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562" r:id="rId2"/>
    <p:sldId id="614" r:id="rId3"/>
    <p:sldId id="603" r:id="rId4"/>
    <p:sldId id="615" r:id="rId5"/>
    <p:sldId id="622" r:id="rId6"/>
    <p:sldId id="623" r:id="rId7"/>
    <p:sldId id="616" r:id="rId8"/>
    <p:sldId id="621" r:id="rId9"/>
    <p:sldId id="628" r:id="rId10"/>
    <p:sldId id="620" r:id="rId11"/>
    <p:sldId id="624" r:id="rId12"/>
    <p:sldId id="625" r:id="rId13"/>
    <p:sldId id="626" r:id="rId14"/>
    <p:sldId id="627" r:id="rId15"/>
    <p:sldId id="630" r:id="rId16"/>
    <p:sldId id="629" r:id="rId17"/>
    <p:sldId id="631" r:id="rId18"/>
    <p:sldId id="632" r:id="rId19"/>
    <p:sldId id="633" r:id="rId20"/>
    <p:sldId id="634" r:id="rId21"/>
    <p:sldId id="636" r:id="rId22"/>
    <p:sldId id="635" r:id="rId23"/>
    <p:sldId id="637" r:id="rId24"/>
    <p:sldId id="638" r:id="rId25"/>
    <p:sldId id="639" r:id="rId26"/>
    <p:sldId id="640" r:id="rId27"/>
    <p:sldId id="641" r:id="rId28"/>
    <p:sldId id="642" r:id="rId29"/>
    <p:sldId id="645" r:id="rId30"/>
    <p:sldId id="643" r:id="rId31"/>
    <p:sldId id="64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Sayers" initials="Tr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 snapToGrid="0">
      <p:cViewPr>
        <p:scale>
          <a:sx n="143" d="100"/>
          <a:sy n="143" d="100"/>
        </p:scale>
        <p:origin x="224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C930-C1CA-468E-915D-AB831819BDE4}" type="datetimeFigureOut">
              <a:rPr lang="en-GB" smtClean="0"/>
              <a:t>14/07/2017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87E81-05FF-4CA4-8D17-27E4D36BE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517F-AAE7-44BB-A6BE-5C3A273CD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9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7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8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138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09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368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59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2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6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97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8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517F-AAE7-44BB-A6BE-5C3A273CD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7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02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6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36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89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42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14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03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35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1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38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67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8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9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4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87E81-05FF-4CA4-8D17-27E4D36BE4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foflow_Cover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6745" y="242634"/>
            <a:ext cx="7425926" cy="942147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Cover Slide Title and Second Line If Necessary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745" y="1194164"/>
            <a:ext cx="7425926" cy="3909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of Presentation</a:t>
            </a:r>
          </a:p>
        </p:txBody>
      </p:sp>
      <p:pic>
        <p:nvPicPr>
          <p:cNvPr id="13" name="Picture 12" descr="Elsevier_Tree_Logo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4655" y="359748"/>
            <a:ext cx="688848" cy="79857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7738" y="6122077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Presented by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6745" y="6325001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188788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foflow_Appendix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54909" y="3355412"/>
            <a:ext cx="8538594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aseline="0">
                <a:solidFill>
                  <a:srgbClr val="FFFFFF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Add section intro text here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2967" y="2799018"/>
            <a:ext cx="8530535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>
                <a:solidFill>
                  <a:srgbClr val="FFFFFF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9" name="Picture 8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foflow_Appendix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54908" y="3470899"/>
            <a:ext cx="8653159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4147" y="2795675"/>
            <a:ext cx="8653919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>
                <a:solidFill>
                  <a:srgbClr val="FFFFFF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00868" cy="884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" y="283"/>
            <a:ext cx="1353409" cy="1333981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6917872" cy="722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Cover Slide Title</a:t>
            </a:r>
            <a:br>
              <a:rPr lang="en-US"/>
            </a:br>
            <a:r>
              <a:rPr lang="en-US"/>
              <a:t>Second Line If Necessary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6910388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of presentation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4658199"/>
            <a:ext cx="6096000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4981937"/>
            <a:ext cx="6096000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XX_XX_XX</a:t>
            </a:r>
          </a:p>
        </p:txBody>
      </p:sp>
    </p:spTree>
    <p:extLst>
      <p:ext uri="{BB962C8B-B14F-4D97-AF65-F5344CB8AC3E}">
        <p14:creationId xmlns:p14="http://schemas.microsoft.com/office/powerpoint/2010/main" val="243345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8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endParaRPr lang="en-US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5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8"/>
            <a:ext cx="8269614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86541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foflow_Cover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Elsevier_Tree_Logo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4655" y="359748"/>
            <a:ext cx="688848" cy="798576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2604" y="5786433"/>
            <a:ext cx="3912178" cy="49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Place Product Wordmark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1611" y="261219"/>
            <a:ext cx="3912176" cy="558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Solution Suite Wordmark here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1592" y="6113258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Presented by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1592" y="6333820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Date XX_XX_XX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56745" y="598943"/>
            <a:ext cx="7425926" cy="942147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Cover Slide Title and 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63309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foflow_Cover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7738" y="6123804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Presented by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6745" y="6314363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Date XX_XX_XX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96575" y="274112"/>
            <a:ext cx="4442374" cy="587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Place Product Wordmark here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7756" y="910601"/>
            <a:ext cx="7415253" cy="5612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of Presentation</a:t>
            </a:r>
            <a:br>
              <a:rPr lang="en-US"/>
            </a:br>
            <a:r>
              <a:rPr lang="en-US"/>
              <a:t>Second Line If Necessary </a:t>
            </a:r>
          </a:p>
        </p:txBody>
      </p:sp>
      <p:pic>
        <p:nvPicPr>
          <p:cNvPr id="13" name="Picture 12" descr="Elsevier_Tree_Logo_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4655" y="359748"/>
            <a:ext cx="688848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34578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endParaRPr lang="en-US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37559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18656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Sources &amp; Notes: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Place Picture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Sources &amp; Notes:</a:t>
            </a:r>
          </a:p>
        </p:txBody>
      </p:sp>
    </p:spTree>
    <p:extLst>
      <p:ext uri="{BB962C8B-B14F-4D97-AF65-F5344CB8AC3E}">
        <p14:creationId xmlns:p14="http://schemas.microsoft.com/office/powerpoint/2010/main" val="350808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Sources &amp; Notes: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322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8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306750" y="70007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700" b="1">
                <a:solidFill>
                  <a:prstClr val="white"/>
                </a:solidFill>
                <a:cs typeface="Arial" pitchFamily="34" charset="0"/>
              </a:rPr>
              <a:t>|  </a:t>
            </a:r>
            <a:fld id="{0458CB15-4049-3E44-A91F-E9E0F94EC727}" type="slidenum">
              <a:rPr lang="en-US" sz="700" b="1">
                <a:solidFill>
                  <a:prstClr val="white"/>
                </a:solidFill>
                <a:cs typeface="Arial" pitchFamily="34" charset="0"/>
              </a:rPr>
              <a:pPr algn="r" defTabSz="457200"/>
              <a:t>‹#›</a:t>
            </a:fld>
            <a:endParaRPr lang="en-US" sz="700" b="1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5" r:id="rId12"/>
    <p:sldLayoutId id="214748375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CeON/CERMINE)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4re.referrals.selectminds.com/elsevi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2412" y="2773913"/>
            <a:ext cx="7147274" cy="930129"/>
          </a:xfrm>
        </p:spPr>
        <p:txBody>
          <a:bodyPr/>
          <a:lstStyle/>
          <a:p>
            <a:r>
              <a:rPr lang="en-US" dirty="0"/>
              <a:t>Large-scale extraction, structuring and matching of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2412" y="3704042"/>
            <a:ext cx="6910388" cy="677858"/>
          </a:xfrm>
        </p:spPr>
        <p:txBody>
          <a:bodyPr>
            <a:normAutofit/>
          </a:bodyPr>
          <a:lstStyle/>
          <a:p>
            <a:r>
              <a:rPr lang="en-US" dirty="0"/>
              <a:t>Deep </a:t>
            </a:r>
            <a:r>
              <a:rPr lang="en-US" dirty="0" smtClean="0"/>
              <a:t>Kayal</a:t>
            </a:r>
          </a:p>
          <a:p>
            <a:r>
              <a:rPr lang="en-US" i="1" dirty="0"/>
              <a:t>Machine Learning Engineer, Elsevier</a:t>
            </a:r>
          </a:p>
        </p:txBody>
      </p:sp>
    </p:spTree>
    <p:extLst>
      <p:ext uri="{BB962C8B-B14F-4D97-AF65-F5344CB8AC3E}">
        <p14:creationId xmlns:p14="http://schemas.microsoft.com/office/powerpoint/2010/main" val="41269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How </a:t>
            </a:r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to start untangling?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697" y="1180730"/>
            <a:ext cx="8788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dirty="0" smtClean="0"/>
              <a:t>(probably) hard </a:t>
            </a:r>
            <a:r>
              <a:rPr lang="en-US" dirty="0"/>
              <a:t>to </a:t>
            </a:r>
            <a:r>
              <a:rPr lang="en-US" i="1" dirty="0" err="1" smtClean="0"/>
              <a:t>generalizably</a:t>
            </a:r>
            <a:r>
              <a:rPr lang="en-US" dirty="0" smtClean="0"/>
              <a:t> </a:t>
            </a:r>
            <a:r>
              <a:rPr lang="en-US" dirty="0"/>
              <a:t>automate </a:t>
            </a:r>
            <a:r>
              <a:rPr lang="en-US" dirty="0" smtClean="0"/>
              <a:t>the structuring </a:t>
            </a:r>
            <a:r>
              <a:rPr lang="en-US" dirty="0"/>
              <a:t>of </a:t>
            </a:r>
            <a:r>
              <a:rPr lang="en-US" dirty="0" smtClean="0"/>
              <a:t>a </a:t>
            </a:r>
            <a:r>
              <a:rPr lang="en-US" dirty="0"/>
              <a:t>data </a:t>
            </a:r>
            <a:r>
              <a:rPr lang="en-US" i="1" dirty="0"/>
              <a:t>dump</a:t>
            </a:r>
            <a:endParaRPr lang="en-US" i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one can formulate some </a:t>
            </a:r>
            <a:r>
              <a:rPr lang="en-US" i="1" dirty="0"/>
              <a:t>good enough</a:t>
            </a:r>
            <a:r>
              <a:rPr lang="en-US" dirty="0"/>
              <a:t> assumptions about </a:t>
            </a:r>
            <a:r>
              <a:rPr lang="en-US" dirty="0" smtClean="0"/>
              <a:t>what’s in the </a:t>
            </a:r>
            <a:r>
              <a:rPr lang="en-US" i="1" dirty="0" smtClean="0"/>
              <a:t>dump(s)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By utilizing prior knowledge on how the data came 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Or by sampling from the data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use them to </a:t>
            </a:r>
            <a:r>
              <a:rPr lang="en-US" dirty="0" smtClean="0"/>
              <a:t>make an attempt at unarchiving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Our data </a:t>
            </a:r>
            <a:r>
              <a:rPr lang="en-GB" i="1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dump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4" y="1642723"/>
            <a:ext cx="4102100" cy="299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9272" y="2859118"/>
            <a:ext cx="257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</a:t>
            </a:r>
            <a:r>
              <a:rPr lang="en-US" sz="2400" smtClean="0"/>
              <a:t>or nested </a:t>
            </a:r>
            <a:r>
              <a:rPr lang="en-US" sz="2400" dirty="0" smtClean="0"/>
              <a:t>zips, </a:t>
            </a:r>
            <a:r>
              <a:rPr lang="en-US" sz="2400" dirty="0" err="1" smtClean="0"/>
              <a:t>gzips</a:t>
            </a:r>
            <a:r>
              <a:rPr lang="en-US" sz="2400" dirty="0" smtClean="0"/>
              <a:t>, tars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9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A very simple example of unzipping </a:t>
            </a:r>
            <a:r>
              <a:rPr lang="en-GB" i="1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at scale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79" y="2967661"/>
            <a:ext cx="4610100" cy="62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6260" y="3832260"/>
            <a:ext cx="594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Distribute</a:t>
            </a:r>
            <a:r>
              <a:rPr lang="en-US" dirty="0" smtClean="0"/>
              <a:t> the files to Spark executors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05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A very simple example of unzipping </a:t>
            </a:r>
            <a:r>
              <a:rPr lang="en-GB" i="1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at scale..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026" y="6013350"/>
            <a:ext cx="594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 some functions to </a:t>
            </a:r>
            <a:r>
              <a:rPr lang="en-US" i="1" dirty="0" smtClean="0"/>
              <a:t>unzip </a:t>
            </a:r>
            <a:r>
              <a:rPr lang="en-US" dirty="0" smtClean="0"/>
              <a:t>and </a:t>
            </a:r>
            <a:r>
              <a:rPr lang="en-US" i="1" dirty="0" smtClean="0"/>
              <a:t>flatten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28700"/>
            <a:ext cx="828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A very simple example of unzipping </a:t>
            </a:r>
            <a:r>
              <a:rPr lang="en-GB" i="1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at scale..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260" y="3794132"/>
            <a:ext cx="594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the functions </a:t>
            </a:r>
            <a:r>
              <a:rPr lang="en-US" i="1" dirty="0" smtClean="0"/>
              <a:t>via </a:t>
            </a:r>
            <a:r>
              <a:rPr lang="en-US" dirty="0" smtClean="0"/>
              <a:t>Spark to produce </a:t>
            </a:r>
            <a:r>
              <a:rPr lang="en-US" i="1" dirty="0" smtClean="0"/>
              <a:t>sequence files</a:t>
            </a:r>
            <a:r>
              <a:rPr lang="en-US" dirty="0" smtClean="0"/>
              <a:t> containing the unzipped file content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238500"/>
            <a:ext cx="63373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339"/>
            <a:ext cx="9144000" cy="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In the sequence file..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" y="1692273"/>
            <a:ext cx="9116658" cy="31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On to the next problem: extracting useful information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697" y="1180730"/>
            <a:ext cx="8788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Like the last problem, this one needed us to make some </a:t>
            </a:r>
            <a:r>
              <a:rPr lang="en-US" i="1" dirty="0" smtClean="0"/>
              <a:t>well-formed assumptions </a:t>
            </a:r>
            <a:r>
              <a:rPr lang="en-US" dirty="0" smtClean="0"/>
              <a:t>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Our task was to extract bibliographic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Amongst the files we deemed relevant were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Mostly XML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And PDFs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Extracting things from XML is relatively simple: using the </a:t>
            </a:r>
            <a:r>
              <a:rPr lang="en-US" i="1" dirty="0" smtClean="0"/>
              <a:t>xml</a:t>
            </a:r>
            <a:r>
              <a:rPr lang="en-US" dirty="0" smtClean="0"/>
              <a:t>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Structuring PDFs is very hard: we tried </a:t>
            </a:r>
            <a:r>
              <a:rPr lang="en-US" dirty="0"/>
              <a:t>using CERMINE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github.com/CeON/CERMINE)</a:t>
            </a:r>
            <a:r>
              <a:rPr lang="en-US" dirty="0" smtClean="0"/>
              <a:t> to do our best!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Let’s go through another example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897"/>
            <a:ext cx="9144000" cy="36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Let’s go through another example..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5" y="1242031"/>
            <a:ext cx="6565900" cy="299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5" y="5760520"/>
            <a:ext cx="7531100" cy="330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206054" y="4547812"/>
            <a:ext cx="595901" cy="9041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Scale up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2" y="1432100"/>
            <a:ext cx="7701194" cy="39703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5059" y="5782110"/>
            <a:ext cx="59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Extract </a:t>
            </a:r>
            <a:r>
              <a:rPr lang="en-US" dirty="0" smtClean="0"/>
              <a:t>everything needed and make a </a:t>
            </a:r>
            <a:r>
              <a:rPr lang="en-US" i="1" dirty="0" smtClean="0"/>
              <a:t>Row</a:t>
            </a:r>
            <a:r>
              <a:rPr lang="en-US" dirty="0" smtClean="0"/>
              <a:t> out of 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38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2412" y="2773913"/>
            <a:ext cx="7147274" cy="930129"/>
          </a:xfrm>
        </p:spPr>
        <p:txBody>
          <a:bodyPr/>
          <a:lstStyle/>
          <a:p>
            <a:r>
              <a:rPr lang="en-US" i="1" dirty="0"/>
              <a:t>How </a:t>
            </a:r>
            <a:r>
              <a:rPr lang="en-US" i="1" dirty="0" smtClean="0"/>
              <a:t>we </a:t>
            </a:r>
            <a:r>
              <a:rPr lang="en-US" i="1" dirty="0"/>
              <a:t>managed to make sense of </a:t>
            </a:r>
            <a:r>
              <a:rPr lang="en-US" i="1" dirty="0" smtClean="0"/>
              <a:t>more than 100 </a:t>
            </a:r>
            <a:r>
              <a:rPr lang="en-US" i="1" dirty="0"/>
              <a:t>million things!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2412" y="3704042"/>
            <a:ext cx="6910388" cy="677858"/>
          </a:xfrm>
        </p:spPr>
        <p:txBody>
          <a:bodyPr>
            <a:normAutofit/>
          </a:bodyPr>
          <a:lstStyle/>
          <a:p>
            <a:r>
              <a:rPr lang="en-US" dirty="0"/>
              <a:t>Deep </a:t>
            </a:r>
            <a:r>
              <a:rPr lang="en-US" dirty="0" smtClean="0"/>
              <a:t>Kayal</a:t>
            </a:r>
          </a:p>
          <a:p>
            <a:r>
              <a:rPr lang="en-US" i="1" dirty="0"/>
              <a:t>Machine Learning Engineer, Elsevier</a:t>
            </a:r>
          </a:p>
        </p:txBody>
      </p:sp>
    </p:spTree>
    <p:extLst>
      <p:ext uri="{BB962C8B-B14F-4D97-AF65-F5344CB8AC3E}">
        <p14:creationId xmlns:p14="http://schemas.microsoft.com/office/powerpoint/2010/main" val="3649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Scale up..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40" y="1179019"/>
            <a:ext cx="4495800" cy="59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471" y="1943283"/>
            <a:ext cx="594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 a table, and we’re ready to match!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389"/>
            <a:ext cx="9144000" cy="31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Quick </a:t>
            </a:r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recap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7921" y="4534809"/>
            <a:ext cx="307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Data: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now know how it looks like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690" y="4534809"/>
            <a:ext cx="348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i="1" dirty="0" smtClean="0"/>
              <a:t>dump</a:t>
            </a:r>
            <a:r>
              <a:rPr lang="en-US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over the place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3165018" y="3001958"/>
            <a:ext cx="1266593" cy="4672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" y="1924284"/>
            <a:ext cx="2949904" cy="2155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03" y="2076173"/>
            <a:ext cx="4613097" cy="21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Matching?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97" y="1180730"/>
            <a:ext cx="8788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match depends on what to match!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Matching can be </a:t>
            </a:r>
            <a:r>
              <a:rPr lang="en-US" i="1" dirty="0" smtClean="0"/>
              <a:t>exact</a:t>
            </a:r>
            <a:r>
              <a:rPr lang="en-US" dirty="0" smtClean="0"/>
              <a:t> or </a:t>
            </a:r>
            <a:r>
              <a:rPr lang="en-US" i="1" dirty="0" smtClean="0"/>
              <a:t>approximate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Join</a:t>
            </a:r>
            <a:r>
              <a:rPr lang="en-US" dirty="0" smtClean="0"/>
              <a:t>s are a great way to match </a:t>
            </a:r>
            <a:r>
              <a:rPr lang="en-US" i="1" dirty="0" smtClean="0"/>
              <a:t>exact</a:t>
            </a:r>
            <a:r>
              <a:rPr lang="en-US" dirty="0" smtClean="0"/>
              <a:t>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it needs some preprocessing: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This is a title</a:t>
            </a:r>
            <a:r>
              <a:rPr lang="en-US" dirty="0" smtClean="0"/>
              <a:t> vs </a:t>
            </a:r>
            <a:r>
              <a:rPr lang="en-US" i="1" dirty="0" smtClean="0"/>
              <a:t>This is a title.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preprocessing mechanisms are a great way to avoid </a:t>
            </a:r>
            <a:r>
              <a:rPr lang="en-US" i="1" dirty="0" smtClean="0"/>
              <a:t>approximate</a:t>
            </a:r>
            <a:r>
              <a:rPr lang="en-US" dirty="0" smtClean="0"/>
              <a:t> matching</a:t>
            </a:r>
          </a:p>
        </p:txBody>
      </p:sp>
    </p:spTree>
    <p:extLst>
      <p:ext uri="{BB962C8B-B14F-4D97-AF65-F5344CB8AC3E}">
        <p14:creationId xmlns:p14="http://schemas.microsoft.com/office/powerpoint/2010/main" val="2503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Simple matching </a:t>
            </a:r>
            <a:r>
              <a:rPr lang="mr-IN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–</a:t>
            </a:r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 Step 1: Normalize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253"/>
            <a:ext cx="9144000" cy="1677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1570" y="3944471"/>
            <a:ext cx="555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 a preprocessing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Simple matching </a:t>
            </a:r>
            <a:r>
              <a:rPr lang="mr-IN" dirty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–</a:t>
            </a:r>
            <a:r>
              <a:rPr lang="en-US" dirty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 Step 1: </a:t>
            </a:r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Normalize..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9" y="1237876"/>
            <a:ext cx="64135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7" y="3096559"/>
            <a:ext cx="13335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53" y="3634441"/>
            <a:ext cx="5765800" cy="10287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747247" y="1761191"/>
            <a:ext cx="503382" cy="11295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05691" y="4081050"/>
            <a:ext cx="699247" cy="2789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Simple matching </a:t>
            </a:r>
            <a:r>
              <a:rPr lang="mr-IN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–</a:t>
            </a:r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 Step 2: Join and Union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512"/>
            <a:ext cx="9144000" cy="30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Finally..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447"/>
            <a:ext cx="9144000" cy="1502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1570" y="3944471"/>
            <a:ext cx="555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Matched pairs between one table (key: </a:t>
            </a:r>
            <a:r>
              <a:rPr lang="en-US" i="1" dirty="0" err="1" smtClean="0"/>
              <a:t>pui</a:t>
            </a:r>
            <a:r>
              <a:rPr lang="en-US" dirty="0" smtClean="0"/>
              <a:t>) and another table (key: </a:t>
            </a:r>
            <a:r>
              <a:rPr lang="en-US" i="1" dirty="0" smtClean="0"/>
              <a:t>filename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In summary, from here..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12" y="1859622"/>
            <a:ext cx="3447813" cy="2299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5" y="1381142"/>
            <a:ext cx="2356817" cy="3267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289" y="4925959"/>
            <a:ext cx="307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Data: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know how it looks like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could improve it’s quality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4886" y="4925958"/>
            <a:ext cx="348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i="1" dirty="0" smtClean="0"/>
              <a:t>dump</a:t>
            </a:r>
            <a:r>
              <a:rPr lang="en-US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over the place!</a:t>
            </a:r>
            <a:r>
              <a:rPr lang="en-US" i="1" dirty="0" smtClean="0"/>
              <a:t>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Could add information to the Good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US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In summary, to here..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64" y="1492623"/>
            <a:ext cx="4102100" cy="242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565" y="4697506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Match pairs by key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Match pairs ready to be processed for 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err="1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Subproblems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697" y="1180730"/>
            <a:ext cx="8788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How </a:t>
            </a:r>
            <a:r>
              <a:rPr lang="en-US" dirty="0" smtClean="0"/>
              <a:t>to </a:t>
            </a:r>
            <a:r>
              <a:rPr lang="en-US" i="1" dirty="0" smtClean="0"/>
              <a:t>untangle</a:t>
            </a:r>
            <a:r>
              <a:rPr lang="en-US" dirty="0" smtClean="0"/>
              <a:t> the data </a:t>
            </a:r>
            <a:r>
              <a:rPr lang="en-US" i="1" dirty="0" smtClean="0"/>
              <a:t>mess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</a:t>
            </a:r>
            <a:r>
              <a:rPr lang="en-US" i="1" dirty="0" smtClean="0"/>
              <a:t>extract </a:t>
            </a:r>
            <a:r>
              <a:rPr lang="en-US" dirty="0" smtClean="0"/>
              <a:t>useful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this information, how to it match to the Good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Recurring</a:t>
            </a:r>
            <a:r>
              <a:rPr lang="en-US" dirty="0" smtClean="0"/>
              <a:t>: How to do this </a:t>
            </a:r>
            <a:r>
              <a:rPr lang="en-US" i="1" dirty="0" smtClean="0"/>
              <a:t>at scale?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71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Quick Introduction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697" y="1180730"/>
            <a:ext cx="8788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work as a </a:t>
            </a:r>
            <a:r>
              <a:rPr lang="en-US" dirty="0" smtClean="0">
                <a:solidFill>
                  <a:schemeClr val="accent2"/>
                </a:solidFill>
              </a:rPr>
              <a:t>Machine Learning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 smtClean="0">
                <a:solidFill>
                  <a:schemeClr val="accent2"/>
                </a:solidFill>
              </a:rPr>
              <a:t>Elsevier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use </a:t>
            </a:r>
            <a:r>
              <a:rPr lang="en-US" dirty="0" smtClean="0">
                <a:solidFill>
                  <a:schemeClr val="accent2"/>
                </a:solidFill>
              </a:rPr>
              <a:t>data</a:t>
            </a:r>
            <a:r>
              <a:rPr lang="en-US" dirty="0" smtClean="0"/>
              <a:t> (mostly text)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make lives easier for people in </a:t>
            </a:r>
            <a:r>
              <a:rPr lang="en-US" dirty="0" smtClean="0">
                <a:solidFill>
                  <a:schemeClr val="accent2"/>
                </a:solidFill>
              </a:rPr>
              <a:t>healthcare and education</a:t>
            </a:r>
            <a:r>
              <a:rPr lang="en-US" dirty="0"/>
              <a:t> </a:t>
            </a:r>
            <a:r>
              <a:rPr lang="en-US" dirty="0" smtClean="0"/>
              <a:t>(amongst others!)</a:t>
            </a:r>
          </a:p>
        </p:txBody>
      </p:sp>
    </p:spTree>
    <p:extLst>
      <p:ext uri="{BB962C8B-B14F-4D97-AF65-F5344CB8AC3E}">
        <p14:creationId xmlns:p14="http://schemas.microsoft.com/office/powerpoint/2010/main" val="1096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Thanks to..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2" y="2157864"/>
            <a:ext cx="2989778" cy="1555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2" y="2157864"/>
            <a:ext cx="4439410" cy="19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Thank you!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697" y="1180730"/>
            <a:ext cx="8788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Feel free to reach out to me at:</a:t>
            </a:r>
          </a:p>
          <a:p>
            <a:pPr algn="ctr"/>
            <a:r>
              <a:rPr lang="en-US" dirty="0" err="1" smtClean="0"/>
              <a:t>d.kayal@elsevier.com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we’re always recruiting people like you: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4re.referrals.selectminds.com/elsevier</a:t>
            </a:r>
          </a:p>
          <a:p>
            <a:pPr algn="ctr"/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If you don’t find what you’re looking for there, email me directly and we can set something up!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Setting the tone..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12" y="1859622"/>
            <a:ext cx="3447813" cy="2299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5" y="1381142"/>
            <a:ext cx="2356817" cy="3267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289" y="4925959"/>
            <a:ext cx="307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Data: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know how it looks like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could improve it’s quality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4886" y="4925958"/>
            <a:ext cx="348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i="1" dirty="0" smtClean="0"/>
              <a:t>dump</a:t>
            </a:r>
            <a:r>
              <a:rPr lang="en-US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over the place!</a:t>
            </a:r>
            <a:r>
              <a:rPr lang="en-US" i="1" dirty="0" smtClean="0"/>
              <a:t>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Could add information to the Good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Specifically..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289" y="4925959"/>
            <a:ext cx="307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Data: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know how it looks like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could improve it’s quality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2" y="1055023"/>
            <a:ext cx="5705021" cy="3683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66" y="1182034"/>
            <a:ext cx="1483483" cy="13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Specifically..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886" y="4925958"/>
            <a:ext cx="348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i="1" dirty="0" smtClean="0"/>
              <a:t>dump</a:t>
            </a:r>
            <a:r>
              <a:rPr lang="en-US" dirty="0" smtClean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over the place!</a:t>
            </a:r>
            <a:r>
              <a:rPr lang="en-US" i="1" dirty="0" smtClean="0"/>
              <a:t>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Could add information to the Good Data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52275"/>
            <a:ext cx="2882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What is so </a:t>
            </a:r>
            <a:r>
              <a:rPr lang="en-GB" i="1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large-scale?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768" y="3020602"/>
            <a:ext cx="740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Good Data + Data </a:t>
            </a:r>
            <a:r>
              <a:rPr lang="en-US" sz="2400" i="1" dirty="0" smtClean="0"/>
              <a:t>Dump</a:t>
            </a:r>
            <a:r>
              <a:rPr lang="en-US" sz="2400" dirty="0" smtClean="0"/>
              <a:t> = Over 100 million files..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How do we </a:t>
            </a:r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do this?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697" y="1180730"/>
            <a:ext cx="8788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relevant questions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</a:t>
            </a:r>
            <a:r>
              <a:rPr lang="en-US" i="1" dirty="0" smtClean="0"/>
              <a:t>untangle</a:t>
            </a:r>
            <a:r>
              <a:rPr lang="en-US" dirty="0" smtClean="0"/>
              <a:t> the data </a:t>
            </a:r>
            <a:r>
              <a:rPr lang="en-US" i="1" dirty="0" smtClean="0"/>
              <a:t>mess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</a:t>
            </a:r>
            <a:r>
              <a:rPr lang="en-US" i="1" dirty="0" smtClean="0"/>
              <a:t>extract </a:t>
            </a:r>
            <a:r>
              <a:rPr lang="en-US" dirty="0" smtClean="0"/>
              <a:t>useful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this information, how to it match to the Good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Recurring</a:t>
            </a:r>
            <a:r>
              <a:rPr lang="en-US" dirty="0" smtClean="0"/>
              <a:t>: How to do this </a:t>
            </a:r>
            <a:r>
              <a:rPr lang="en-US" i="1" dirty="0" smtClean="0"/>
              <a:t>at scale?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823" y="449172"/>
            <a:ext cx="8269613" cy="418645"/>
          </a:xfrm>
        </p:spPr>
        <p:txBody>
          <a:bodyPr/>
          <a:lstStyle/>
          <a:p>
            <a:r>
              <a:rPr lang="en-GB" dirty="0" smtClean="0">
                <a:latin typeface="Arial Bold" panose="020B0704020202020204" pitchFamily="34" charset="0"/>
                <a:ea typeface="Segoe UI" panose="020B0502040204020203" pitchFamily="34" charset="0"/>
                <a:cs typeface="Arial Bold" panose="020B0704020202020204" pitchFamily="34" charset="0"/>
              </a:rPr>
              <a:t>Tech stack?</a:t>
            </a:r>
            <a:endParaRPr lang="en-US" dirty="0">
              <a:latin typeface="Arial Bold" panose="020B0704020202020204" pitchFamily="34" charset="0"/>
              <a:ea typeface="Segoe UI" panose="020B0502040204020203" pitchFamily="34" charset="0"/>
              <a:cs typeface="Arial Bold" panose="020B07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2" y="2157864"/>
            <a:ext cx="2989778" cy="1555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2" y="2157864"/>
            <a:ext cx="4439410" cy="1925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6216" y="4664467"/>
            <a:ext cx="348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55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 Content Slides">
  <a:themeElements>
    <a:clrScheme name="Elsevier_default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727</Words>
  <Application>Microsoft Macintosh PowerPoint</Application>
  <PresentationFormat>On-screen Show (4:3)</PresentationFormat>
  <Paragraphs>165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 Bold</vt:lpstr>
      <vt:lpstr>Calibri</vt:lpstr>
      <vt:lpstr>Courier New</vt:lpstr>
      <vt:lpstr>Segoe UI</vt:lpstr>
      <vt:lpstr>Verdana</vt:lpstr>
      <vt:lpstr>Arial</vt:lpstr>
      <vt:lpstr>Elsevier Content Slides</vt:lpstr>
      <vt:lpstr>Large-scale extraction, structuring and matching of data</vt:lpstr>
      <vt:lpstr>How we managed to make sense of more than 100 million things!</vt:lpstr>
      <vt:lpstr>Quick Introduction</vt:lpstr>
      <vt:lpstr>Setting the tone..</vt:lpstr>
      <vt:lpstr>Specifically..</vt:lpstr>
      <vt:lpstr>Specifically..</vt:lpstr>
      <vt:lpstr>What is so large-scale?</vt:lpstr>
      <vt:lpstr>How do we do this?</vt:lpstr>
      <vt:lpstr>Tech stack?</vt:lpstr>
      <vt:lpstr>How to start untangling?</vt:lpstr>
      <vt:lpstr>Our data dump</vt:lpstr>
      <vt:lpstr>A very simple example of unzipping at scale</vt:lpstr>
      <vt:lpstr>A very simple example of unzipping at scale..</vt:lpstr>
      <vt:lpstr>A very simple example of unzipping at scale..</vt:lpstr>
      <vt:lpstr>In the sequence file..</vt:lpstr>
      <vt:lpstr>On to the next problem: extracting useful information</vt:lpstr>
      <vt:lpstr>Let’s go through another example</vt:lpstr>
      <vt:lpstr>Let’s go through another example..</vt:lpstr>
      <vt:lpstr>Scale up</vt:lpstr>
      <vt:lpstr>Scale up..</vt:lpstr>
      <vt:lpstr>Quick recap</vt:lpstr>
      <vt:lpstr>Matching?</vt:lpstr>
      <vt:lpstr>Simple matching – Step 1: Normalize</vt:lpstr>
      <vt:lpstr>Simple matching – Step 1: Normalize..</vt:lpstr>
      <vt:lpstr>Simple matching – Step 2: Join and Union</vt:lpstr>
      <vt:lpstr>Finally..</vt:lpstr>
      <vt:lpstr>In summary, from here..</vt:lpstr>
      <vt:lpstr>In summary, to here..</vt:lpstr>
      <vt:lpstr>Subproblems</vt:lpstr>
      <vt:lpstr>Thanks to..</vt:lpstr>
      <vt:lpstr>Thank you!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and NLP in Operations</dc:title>
  <dc:creator>Tsatsaronis, Georgios (ELS-AMS)</dc:creator>
  <cp:lastModifiedBy>Kayal, Deep (ELS-AMS)</cp:lastModifiedBy>
  <cp:revision>119</cp:revision>
  <dcterms:modified xsi:type="dcterms:W3CDTF">2017-07-14T12:08:53Z</dcterms:modified>
</cp:coreProperties>
</file>