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 id="2147483972" r:id="rId2"/>
  </p:sldMasterIdLst>
  <p:notesMasterIdLst>
    <p:notesMasterId r:id="rId55"/>
  </p:notesMasterIdLst>
  <p:sldIdLst>
    <p:sldId id="256" r:id="rId3"/>
    <p:sldId id="260" r:id="rId4"/>
    <p:sldId id="257" r:id="rId5"/>
    <p:sldId id="310" r:id="rId6"/>
    <p:sldId id="263" r:id="rId7"/>
    <p:sldId id="261" r:id="rId8"/>
    <p:sldId id="266" r:id="rId9"/>
    <p:sldId id="259" r:id="rId10"/>
    <p:sldId id="297" r:id="rId11"/>
    <p:sldId id="301" r:id="rId12"/>
    <p:sldId id="306" r:id="rId13"/>
    <p:sldId id="302" r:id="rId14"/>
    <p:sldId id="314" r:id="rId15"/>
    <p:sldId id="305" r:id="rId16"/>
    <p:sldId id="269" r:id="rId17"/>
    <p:sldId id="303" r:id="rId18"/>
    <p:sldId id="304" r:id="rId19"/>
    <p:sldId id="267" r:id="rId20"/>
    <p:sldId id="270" r:id="rId21"/>
    <p:sldId id="311" r:id="rId22"/>
    <p:sldId id="271" r:id="rId23"/>
    <p:sldId id="272" r:id="rId24"/>
    <p:sldId id="315" r:id="rId25"/>
    <p:sldId id="316" r:id="rId26"/>
    <p:sldId id="275" r:id="rId27"/>
    <p:sldId id="273" r:id="rId28"/>
    <p:sldId id="277" r:id="rId29"/>
    <p:sldId id="276" r:id="rId30"/>
    <p:sldId id="278" r:id="rId31"/>
    <p:sldId id="280" r:id="rId32"/>
    <p:sldId id="274" r:id="rId33"/>
    <p:sldId id="290" r:id="rId34"/>
    <p:sldId id="309" r:id="rId35"/>
    <p:sldId id="308" r:id="rId36"/>
    <p:sldId id="281" r:id="rId37"/>
    <p:sldId id="282" r:id="rId38"/>
    <p:sldId id="287" r:id="rId39"/>
    <p:sldId id="285" r:id="rId40"/>
    <p:sldId id="286" r:id="rId41"/>
    <p:sldId id="307" r:id="rId42"/>
    <p:sldId id="289" r:id="rId43"/>
    <p:sldId id="291" r:id="rId44"/>
    <p:sldId id="294" r:id="rId45"/>
    <p:sldId id="295" r:id="rId46"/>
    <p:sldId id="300" r:id="rId47"/>
    <p:sldId id="299" r:id="rId48"/>
    <p:sldId id="296" r:id="rId49"/>
    <p:sldId id="279" r:id="rId50"/>
    <p:sldId id="313" r:id="rId51"/>
    <p:sldId id="298" r:id="rId52"/>
    <p:sldId id="312" r:id="rId53"/>
    <p:sldId id="268"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3C2FFA5D-87B4-456A-9821-1D502468CF0F}" styleName="Styl z motywem 1 — ak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yl z motywem 2 — ak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8" d="100"/>
          <a:sy n="78" d="100"/>
        </p:scale>
        <p:origin x="-197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notesMaster" Target="notesMasters/notes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25DD3-B143-5348-92C7-351E34F2CF9E}" type="datetimeFigureOut">
              <a:rPr lang="pl-PL" smtClean="0"/>
              <a:t>11.07.17</a:t>
            </a:fld>
            <a:endParaRPr lang="en-GB"/>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GB"/>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C49AB9-F79E-784F-9B78-FDC398945EDF}" type="slidenum">
              <a:rPr lang="en-GB" smtClean="0"/>
              <a:t>‹nr›</a:t>
            </a:fld>
            <a:endParaRPr lang="en-GB"/>
          </a:p>
        </p:txBody>
      </p:sp>
    </p:spTree>
    <p:extLst>
      <p:ext uri="{BB962C8B-B14F-4D97-AF65-F5344CB8AC3E}">
        <p14:creationId xmlns:p14="http://schemas.microsoft.com/office/powerpoint/2010/main" val="166061317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Good Morning I hope you are all enjoying </a:t>
            </a:r>
            <a:r>
              <a:rPr lang="en-US" sz="1200" kern="1200" dirty="0" err="1" smtClean="0">
                <a:solidFill>
                  <a:schemeClr val="tx1"/>
                </a:solidFill>
                <a:effectLst/>
                <a:latin typeface="+mn-lt"/>
                <a:ea typeface="+mn-ea"/>
                <a:cs typeface="+mn-cs"/>
              </a:rPr>
              <a:t>Europython</a:t>
            </a:r>
            <a:r>
              <a:rPr lang="en-US" sz="1200" kern="1200" dirty="0" smtClean="0">
                <a:solidFill>
                  <a:schemeClr val="tx1"/>
                </a:solidFill>
                <a:effectLst/>
                <a:latin typeface="+mn-lt"/>
                <a:ea typeface="+mn-ea"/>
                <a:cs typeface="+mn-cs"/>
              </a:rPr>
              <a:t>, now lets talk about</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CyberSecuirty</a:t>
            </a:r>
            <a:r>
              <a:rPr lang="en-US" sz="1200" kern="1200" dirty="0" smtClean="0">
                <a:solidFill>
                  <a:schemeClr val="tx1"/>
                </a:solidFill>
                <a:effectLst/>
                <a:latin typeface="+mn-lt"/>
                <a:ea typeface="+mn-ea"/>
                <a:cs typeface="+mn-cs"/>
              </a:rPr>
              <a: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a:t>
            </a:fld>
            <a:endParaRPr lang="en-GB"/>
          </a:p>
        </p:txBody>
      </p:sp>
    </p:spTree>
    <p:extLst>
      <p:ext uri="{BB962C8B-B14F-4D97-AF65-F5344CB8AC3E}">
        <p14:creationId xmlns:p14="http://schemas.microsoft.com/office/powerpoint/2010/main" val="2040509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Do you </a:t>
            </a:r>
            <a:r>
              <a:rPr lang="en-US" sz="1200" kern="1200" dirty="0" err="1" smtClean="0">
                <a:solidFill>
                  <a:schemeClr val="tx1"/>
                </a:solidFill>
                <a:effectLst/>
                <a:latin typeface="+mn-lt"/>
                <a:ea typeface="+mn-ea"/>
                <a:cs typeface="+mn-cs"/>
              </a:rPr>
              <a:t>rember</a:t>
            </a:r>
            <a:r>
              <a:rPr lang="en-US" sz="1200" kern="1200" dirty="0" smtClean="0">
                <a:solidFill>
                  <a:schemeClr val="tx1"/>
                </a:solidFill>
                <a:effectLst/>
                <a:latin typeface="+mn-lt"/>
                <a:ea typeface="+mn-ea"/>
                <a:cs typeface="+mn-cs"/>
              </a:rPr>
              <a:t> that screen from just two </a:t>
            </a:r>
            <a:r>
              <a:rPr lang="en-US" sz="1200" kern="1200" dirty="0" err="1" smtClean="0">
                <a:solidFill>
                  <a:schemeClr val="tx1"/>
                </a:solidFill>
                <a:effectLst/>
                <a:latin typeface="+mn-lt"/>
                <a:ea typeface="+mn-ea"/>
                <a:cs typeface="+mn-cs"/>
              </a:rPr>
              <a:t>weaks</a:t>
            </a:r>
            <a:r>
              <a:rPr lang="en-US" sz="1200" kern="1200" dirty="0" smtClean="0">
                <a:solidFill>
                  <a:schemeClr val="tx1"/>
                </a:solidFill>
                <a:effectLst/>
                <a:latin typeface="+mn-lt"/>
                <a:ea typeface="+mn-ea"/>
                <a:cs typeface="+mn-cs"/>
              </a:rPr>
              <a:t> ago ? </a:t>
            </a:r>
            <a:r>
              <a:rPr lang="en-US" sz="1200" kern="1200" dirty="0" err="1" smtClean="0">
                <a:solidFill>
                  <a:schemeClr val="tx1"/>
                </a:solidFill>
                <a:effectLst/>
                <a:latin typeface="+mn-lt"/>
                <a:ea typeface="+mn-ea"/>
                <a:cs typeface="+mn-cs"/>
              </a:rPr>
              <a:t>NotPetya</a:t>
            </a:r>
            <a:r>
              <a:rPr lang="en-US" sz="1200" kern="1200" dirty="0" smtClean="0">
                <a:solidFill>
                  <a:schemeClr val="tx1"/>
                </a:solidFill>
                <a:effectLst/>
                <a:latin typeface="+mn-lt"/>
                <a:ea typeface="+mn-ea"/>
                <a:cs typeface="+mn-cs"/>
              </a:rPr>
              <a:t> laid waste on many companies </a:t>
            </a:r>
            <a:r>
              <a:rPr lang="en-US" sz="1200" kern="1200" dirty="0" err="1" smtClean="0">
                <a:solidFill>
                  <a:schemeClr val="tx1"/>
                </a:solidFill>
                <a:effectLst/>
                <a:latin typeface="+mn-lt"/>
                <a:ea typeface="+mn-ea"/>
                <a:cs typeface="+mn-cs"/>
              </a:rPr>
              <a:t>accross</a:t>
            </a:r>
            <a:r>
              <a:rPr lang="en-US" sz="1200" kern="1200" dirty="0" smtClean="0">
                <a:solidFill>
                  <a:schemeClr val="tx1"/>
                </a:solidFill>
                <a:effectLst/>
                <a:latin typeface="+mn-lt"/>
                <a:ea typeface="+mn-ea"/>
                <a:cs typeface="+mn-cs"/>
              </a:rPr>
              <a:t> the globe in just one day, some of them are still recovering.</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most publicly known cases are companies like TNT and </a:t>
            </a:r>
            <a:r>
              <a:rPr lang="en-US" sz="1200" kern="1200" dirty="0" err="1" smtClean="0">
                <a:solidFill>
                  <a:schemeClr val="tx1"/>
                </a:solidFill>
                <a:effectLst/>
                <a:latin typeface="+mn-lt"/>
                <a:ea typeface="+mn-ea"/>
                <a:cs typeface="+mn-cs"/>
              </a:rPr>
              <a:t>Raben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Raben</a:t>
            </a:r>
            <a:r>
              <a:rPr lang="en-US" sz="1200" kern="1200" dirty="0" smtClean="0">
                <a:solidFill>
                  <a:schemeClr val="tx1"/>
                </a:solidFill>
                <a:effectLst/>
                <a:latin typeface="+mn-lt"/>
                <a:ea typeface="+mn-ea"/>
                <a:cs typeface="+mn-cs"/>
              </a:rPr>
              <a:t> is a good example of well prepared recovery it took them less than 24h to move whole server infrastructure from Windows to Linux, I would say that is quite an achievement.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10</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graph show a number of attacker per day in last 6 months so it varied from 2 to almost 16 </a:t>
            </a:r>
            <a:r>
              <a:rPr lang="en-US" sz="1200" kern="1200" dirty="0" err="1" smtClean="0">
                <a:solidFill>
                  <a:schemeClr val="tx1"/>
                </a:solidFill>
                <a:effectLst/>
                <a:latin typeface="+mn-lt"/>
                <a:ea typeface="+mn-ea"/>
                <a:cs typeface="+mn-cs"/>
              </a:rPr>
              <a:t>milions</a:t>
            </a:r>
            <a:r>
              <a:rPr lang="en-US" sz="1200" kern="1200" dirty="0" smtClean="0">
                <a:solidFill>
                  <a:schemeClr val="tx1"/>
                </a:solidFill>
                <a:effectLst/>
                <a:latin typeface="+mn-lt"/>
                <a:ea typeface="+mn-ea"/>
                <a:cs typeface="+mn-cs"/>
              </a:rPr>
              <a:t> per day, by attack I mean action against one of F-secure research honeypots deployed in public internet.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Who knows what a honeypot is please rise your hand ? OK That’s nice, quite a few people now about them, but Ok for the rest a honeypot is a server that pretends to be an easy target for an attacker where all his actions can be monitored, registered but most important it does not affect the important parts of infrastructure it’s just a trap</a:t>
            </a:r>
            <a:r>
              <a:rPr lang="en-US" sz="1200" kern="1200" baseline="0" dirty="0" smtClean="0">
                <a:solidFill>
                  <a:schemeClr val="tx1"/>
                </a:solidFill>
                <a:effectLst/>
                <a:latin typeface="+mn-lt"/>
                <a:ea typeface="+mn-ea"/>
                <a:cs typeface="+mn-cs"/>
              </a:rPr>
              <a:t> that exposes services like </a:t>
            </a:r>
            <a:r>
              <a:rPr lang="en-US" sz="1200" kern="1200" baseline="0" dirty="0" err="1" smtClean="0">
                <a:solidFill>
                  <a:schemeClr val="tx1"/>
                </a:solidFill>
                <a:effectLst/>
                <a:latin typeface="+mn-lt"/>
                <a:ea typeface="+mn-ea"/>
                <a:cs typeface="+mn-cs"/>
              </a:rPr>
              <a:t>ssh</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mysql</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smtp</a:t>
            </a:r>
            <a:r>
              <a:rPr lang="en-US" sz="1200" kern="1200" baseline="0" dirty="0" smtClean="0">
                <a:solidFill>
                  <a:schemeClr val="tx1"/>
                </a:solidFill>
                <a:effectLst/>
                <a:latin typeface="+mn-lt"/>
                <a:ea typeface="+mn-ea"/>
                <a:cs typeface="+mn-cs"/>
              </a:rPr>
              <a:t> etc. in our case written in Python.</a:t>
            </a:r>
            <a:endParaRPr lang="pl-PL" sz="1200" kern="1200" dirty="0" smtClean="0">
              <a:solidFill>
                <a:schemeClr val="tx1"/>
              </a:solidFill>
              <a:effectLst/>
              <a:latin typeface="+mn-lt"/>
              <a:ea typeface="+mn-ea"/>
              <a:cs typeface="+mn-cs"/>
            </a:endParaRPr>
          </a:p>
          <a:p>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11</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 From those attack we are seeing that a lot of them are bots that are trying to login using few default username-password combinations and we think that they are sometimes succeeding, because if they were not that would stop scanning in such a manner.</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12</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sz="1200" kern="1200" dirty="0" err="1" smtClean="0">
                <a:solidFill>
                  <a:schemeClr val="tx1"/>
                </a:solidFill>
                <a:effectLst/>
                <a:latin typeface="+mn-lt"/>
                <a:ea typeface="+mn-ea"/>
                <a:cs typeface="+mn-cs"/>
              </a:rPr>
              <a:t>So</a:t>
            </a:r>
            <a:r>
              <a:rPr lang="pl-PL" sz="1200" kern="1200" dirty="0" smtClean="0">
                <a:solidFill>
                  <a:schemeClr val="tx1"/>
                </a:solidFill>
                <a:effectLst/>
                <a:latin typeface="+mn-lt"/>
                <a:ea typeface="+mn-ea"/>
                <a:cs typeface="+mn-cs"/>
              </a:rPr>
              <a:t> we </a:t>
            </a:r>
            <a:r>
              <a:rPr lang="pl-PL" sz="1200" kern="1200" dirty="0" err="1" smtClean="0">
                <a:solidFill>
                  <a:schemeClr val="tx1"/>
                </a:solidFill>
                <a:effectLst/>
                <a:latin typeface="+mn-lt"/>
                <a:ea typeface="+mn-ea"/>
                <a:cs typeface="+mn-cs"/>
              </a:rPr>
              <a:t>established</a:t>
            </a:r>
            <a:r>
              <a:rPr lang="pl-PL" sz="1200" kern="1200" dirty="0" smtClean="0">
                <a:solidFill>
                  <a:schemeClr val="tx1"/>
                </a:solidFill>
                <a:effectLst/>
                <a:latin typeface="+mn-lt"/>
                <a:ea typeface="+mn-ea"/>
                <a:cs typeface="+mn-cs"/>
              </a:rPr>
              <a:t> </a:t>
            </a:r>
            <a:r>
              <a:rPr lang="pl-PL" sz="1200" kern="1200" dirty="0" err="1" smtClean="0">
                <a:solidFill>
                  <a:schemeClr val="tx1"/>
                </a:solidFill>
                <a:effectLst/>
                <a:latin typeface="+mn-lt"/>
                <a:ea typeface="+mn-ea"/>
                <a:cs typeface="+mn-cs"/>
              </a:rPr>
              <a:t>that</a:t>
            </a:r>
            <a:r>
              <a:rPr lang="pl-PL" sz="1200" kern="1200" dirty="0" smtClean="0">
                <a:solidFill>
                  <a:schemeClr val="tx1"/>
                </a:solidFill>
                <a:effectLst/>
                <a:latin typeface="+mn-lt"/>
                <a:ea typeface="+mn-ea"/>
                <a:cs typeface="+mn-cs"/>
              </a:rPr>
              <a:t> the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secuirty</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important</a:t>
            </a:r>
            <a:r>
              <a:rPr lang="pl-PL" sz="1200" kern="1200" baseline="0" dirty="0" smtClean="0">
                <a:solidFill>
                  <a:schemeClr val="tx1"/>
                </a:solidFill>
                <a:effectLst/>
                <a:latin typeface="+mn-lt"/>
                <a:ea typeface="+mn-ea"/>
                <a:cs typeface="+mn-cs"/>
              </a:rPr>
              <a:t> and the </a:t>
            </a:r>
            <a:r>
              <a:rPr lang="pl-PL" sz="1200" kern="1200" baseline="0" dirty="0" err="1" smtClean="0">
                <a:solidFill>
                  <a:schemeClr val="tx1"/>
                </a:solidFill>
                <a:effectLst/>
                <a:latin typeface="+mn-lt"/>
                <a:ea typeface="+mn-ea"/>
                <a:cs typeface="+mn-cs"/>
              </a:rPr>
              <a:t>sooner</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you</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add</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it</a:t>
            </a:r>
            <a:r>
              <a:rPr lang="pl-PL" sz="1200" kern="1200" baseline="0" dirty="0" smtClean="0">
                <a:solidFill>
                  <a:schemeClr val="tx1"/>
                </a:solidFill>
                <a:effectLst/>
                <a:latin typeface="+mn-lt"/>
                <a:ea typeface="+mn-ea"/>
                <a:cs typeface="+mn-cs"/>
              </a:rPr>
              <a:t> to </a:t>
            </a:r>
            <a:r>
              <a:rPr lang="pl-PL" sz="1200" kern="1200" baseline="0" dirty="0" err="1" smtClean="0">
                <a:solidFill>
                  <a:schemeClr val="tx1"/>
                </a:solidFill>
                <a:effectLst/>
                <a:latin typeface="+mn-lt"/>
                <a:ea typeface="+mn-ea"/>
                <a:cs typeface="+mn-cs"/>
              </a:rPr>
              <a:t>your</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project</a:t>
            </a:r>
            <a:r>
              <a:rPr lang="pl-PL" sz="1200" kern="1200" baseline="0" dirty="0" smtClean="0">
                <a:solidFill>
                  <a:schemeClr val="tx1"/>
                </a:solidFill>
                <a:effectLst/>
                <a:latin typeface="+mn-lt"/>
                <a:ea typeface="+mn-ea"/>
                <a:cs typeface="+mn-cs"/>
              </a:rPr>
              <a:t> and </a:t>
            </a:r>
            <a:r>
              <a:rPr lang="pl-PL" sz="1200" kern="1200" baseline="0" dirty="0" err="1" smtClean="0">
                <a:solidFill>
                  <a:schemeClr val="tx1"/>
                </a:solidFill>
                <a:effectLst/>
                <a:latin typeface="+mn-lt"/>
                <a:ea typeface="+mn-ea"/>
                <a:cs typeface="+mn-cs"/>
              </a:rPr>
              <a:t>workflow</a:t>
            </a:r>
            <a:r>
              <a:rPr lang="pl-PL" sz="1200" kern="1200" baseline="0" dirty="0" smtClean="0">
                <a:solidFill>
                  <a:schemeClr val="tx1"/>
                </a:solidFill>
                <a:effectLst/>
                <a:latin typeface="+mn-lt"/>
                <a:ea typeface="+mn-ea"/>
                <a:cs typeface="+mn-cs"/>
              </a:rPr>
              <a:t> the </a:t>
            </a:r>
            <a:r>
              <a:rPr lang="pl-PL" sz="1200" kern="1200" baseline="0" dirty="0" err="1" smtClean="0">
                <a:solidFill>
                  <a:schemeClr val="tx1"/>
                </a:solidFill>
                <a:effectLst/>
                <a:latin typeface="+mn-lt"/>
                <a:ea typeface="+mn-ea"/>
                <a:cs typeface="+mn-cs"/>
              </a:rPr>
              <a:t>more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secure</a:t>
            </a:r>
            <a:r>
              <a:rPr lang="pl-PL" sz="1200" kern="1200" baseline="0" dirty="0" smtClean="0">
                <a:solidFill>
                  <a:schemeClr val="tx1"/>
                </a:solidFill>
                <a:effectLst/>
                <a:latin typeface="+mn-lt"/>
                <a:ea typeface="+mn-ea"/>
                <a:cs typeface="+mn-cs"/>
              </a:rPr>
              <a:t> the </a:t>
            </a:r>
            <a:r>
              <a:rPr lang="pl-PL" sz="1200" kern="1200" baseline="0" dirty="0" err="1" smtClean="0">
                <a:solidFill>
                  <a:schemeClr val="tx1"/>
                </a:solidFill>
                <a:effectLst/>
                <a:latin typeface="+mn-lt"/>
                <a:ea typeface="+mn-ea"/>
                <a:cs typeface="+mn-cs"/>
              </a:rPr>
              <a:t>app</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will</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become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So</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lets</a:t>
            </a:r>
            <a:r>
              <a:rPr lang="pl-PL" sz="1200" kern="1200" baseline="0" dirty="0" smtClean="0">
                <a:solidFill>
                  <a:schemeClr val="tx1"/>
                </a:solidFill>
                <a:effectLst/>
                <a:latin typeface="+mn-lt"/>
                <a:ea typeface="+mn-ea"/>
                <a:cs typeface="+mn-cs"/>
              </a:rPr>
              <a:t> start with </a:t>
            </a:r>
            <a:r>
              <a:rPr lang="pl-PL" sz="1200" kern="1200" baseline="0" dirty="0" err="1" smtClean="0">
                <a:solidFill>
                  <a:schemeClr val="tx1"/>
                </a:solidFill>
                <a:effectLst/>
                <a:latin typeface="+mn-lt"/>
                <a:ea typeface="+mn-ea"/>
                <a:cs typeface="+mn-cs"/>
              </a:rPr>
              <a:t>threat</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modeling</a:t>
            </a:r>
            <a:r>
              <a:rPr lang="pl-PL" sz="1200" kern="1200" baseline="0" dirty="0" smtClean="0">
                <a:solidFill>
                  <a:schemeClr val="tx1"/>
                </a:solidFill>
                <a:effectLst/>
                <a:latin typeface="+mn-lt"/>
                <a:ea typeface="+mn-ea"/>
                <a:cs typeface="+mn-cs"/>
              </a:rPr>
              <a: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13</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Threat modeling is an </a:t>
            </a:r>
            <a:r>
              <a:rPr lang="en-US" sz="1200" kern="1200" dirty="0" err="1" smtClean="0">
                <a:solidFill>
                  <a:schemeClr val="tx1"/>
                </a:solidFill>
                <a:effectLst/>
                <a:latin typeface="+mn-lt"/>
                <a:ea typeface="+mn-ea"/>
                <a:cs typeface="+mn-cs"/>
              </a:rPr>
              <a:t>approachfor</a:t>
            </a:r>
            <a:r>
              <a:rPr lang="en-US" sz="1200" kern="1200" dirty="0" smtClean="0">
                <a:solidFill>
                  <a:schemeClr val="tx1"/>
                </a:solidFill>
                <a:effectLst/>
                <a:latin typeface="+mn-lt"/>
                <a:ea typeface="+mn-ea"/>
                <a:cs typeface="+mn-cs"/>
              </a:rPr>
              <a:t> analyzing the security of an application or a system. It is a structured system that enables you to identify, quantify, and address the security risks associated with the target of the modeling.</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Now imagine that we are batman and lets identify our assets which are the bat cave, our </a:t>
            </a:r>
            <a:r>
              <a:rPr lang="en-US" sz="1200" kern="1200" dirty="0" err="1" smtClean="0">
                <a:solidFill>
                  <a:schemeClr val="tx1"/>
                </a:solidFill>
                <a:effectLst/>
                <a:latin typeface="+mn-lt"/>
                <a:ea typeface="+mn-ea"/>
                <a:cs typeface="+mn-cs"/>
              </a:rPr>
              <a:t>buttler</a:t>
            </a:r>
            <a:r>
              <a:rPr lang="en-US" sz="1200" kern="1200" dirty="0" smtClean="0">
                <a:solidFill>
                  <a:schemeClr val="tx1"/>
                </a:solidFill>
                <a:effectLst/>
                <a:latin typeface="+mn-lt"/>
                <a:ea typeface="+mn-ea"/>
                <a:cs typeface="+mn-cs"/>
              </a:rPr>
              <a:t> Alfred and </a:t>
            </a:r>
            <a:r>
              <a:rPr lang="en-US" sz="1200" kern="1200" dirty="0" err="1" smtClean="0">
                <a:solidFill>
                  <a:schemeClr val="tx1"/>
                </a:solidFill>
                <a:effectLst/>
                <a:latin typeface="+mn-lt"/>
                <a:ea typeface="+mn-ea"/>
                <a:cs typeface="+mn-cs"/>
              </a:rPr>
              <a:t>infomrations</a:t>
            </a:r>
            <a:r>
              <a:rPr lang="en-US" sz="1200" kern="1200" dirty="0" smtClean="0">
                <a:solidFill>
                  <a:schemeClr val="tx1"/>
                </a:solidFill>
                <a:effectLst/>
                <a:latin typeface="+mn-lt"/>
                <a:ea typeface="+mn-ea"/>
                <a:cs typeface="+mn-cs"/>
              </a:rPr>
              <a:t> in form of emails and texts.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14</a:t>
            </a:fld>
            <a:endParaRPr lang="en-GB"/>
          </a:p>
        </p:txBody>
      </p:sp>
    </p:spTree>
    <p:extLst>
      <p:ext uri="{BB962C8B-B14F-4D97-AF65-F5344CB8AC3E}">
        <p14:creationId xmlns:p14="http://schemas.microsoft.com/office/powerpoint/2010/main" val="1597323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We can distinguish three Threats so the police, our arch enemy joker and the press.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15</a:t>
            </a:fld>
            <a:endParaRPr lang="en-GB"/>
          </a:p>
        </p:txBody>
      </p:sp>
    </p:spTree>
    <p:extLst>
      <p:ext uri="{BB962C8B-B14F-4D97-AF65-F5344CB8AC3E}">
        <p14:creationId xmlns:p14="http://schemas.microsoft.com/office/powerpoint/2010/main" val="1597323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Now lets quantify those threats. So Alfred is </a:t>
            </a:r>
            <a:r>
              <a:rPr lang="en-US" sz="1200" kern="1200" dirty="0" err="1" smtClean="0">
                <a:solidFill>
                  <a:schemeClr val="tx1"/>
                </a:solidFill>
                <a:effectLst/>
                <a:latin typeface="+mn-lt"/>
                <a:ea typeface="+mn-ea"/>
                <a:cs typeface="+mn-cs"/>
              </a:rPr>
              <a:t>irreplacable</a:t>
            </a:r>
            <a:r>
              <a:rPr lang="en-US" sz="1200" kern="1200" dirty="0" smtClean="0">
                <a:solidFill>
                  <a:schemeClr val="tx1"/>
                </a:solidFill>
                <a:effectLst/>
                <a:latin typeface="+mn-lt"/>
                <a:ea typeface="+mn-ea"/>
                <a:cs typeface="+mn-cs"/>
              </a:rPr>
              <a:t> and has </a:t>
            </a:r>
            <a:r>
              <a:rPr lang="en-US" sz="1200" kern="1200" dirty="0" err="1" smtClean="0">
                <a:solidFill>
                  <a:schemeClr val="tx1"/>
                </a:solidFill>
                <a:effectLst/>
                <a:latin typeface="+mn-lt"/>
                <a:ea typeface="+mn-ea"/>
                <a:cs typeface="+mn-cs"/>
              </a:rPr>
              <a:t>acces</a:t>
            </a:r>
            <a:r>
              <a:rPr lang="en-US" sz="1200" kern="1200" dirty="0" smtClean="0">
                <a:solidFill>
                  <a:schemeClr val="tx1"/>
                </a:solidFill>
                <a:effectLst/>
                <a:latin typeface="+mn-lt"/>
                <a:ea typeface="+mn-ea"/>
                <a:cs typeface="+mn-cs"/>
              </a:rPr>
              <a:t> to all our other assets so he is our highest risk and highest </a:t>
            </a:r>
            <a:r>
              <a:rPr lang="en-US" sz="1200" kern="1200" dirty="0" err="1" smtClean="0">
                <a:solidFill>
                  <a:schemeClr val="tx1"/>
                </a:solidFill>
                <a:effectLst/>
                <a:latin typeface="+mn-lt"/>
                <a:ea typeface="+mn-ea"/>
                <a:cs typeface="+mn-cs"/>
              </a:rPr>
              <a:t>prioritety</a:t>
            </a:r>
            <a:r>
              <a:rPr lang="en-US" sz="1200" kern="1200" dirty="0" smtClean="0">
                <a:solidFill>
                  <a:schemeClr val="tx1"/>
                </a:solidFill>
                <a:effectLst/>
                <a:latin typeface="+mn-lt"/>
                <a:ea typeface="+mn-ea"/>
                <a:cs typeface="+mn-cs"/>
              </a:rPr>
              <a:t> for defense.</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bat cave is also precious but it can be </a:t>
            </a:r>
            <a:r>
              <a:rPr lang="en-US" sz="1200" kern="1200" dirty="0" err="1" smtClean="0">
                <a:solidFill>
                  <a:schemeClr val="tx1"/>
                </a:solidFill>
                <a:effectLst/>
                <a:latin typeface="+mn-lt"/>
                <a:ea typeface="+mn-ea"/>
                <a:cs typeface="+mn-cs"/>
              </a:rPr>
              <a:t>rebuilded</a:t>
            </a:r>
            <a:r>
              <a:rPr lang="en-US" sz="1200" kern="1200" dirty="0" smtClean="0">
                <a:solidFill>
                  <a:schemeClr val="tx1"/>
                </a:solidFill>
                <a:effectLst/>
                <a:latin typeface="+mn-lt"/>
                <a:ea typeface="+mn-ea"/>
                <a:cs typeface="+mn-cs"/>
              </a:rPr>
              <a: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Lastly information so Email and text messages that can allow us to be tracked where are we going or what do we do but we can handle the journalists and the police ourselves.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16</a:t>
            </a:fld>
            <a:endParaRPr lang="en-GB"/>
          </a:p>
        </p:txBody>
      </p:sp>
    </p:spTree>
    <p:extLst>
      <p:ext uri="{BB962C8B-B14F-4D97-AF65-F5344CB8AC3E}">
        <p14:creationId xmlns:p14="http://schemas.microsoft.com/office/powerpoint/2010/main" val="1597323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for our main asset Alfred we can obscure his location and his identity which is not that easy in modern world.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bat cave is much simpler task because we can have security systems, traps, misleading bases of operations etc. there is a tone of </a:t>
            </a:r>
            <a:r>
              <a:rPr lang="en-US" sz="1200" kern="1200" dirty="0" err="1" smtClean="0">
                <a:solidFill>
                  <a:schemeClr val="tx1"/>
                </a:solidFill>
                <a:effectLst/>
                <a:latin typeface="+mn-lt"/>
                <a:ea typeface="+mn-ea"/>
                <a:cs typeface="+mn-cs"/>
              </a:rPr>
              <a:t>possibilites</a:t>
            </a:r>
            <a:r>
              <a:rPr lang="en-US" sz="1200" kern="1200" dirty="0" smtClean="0">
                <a:solidFill>
                  <a:schemeClr val="tx1"/>
                </a:solidFill>
                <a:effectLst/>
                <a:latin typeface="+mn-lt"/>
                <a:ea typeface="+mn-ea"/>
                <a:cs typeface="+mn-cs"/>
              </a:rPr>
              <a:t> here.</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emails and texts we can encrypt them and just be caution when writing something delicate should be enough.</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17</a:t>
            </a:fld>
            <a:endParaRPr lang="en-GB"/>
          </a:p>
        </p:txBody>
      </p:sp>
    </p:spTree>
    <p:extLst>
      <p:ext uri="{BB962C8B-B14F-4D97-AF65-F5344CB8AC3E}">
        <p14:creationId xmlns:p14="http://schemas.microsoft.com/office/powerpoint/2010/main" val="1597323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as in the batman example we can start with </a:t>
            </a:r>
            <a:r>
              <a:rPr lang="en-US" sz="1200" kern="1200" dirty="0" err="1" smtClean="0">
                <a:solidFill>
                  <a:schemeClr val="tx1"/>
                </a:solidFill>
                <a:effectLst/>
                <a:latin typeface="+mn-lt"/>
                <a:ea typeface="+mn-ea"/>
                <a:cs typeface="+mn-cs"/>
              </a:rPr>
              <a:t>identifaying</a:t>
            </a:r>
            <a:r>
              <a:rPr lang="en-US" sz="1200" kern="1200" dirty="0" smtClean="0">
                <a:solidFill>
                  <a:schemeClr val="tx1"/>
                </a:solidFill>
                <a:effectLst/>
                <a:latin typeface="+mn-lt"/>
                <a:ea typeface="+mn-ea"/>
                <a:cs typeface="+mn-cs"/>
              </a:rPr>
              <a:t> our assets and what is their purpose, so what are their use cases.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next step is to specify entry points to that asset and then how it interacts wit external parts of the service or 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party services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last step is defining the Access Control Lists or ACL for shortcut for example what is possible for </a:t>
            </a:r>
            <a:r>
              <a:rPr lang="en-US" sz="1200" kern="1200" dirty="0" err="1" smtClean="0">
                <a:solidFill>
                  <a:schemeClr val="tx1"/>
                </a:solidFill>
                <a:effectLst/>
                <a:latin typeface="+mn-lt"/>
                <a:ea typeface="+mn-ea"/>
                <a:cs typeface="+mn-cs"/>
              </a:rPr>
              <a:t>anonymus</a:t>
            </a:r>
            <a:r>
              <a:rPr lang="en-US" sz="1200" kern="1200" dirty="0" smtClean="0">
                <a:solidFill>
                  <a:schemeClr val="tx1"/>
                </a:solidFill>
                <a:effectLst/>
                <a:latin typeface="+mn-lt"/>
                <a:ea typeface="+mn-ea"/>
                <a:cs typeface="+mn-cs"/>
              </a:rPr>
              <a:t> user, registered user and admin to do.</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already have been developing an application there I a high chance that part of you work is already done so you can reuse data flow diagrams or application UML.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Event better if you have </a:t>
            </a:r>
            <a:r>
              <a:rPr lang="en-US" sz="1200" kern="1200" dirty="0" err="1" smtClean="0">
                <a:solidFill>
                  <a:schemeClr val="tx1"/>
                </a:solidFill>
                <a:effectLst/>
                <a:latin typeface="+mn-lt"/>
                <a:ea typeface="+mn-ea"/>
                <a:cs typeface="+mn-cs"/>
              </a:rPr>
              <a:t>behavioural</a:t>
            </a:r>
            <a:r>
              <a:rPr lang="en-US" sz="1200" kern="1200" dirty="0" smtClean="0">
                <a:solidFill>
                  <a:schemeClr val="tx1"/>
                </a:solidFill>
                <a:effectLst/>
                <a:latin typeface="+mn-lt"/>
                <a:ea typeface="+mn-ea"/>
                <a:cs typeface="+mn-cs"/>
              </a:rPr>
              <a:t> or integration tests in place</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18</a:t>
            </a:fld>
            <a:endParaRPr lang="en-GB"/>
          </a:p>
        </p:txBody>
      </p:sp>
    </p:spTree>
    <p:extLst>
      <p:ext uri="{BB962C8B-B14F-4D97-AF65-F5344CB8AC3E}">
        <p14:creationId xmlns:p14="http://schemas.microsoft.com/office/powerpoint/2010/main" val="16179181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There are few frameworks that we can work with like STRIDE</a:t>
            </a:r>
            <a:r>
              <a:rPr lang="en-US" sz="1200" kern="1200" baseline="0" dirty="0" smtClean="0">
                <a:solidFill>
                  <a:schemeClr val="tx1"/>
                </a:solidFill>
                <a:effectLst/>
                <a:latin typeface="+mn-lt"/>
                <a:ea typeface="+mn-ea"/>
                <a:cs typeface="+mn-cs"/>
              </a:rPr>
              <a:t> and ASF </a:t>
            </a:r>
            <a:r>
              <a:rPr lang="en-US" sz="1200" kern="1200" dirty="0" smtClean="0">
                <a:solidFill>
                  <a:schemeClr val="tx1"/>
                </a:solidFill>
                <a:effectLst/>
                <a:latin typeface="+mn-lt"/>
                <a:ea typeface="+mn-ea"/>
                <a:cs typeface="+mn-cs"/>
              </a:rPr>
              <a:t>both of them should give us a reliable outcome </a:t>
            </a:r>
            <a:r>
              <a:rPr lang="en-US" sz="1200" kern="1200" dirty="0" err="1" smtClean="0">
                <a:solidFill>
                  <a:schemeClr val="tx1"/>
                </a:solidFill>
                <a:effectLst/>
                <a:latin typeface="+mn-lt"/>
                <a:ea typeface="+mn-ea"/>
                <a:cs typeface="+mn-cs"/>
              </a:rPr>
              <a:t>consiting</a:t>
            </a:r>
            <a:r>
              <a:rPr lang="en-US" sz="1200" kern="1200" dirty="0" smtClean="0">
                <a:solidFill>
                  <a:schemeClr val="tx1"/>
                </a:solidFill>
                <a:effectLst/>
                <a:latin typeface="+mn-lt"/>
                <a:ea typeface="+mn-ea"/>
                <a:cs typeface="+mn-cs"/>
              </a:rPr>
              <a:t> of </a:t>
            </a:r>
            <a:r>
              <a:rPr lang="en-US" sz="1200" kern="1200" dirty="0" err="1" smtClean="0">
                <a:solidFill>
                  <a:schemeClr val="tx1"/>
                </a:solidFill>
                <a:effectLst/>
                <a:latin typeface="+mn-lt"/>
                <a:ea typeface="+mn-ea"/>
                <a:cs typeface="+mn-cs"/>
              </a:rPr>
              <a:t>infomration</a:t>
            </a:r>
            <a:r>
              <a:rPr lang="en-US" sz="1200" kern="1200" dirty="0" smtClean="0">
                <a:solidFill>
                  <a:schemeClr val="tx1"/>
                </a:solidFill>
                <a:effectLst/>
                <a:latin typeface="+mn-lt"/>
                <a:ea typeface="+mn-ea"/>
                <a:cs typeface="+mn-cs"/>
              </a:rPr>
              <a:t> regarding:</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Auditing and logging just to be on one page Auditing is used to answer the question "Who did what?" and possibly why. Logging is more focused on what's happening.</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authentication and authorization and again to be on the same page authentication is the a process of ascertaining that somebody really is who he claims to be and authorization is a </a:t>
            </a:r>
            <a:r>
              <a:rPr lang="en-US" sz="1200" kern="1200" dirty="0" err="1" smtClean="0">
                <a:solidFill>
                  <a:schemeClr val="tx1"/>
                </a:solidFill>
                <a:effectLst/>
                <a:latin typeface="+mn-lt"/>
                <a:ea typeface="+mn-ea"/>
                <a:cs typeface="+mn-cs"/>
              </a:rPr>
              <a:t>procces</a:t>
            </a:r>
            <a:r>
              <a:rPr lang="en-US" sz="1200" kern="1200" dirty="0" smtClean="0">
                <a:solidFill>
                  <a:schemeClr val="tx1"/>
                </a:solidFill>
                <a:effectLst/>
                <a:latin typeface="+mn-lt"/>
                <a:ea typeface="+mn-ea"/>
                <a:cs typeface="+mn-cs"/>
              </a:rPr>
              <a:t> to determine who is allowed to do what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configuration management – so how and where do we are store </a:t>
            </a:r>
            <a:r>
              <a:rPr lang="en-US" sz="1200" kern="1200" dirty="0" err="1" smtClean="0">
                <a:solidFill>
                  <a:schemeClr val="tx1"/>
                </a:solidFill>
                <a:effectLst/>
                <a:latin typeface="+mn-lt"/>
                <a:ea typeface="+mn-ea"/>
                <a:cs typeface="+mn-cs"/>
              </a:rPr>
              <a:t>configs</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data validation and protection in storage and transit – that means where do we store the data, where do we validate it before recording it if it done only on the backend side or on both BE and FE side, just to be clear validating data only on FE is a suicide. Protection in transit, the basic approach  is to have all communication over  TLS so encrypted. More advanced approach is to have the data additionally encrypted before sending it and it is becoming corporate level security standard. The last level I heard of being in use is the data also is being send over dedicated VPN tunnel.</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Last thing we need to worry about is Exception management – so how do we track exceptions occurrence and what are the procedures to handle them.</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19</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l-PL" sz="1200" kern="1200" dirty="0" err="1" smtClean="0">
                <a:solidFill>
                  <a:schemeClr val="tx1"/>
                </a:solidFill>
                <a:effectLst/>
                <a:latin typeface="+mn-lt"/>
                <a:ea typeface="+mn-ea"/>
                <a:cs typeface="+mn-cs"/>
              </a:rPr>
              <a:t>Before</a:t>
            </a:r>
            <a:r>
              <a:rPr lang="pl-PL" sz="1200" kern="1200" dirty="0" smtClean="0">
                <a:solidFill>
                  <a:schemeClr val="tx1"/>
                </a:solidFill>
                <a:effectLst/>
                <a:latin typeface="+mn-lt"/>
                <a:ea typeface="+mn-ea"/>
                <a:cs typeface="+mn-cs"/>
              </a:rPr>
              <a:t> we </a:t>
            </a:r>
            <a:r>
              <a:rPr lang="pl-PL" sz="1200" kern="1200" dirty="0" err="1" smtClean="0">
                <a:solidFill>
                  <a:schemeClr val="tx1"/>
                </a:solidFill>
                <a:effectLst/>
                <a:latin typeface="+mn-lt"/>
                <a:ea typeface="+mn-ea"/>
                <a:cs typeface="+mn-cs"/>
              </a:rPr>
              <a:t>can</a:t>
            </a:r>
            <a:r>
              <a:rPr lang="pl-PL" sz="1200" kern="1200" baseline="0" dirty="0" smtClean="0">
                <a:solidFill>
                  <a:schemeClr val="tx1"/>
                </a:solidFill>
                <a:effectLst/>
                <a:latin typeface="+mn-lt"/>
                <a:ea typeface="+mn-ea"/>
                <a:cs typeface="+mn-cs"/>
              </a:rPr>
              <a:t> start I </a:t>
            </a:r>
            <a:r>
              <a:rPr lang="pl-PL" sz="1200" kern="1200" baseline="0" dirty="0" err="1" smtClean="0">
                <a:solidFill>
                  <a:schemeClr val="tx1"/>
                </a:solidFill>
                <a:effectLst/>
                <a:latin typeface="+mn-lt"/>
                <a:ea typeface="+mn-ea"/>
                <a:cs typeface="+mn-cs"/>
              </a:rPr>
              <a:t>have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three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disclaimers</a:t>
            </a:r>
            <a:r>
              <a:rPr lang="pl-PL" sz="1200" kern="1200" baseline="0" dirty="0" smtClean="0">
                <a:solidFill>
                  <a:schemeClr val="tx1"/>
                </a:solidFill>
                <a:effectLst/>
                <a:latin typeface="+mn-lt"/>
                <a:ea typeface="+mn-ea"/>
                <a:cs typeface="+mn-cs"/>
              </a:rPr>
              <a:t/>
            </a:r>
            <a:br>
              <a:rPr lang="pl-PL" sz="1200" kern="1200" baseline="0" dirty="0" smtClean="0">
                <a:solidFill>
                  <a:schemeClr val="tx1"/>
                </a:solidFill>
                <a:effectLst/>
                <a:latin typeface="+mn-lt"/>
                <a:ea typeface="+mn-ea"/>
                <a:cs typeface="+mn-cs"/>
              </a:rPr>
            </a:br>
            <a:r>
              <a:rPr lang="pl-PL" sz="1200" kern="1200" baseline="0" dirty="0" smtClean="0">
                <a:solidFill>
                  <a:schemeClr val="tx1"/>
                </a:solidFill>
                <a:effectLst/>
                <a:latin typeface="+mn-lt"/>
                <a:ea typeface="+mn-ea"/>
                <a:cs typeface="+mn-cs"/>
              </a:rPr>
              <a:t>1. The </a:t>
            </a:r>
            <a:r>
              <a:rPr lang="pl-PL" sz="1200" kern="1200" baseline="0" dirty="0" err="1" smtClean="0">
                <a:solidFill>
                  <a:schemeClr val="tx1"/>
                </a:solidFill>
                <a:effectLst/>
                <a:latin typeface="+mn-lt"/>
                <a:ea typeface="+mn-ea"/>
                <a:cs typeface="+mn-cs"/>
              </a:rPr>
              <a:t>following</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presentation</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is</a:t>
            </a:r>
            <a:r>
              <a:rPr lang="pl-PL" sz="1200" kern="1200" baseline="0" dirty="0" smtClean="0">
                <a:solidFill>
                  <a:schemeClr val="tx1"/>
                </a:solidFill>
                <a:effectLst/>
                <a:latin typeface="+mn-lt"/>
                <a:ea typeface="+mn-ea"/>
                <a:cs typeface="+mn-cs"/>
              </a:rPr>
              <a:t> my </a:t>
            </a:r>
            <a:r>
              <a:rPr lang="pl-PL" sz="1200" kern="1200" baseline="0" dirty="0" err="1" smtClean="0">
                <a:solidFill>
                  <a:schemeClr val="tx1"/>
                </a:solidFill>
                <a:effectLst/>
                <a:latin typeface="+mn-lt"/>
                <a:ea typeface="+mn-ea"/>
                <a:cs typeface="+mn-cs"/>
              </a:rPr>
              <a:t>own</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opinion</a:t>
            </a:r>
            <a:r>
              <a:rPr lang="pl-PL" sz="1200" kern="1200" baseline="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pl-PL" sz="1200" kern="1200" baseline="0" dirty="0" smtClean="0">
                <a:solidFill>
                  <a:schemeClr val="tx1"/>
                </a:solidFill>
                <a:effectLst/>
                <a:latin typeface="+mn-lt"/>
                <a:ea typeface="+mn-ea"/>
                <a:cs typeface="+mn-cs"/>
              </a:rPr>
              <a:t>2. I </a:t>
            </a:r>
            <a:r>
              <a:rPr lang="pl-PL" sz="1200" kern="1200" baseline="0" dirty="0" err="1" smtClean="0">
                <a:solidFill>
                  <a:schemeClr val="tx1"/>
                </a:solidFill>
                <a:effectLst/>
                <a:latin typeface="+mn-lt"/>
                <a:ea typeface="+mn-ea"/>
                <a:cs typeface="+mn-cs"/>
              </a:rPr>
              <a:t>am</a:t>
            </a:r>
            <a:r>
              <a:rPr lang="pl-PL" sz="1200" kern="1200" baseline="0" dirty="0" smtClean="0">
                <a:solidFill>
                  <a:schemeClr val="tx1"/>
                </a:solidFill>
                <a:effectLst/>
                <a:latin typeface="+mn-lt"/>
                <a:ea typeface="+mn-ea"/>
                <a:cs typeface="+mn-cs"/>
              </a:rPr>
              <a:t> not </a:t>
            </a:r>
            <a:r>
              <a:rPr lang="pl-PL" sz="1200" kern="1200" baseline="0" dirty="0" err="1" smtClean="0">
                <a:solidFill>
                  <a:schemeClr val="tx1"/>
                </a:solidFill>
                <a:effectLst/>
                <a:latin typeface="+mn-lt"/>
                <a:ea typeface="+mn-ea"/>
                <a:cs typeface="+mn-cs"/>
              </a:rPr>
              <a:t>beeing</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paid</a:t>
            </a:r>
            <a:r>
              <a:rPr lang="pl-PL" sz="1200" kern="1200" baseline="0" dirty="0" smtClean="0">
                <a:solidFill>
                  <a:schemeClr val="tx1"/>
                </a:solidFill>
                <a:effectLst/>
                <a:latin typeface="+mn-lt"/>
                <a:ea typeface="+mn-ea"/>
                <a:cs typeface="+mn-cs"/>
              </a:rPr>
              <a:t> for </a:t>
            </a:r>
            <a:r>
              <a:rPr lang="pl-PL" sz="1200" kern="1200" baseline="0" dirty="0" err="1" smtClean="0">
                <a:solidFill>
                  <a:schemeClr val="tx1"/>
                </a:solidFill>
                <a:effectLst/>
                <a:latin typeface="+mn-lt"/>
                <a:ea typeface="+mn-ea"/>
                <a:cs typeface="+mn-cs"/>
              </a:rPr>
              <a:t>mentioning</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any</a:t>
            </a:r>
            <a:r>
              <a:rPr lang="pl-PL" sz="1200" kern="1200" baseline="0" dirty="0" smtClean="0">
                <a:solidFill>
                  <a:schemeClr val="tx1"/>
                </a:solidFill>
                <a:effectLst/>
                <a:latin typeface="+mn-lt"/>
                <a:ea typeface="+mn-ea"/>
                <a:cs typeface="+mn-cs"/>
              </a:rPr>
              <a:t> of open </a:t>
            </a:r>
            <a:r>
              <a:rPr lang="pl-PL" sz="1200" kern="1200" baseline="0" dirty="0" err="1" smtClean="0">
                <a:solidFill>
                  <a:schemeClr val="tx1"/>
                </a:solidFill>
                <a:effectLst/>
                <a:latin typeface="+mn-lt"/>
                <a:ea typeface="+mn-ea"/>
                <a:cs typeface="+mn-cs"/>
              </a:rPr>
              <a:t>source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or</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comercial</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solutions</a:t>
            </a:r>
            <a:endParaRPr lang="pl-PL"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l-PL" sz="1200" kern="1200" baseline="0" dirty="0" smtClean="0">
                <a:solidFill>
                  <a:schemeClr val="tx1"/>
                </a:solidFill>
                <a:effectLst/>
                <a:latin typeface="+mn-lt"/>
                <a:ea typeface="+mn-ea"/>
                <a:cs typeface="+mn-cs"/>
              </a:rPr>
              <a:t>3. I </a:t>
            </a:r>
            <a:r>
              <a:rPr lang="pl-PL" sz="1200" kern="1200" baseline="0" dirty="0" err="1" smtClean="0">
                <a:solidFill>
                  <a:schemeClr val="tx1"/>
                </a:solidFill>
                <a:effectLst/>
                <a:latin typeface="+mn-lt"/>
                <a:ea typeface="+mn-ea"/>
                <a:cs typeface="+mn-cs"/>
              </a:rPr>
              <a:t>had</a:t>
            </a:r>
            <a:r>
              <a:rPr lang="pl-PL" sz="1200" kern="1200" baseline="0" dirty="0" smtClean="0">
                <a:solidFill>
                  <a:schemeClr val="tx1"/>
                </a:solidFill>
                <a:effectLst/>
                <a:latin typeface="+mn-lt"/>
                <a:ea typeface="+mn-ea"/>
                <a:cs typeface="+mn-cs"/>
              </a:rPr>
              <a:t> to </a:t>
            </a:r>
            <a:r>
              <a:rPr lang="pl-PL" sz="1200" kern="1200" baseline="0" dirty="0" err="1" smtClean="0">
                <a:solidFill>
                  <a:schemeClr val="tx1"/>
                </a:solidFill>
                <a:effectLst/>
                <a:latin typeface="+mn-lt"/>
                <a:ea typeface="+mn-ea"/>
                <a:cs typeface="+mn-cs"/>
              </a:rPr>
              <a:t>cut</a:t>
            </a:r>
            <a:r>
              <a:rPr lang="pl-PL" sz="1200" kern="1200" baseline="0" dirty="0" smtClean="0">
                <a:solidFill>
                  <a:schemeClr val="tx1"/>
                </a:solidFill>
                <a:effectLst/>
                <a:latin typeface="+mn-lt"/>
                <a:ea typeface="+mn-ea"/>
                <a:cs typeface="+mn-cs"/>
              </a:rPr>
              <a:t> out </a:t>
            </a:r>
            <a:r>
              <a:rPr lang="pl-PL" sz="1200" kern="1200" baseline="0" dirty="0" err="1" smtClean="0">
                <a:solidFill>
                  <a:schemeClr val="tx1"/>
                </a:solidFill>
                <a:effectLst/>
                <a:latin typeface="+mn-lt"/>
                <a:ea typeface="+mn-ea"/>
                <a:cs typeface="+mn-cs"/>
              </a:rPr>
              <a:t>some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parts</a:t>
            </a:r>
            <a:r>
              <a:rPr lang="pl-PL" sz="1200" kern="1200" baseline="0" dirty="0" smtClean="0">
                <a:solidFill>
                  <a:schemeClr val="tx1"/>
                </a:solidFill>
                <a:effectLst/>
                <a:latin typeface="+mn-lt"/>
                <a:ea typeface="+mn-ea"/>
                <a:cs typeface="+mn-cs"/>
              </a:rPr>
              <a:t> in order to </a:t>
            </a:r>
            <a:r>
              <a:rPr lang="pl-PL" sz="1200" kern="1200" baseline="0" dirty="0" err="1" smtClean="0">
                <a:solidFill>
                  <a:schemeClr val="tx1"/>
                </a:solidFill>
                <a:effectLst/>
                <a:latin typeface="+mn-lt"/>
                <a:ea typeface="+mn-ea"/>
                <a:cs typeface="+mn-cs"/>
              </a:rPr>
              <a:t>fit</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into</a:t>
            </a:r>
            <a:r>
              <a:rPr lang="pl-PL" sz="1200" kern="1200" baseline="0" dirty="0" smtClean="0">
                <a:solidFill>
                  <a:schemeClr val="tx1"/>
                </a:solidFill>
                <a:effectLst/>
                <a:latin typeface="+mn-lt"/>
                <a:ea typeface="+mn-ea"/>
                <a:cs typeface="+mn-cs"/>
              </a:rPr>
              <a:t> 45min slot </a:t>
            </a:r>
            <a:r>
              <a:rPr lang="pl-PL" sz="1200" kern="1200" baseline="0" dirty="0" err="1" smtClean="0">
                <a:solidFill>
                  <a:schemeClr val="tx1"/>
                </a:solidFill>
                <a:effectLst/>
                <a:latin typeface="+mn-lt"/>
                <a:ea typeface="+mn-ea"/>
                <a:cs typeface="+mn-cs"/>
              </a:rPr>
              <a:t>so</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if</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you</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see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some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text</a:t>
            </a:r>
            <a:r>
              <a:rPr lang="pl-PL" sz="1200" kern="1200" baseline="0" dirty="0" smtClean="0">
                <a:solidFill>
                  <a:schemeClr val="tx1"/>
                </a:solidFill>
                <a:effectLst/>
                <a:latin typeface="+mn-lt"/>
                <a:ea typeface="+mn-ea"/>
                <a:cs typeface="+mn-cs"/>
              </a:rPr>
              <a:t> in </a:t>
            </a:r>
            <a:r>
              <a:rPr lang="pl-PL" sz="1200" kern="1200" baseline="0" dirty="0" err="1" smtClean="0">
                <a:solidFill>
                  <a:schemeClr val="tx1"/>
                </a:solidFill>
                <a:effectLst/>
                <a:latin typeface="+mn-lt"/>
                <a:ea typeface="+mn-ea"/>
                <a:cs typeface="+mn-cs"/>
              </a:rPr>
              <a:t>blue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it</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mean</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more</a:t>
            </a:r>
            <a:r>
              <a:rPr lang="pl-PL" sz="1200" kern="1200" baseline="0" dirty="0" smtClean="0">
                <a:solidFill>
                  <a:schemeClr val="tx1"/>
                </a:solidFill>
                <a:effectLst/>
                <a:latin typeface="+mn-lt"/>
                <a:ea typeface="+mn-ea"/>
                <a:cs typeface="+mn-cs"/>
              </a:rPr>
              <a:t> for </a:t>
            </a:r>
            <a:r>
              <a:rPr lang="pl-PL" sz="1200" kern="1200" baseline="0" dirty="0" err="1" smtClean="0">
                <a:solidFill>
                  <a:schemeClr val="tx1"/>
                </a:solidFill>
                <a:effectLst/>
                <a:latin typeface="+mn-lt"/>
                <a:ea typeface="+mn-ea"/>
                <a:cs typeface="+mn-cs"/>
              </a:rPr>
              <a:t>devops</a:t>
            </a:r>
            <a:r>
              <a:rPr lang="pl-PL" sz="1200" kern="1200" baseline="0" dirty="0" smtClean="0">
                <a:solidFill>
                  <a:schemeClr val="tx1"/>
                </a:solidFill>
                <a:effectLst/>
                <a:latin typeface="+mn-lt"/>
                <a:ea typeface="+mn-ea"/>
                <a:cs typeface="+mn-cs"/>
              </a:rPr>
              <a:t> and </a:t>
            </a:r>
            <a:r>
              <a:rPr lang="pl-PL" sz="1200" kern="1200" baseline="0" dirty="0" err="1" smtClean="0">
                <a:solidFill>
                  <a:schemeClr val="tx1"/>
                </a:solidFill>
                <a:effectLst/>
                <a:latin typeface="+mn-lt"/>
                <a:ea typeface="+mn-ea"/>
                <a:cs typeface="+mn-cs"/>
              </a:rPr>
              <a:t>sys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admins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so</a:t>
            </a:r>
            <a:r>
              <a:rPr lang="pl-PL" sz="1200" kern="1200" baseline="0" dirty="0" smtClean="0">
                <a:solidFill>
                  <a:schemeClr val="tx1"/>
                </a:solidFill>
                <a:effectLst/>
                <a:latin typeface="+mn-lt"/>
                <a:ea typeface="+mn-ea"/>
                <a:cs typeface="+mn-cs"/>
              </a:rPr>
              <a:t> I </a:t>
            </a:r>
            <a:r>
              <a:rPr lang="pl-PL" sz="1200" kern="1200" baseline="0" dirty="0" err="1" smtClean="0">
                <a:solidFill>
                  <a:schemeClr val="tx1"/>
                </a:solidFill>
                <a:effectLst/>
                <a:latin typeface="+mn-lt"/>
                <a:ea typeface="+mn-ea"/>
                <a:cs typeface="+mn-cs"/>
              </a:rPr>
              <a:t>will</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focus</a:t>
            </a:r>
            <a:r>
              <a:rPr lang="pl-PL" sz="1200" kern="1200" baseline="0" dirty="0" smtClean="0">
                <a:solidFill>
                  <a:schemeClr val="tx1"/>
                </a:solidFill>
                <a:effectLst/>
                <a:latin typeface="+mn-lt"/>
                <a:ea typeface="+mn-ea"/>
                <a:cs typeface="+mn-cs"/>
              </a:rPr>
              <a:t> on </a:t>
            </a:r>
            <a:r>
              <a:rPr lang="pl-PL" sz="1200" kern="1200" baseline="0" dirty="0" err="1" smtClean="0">
                <a:solidFill>
                  <a:schemeClr val="tx1"/>
                </a:solidFill>
                <a:effectLst/>
                <a:latin typeface="+mn-lt"/>
                <a:ea typeface="+mn-ea"/>
                <a:cs typeface="+mn-cs"/>
              </a:rPr>
              <a:t>developers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perspecitve</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2</a:t>
            </a:fld>
            <a:endParaRPr lang="en-GB"/>
          </a:p>
        </p:txBody>
      </p:sp>
    </p:spTree>
    <p:extLst>
      <p:ext uri="{BB962C8B-B14F-4D97-AF65-F5344CB8AC3E}">
        <p14:creationId xmlns:p14="http://schemas.microsoft.com/office/powerpoint/2010/main" val="3321460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Now we just need to measure severity of the threats we have.  We can try approaching that by </a:t>
            </a:r>
            <a:r>
              <a:rPr lang="en-US" sz="1200" kern="1200" dirty="0" err="1" smtClean="0">
                <a:solidFill>
                  <a:schemeClr val="tx1"/>
                </a:solidFill>
                <a:effectLst/>
                <a:latin typeface="+mn-lt"/>
                <a:ea typeface="+mn-ea"/>
                <a:cs typeface="+mn-cs"/>
              </a:rPr>
              <a:t>ourself</a:t>
            </a:r>
            <a:r>
              <a:rPr lang="en-US" sz="1200" kern="1200" dirty="0" smtClean="0">
                <a:solidFill>
                  <a:schemeClr val="tx1"/>
                </a:solidFill>
                <a:effectLst/>
                <a:latin typeface="+mn-lt"/>
                <a:ea typeface="+mn-ea"/>
                <a:cs typeface="+mn-cs"/>
              </a:rPr>
              <a:t> determining what assets are the most important for us or use for example CVSS. The Common Vulnerability Scoring System is based on factors like attack vector, attack complexity which is hard to measure, </a:t>
            </a:r>
            <a:r>
              <a:rPr lang="en-US" sz="1200" kern="1200" dirty="0" err="1" smtClean="0">
                <a:solidFill>
                  <a:schemeClr val="tx1"/>
                </a:solidFill>
                <a:effectLst/>
                <a:latin typeface="+mn-lt"/>
                <a:ea typeface="+mn-ea"/>
                <a:cs typeface="+mn-cs"/>
              </a:rPr>
              <a:t>privliges</a:t>
            </a:r>
            <a:r>
              <a:rPr lang="en-US" sz="1200" kern="1200" dirty="0" smtClean="0">
                <a:solidFill>
                  <a:schemeClr val="tx1"/>
                </a:solidFill>
                <a:effectLst/>
                <a:latin typeface="+mn-lt"/>
                <a:ea typeface="+mn-ea"/>
                <a:cs typeface="+mn-cs"/>
              </a:rPr>
              <a:t>, user interaction, scope, confidentiality, integrity and availability. All together can give you a reference rating but if you are not sure about the value like in case of attack complexity try both and either make average or leave it as a range. It is important to remember that this is just a reference point, a tool to help not an oracle for what should you do.</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mentioned before if you have use case UMLs or even better abuse case UMLs they may come in handy here</a:t>
            </a:r>
            <a:endParaRPr lang="pl-PL" sz="1200" kern="1200" dirty="0" smtClean="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20</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We can address issues in 4 ways from completely remove the threat, reducing it, acknowledging it and do nothing or pretended there is no issue. Obviously Best options is removal of the threat but some times it is even impossible to remove it or the costs for removing are to high so we can try mitigate it. Taking the risk by leaving it as is or marking it as “</a:t>
            </a:r>
            <a:r>
              <a:rPr lang="en-US" sz="1200" kern="1200" dirty="0" err="1" smtClean="0">
                <a:solidFill>
                  <a:schemeClr val="tx1"/>
                </a:solidFill>
                <a:effectLst/>
                <a:latin typeface="+mn-lt"/>
                <a:ea typeface="+mn-ea"/>
                <a:cs typeface="+mn-cs"/>
              </a:rPr>
              <a:t>adress</a:t>
            </a:r>
            <a:r>
              <a:rPr lang="en-US" sz="1200" kern="1200" dirty="0" smtClean="0">
                <a:solidFill>
                  <a:schemeClr val="tx1"/>
                </a:solidFill>
                <a:effectLst/>
                <a:latin typeface="+mn-lt"/>
                <a:ea typeface="+mn-ea"/>
                <a:cs typeface="+mn-cs"/>
              </a:rPr>
              <a:t> later”, maybe fine in some cases an example for that is when attacker is able to travers over a directory with long and random file names of non important pictures of other users cats. So there is a chance that someone will type some random gibberish and he will see the picture of other user cat but he will still don’t know whose cat is it and we don’t really care if that happens. But if the user can travers not only over cat pictures but also over </a:t>
            </a:r>
            <a:r>
              <a:rPr lang="en-US" sz="1200" kern="1200" dirty="0" err="1" smtClean="0">
                <a:solidFill>
                  <a:schemeClr val="tx1"/>
                </a:solidFill>
                <a:effectLst/>
                <a:latin typeface="+mn-lt"/>
                <a:ea typeface="+mn-ea"/>
                <a:cs typeface="+mn-cs"/>
              </a:rPr>
              <a:t>config</a:t>
            </a:r>
            <a:r>
              <a:rPr lang="en-US" sz="1200" kern="1200" dirty="0" smtClean="0">
                <a:solidFill>
                  <a:schemeClr val="tx1"/>
                </a:solidFill>
                <a:effectLst/>
                <a:latin typeface="+mn-lt"/>
                <a:ea typeface="+mn-ea"/>
                <a:cs typeface="+mn-cs"/>
              </a:rPr>
              <a:t> files etc. and we still do nothing about it then we are asking to be hacked.</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21</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lets make a threat model of our simple </a:t>
            </a:r>
            <a:r>
              <a:rPr lang="en-US" sz="1200" kern="1200" dirty="0" err="1" smtClean="0">
                <a:solidFill>
                  <a:schemeClr val="tx1"/>
                </a:solidFill>
                <a:effectLst/>
                <a:latin typeface="+mn-lt"/>
                <a:ea typeface="+mn-ea"/>
                <a:cs typeface="+mn-cs"/>
              </a:rPr>
              <a:t>imaginay</a:t>
            </a:r>
            <a:r>
              <a:rPr lang="en-US" sz="1200" kern="1200" dirty="0" smtClean="0">
                <a:solidFill>
                  <a:schemeClr val="tx1"/>
                </a:solidFill>
                <a:effectLst/>
                <a:latin typeface="+mn-lt"/>
                <a:ea typeface="+mn-ea"/>
                <a:cs typeface="+mn-cs"/>
              </a:rPr>
              <a:t> application… in PHP… as every one knows PHP is very secure and hack proof language...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22</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Probably as secure that IE was few years back, it was not</a:t>
            </a:r>
            <a:r>
              <a:rPr lang="en-US" sz="1200" kern="1200" baseline="0" dirty="0" smtClean="0">
                <a:solidFill>
                  <a:schemeClr val="tx1"/>
                </a:solidFill>
                <a:effectLst/>
                <a:latin typeface="+mn-lt"/>
                <a:ea typeface="+mn-ea"/>
                <a:cs typeface="+mn-cs"/>
              </a:rPr>
              <a:t> the best browser for seeing the internet but it was definitely the best browser for the internet to see you.</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23</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if you are not sure PHP of course stands for &lt;CLICK&gt;</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Python has power… so lets build a simple app using </a:t>
            </a:r>
            <a:r>
              <a:rPr lang="en-US" sz="1200" kern="1200" dirty="0" err="1" smtClean="0">
                <a:solidFill>
                  <a:schemeClr val="tx1"/>
                </a:solidFill>
                <a:effectLst/>
                <a:latin typeface="+mn-lt"/>
                <a:ea typeface="+mn-ea"/>
                <a:cs typeface="+mn-cs"/>
              </a:rPr>
              <a:t>AngularJS</a:t>
            </a:r>
            <a:r>
              <a:rPr lang="en-US" sz="1200" kern="1200" dirty="0" smtClean="0">
                <a:solidFill>
                  <a:schemeClr val="tx1"/>
                </a:solidFill>
                <a:effectLst/>
                <a:latin typeface="+mn-lt"/>
                <a:ea typeface="+mn-ea"/>
                <a:cs typeface="+mn-cs"/>
              </a:rPr>
              <a:t> for front end </a:t>
            </a:r>
            <a:r>
              <a:rPr lang="en-US" sz="1200" kern="1200" dirty="0" err="1" smtClean="0">
                <a:solidFill>
                  <a:schemeClr val="tx1"/>
                </a:solidFill>
                <a:effectLst/>
                <a:latin typeface="+mn-lt"/>
                <a:ea typeface="+mn-ea"/>
                <a:cs typeface="+mn-cs"/>
              </a:rPr>
              <a:t>Sanic</a:t>
            </a:r>
            <a:r>
              <a:rPr lang="en-US" sz="1200" kern="1200" dirty="0" smtClean="0">
                <a:solidFill>
                  <a:schemeClr val="tx1"/>
                </a:solidFill>
                <a:effectLst/>
                <a:latin typeface="+mn-lt"/>
                <a:ea typeface="+mn-ea"/>
                <a:cs typeface="+mn-cs"/>
              </a:rPr>
              <a:t> for backend with </a:t>
            </a:r>
            <a:r>
              <a:rPr lang="en-US" sz="1200" kern="1200" dirty="0" err="1" smtClean="0">
                <a:solidFill>
                  <a:schemeClr val="tx1"/>
                </a:solidFill>
                <a:effectLst/>
                <a:latin typeface="+mn-lt"/>
                <a:ea typeface="+mn-ea"/>
                <a:cs typeface="+mn-cs"/>
              </a:rPr>
              <a:t>PostgresSQL</a:t>
            </a:r>
            <a:r>
              <a:rPr lang="en-US" sz="1200" kern="1200" dirty="0" smtClean="0">
                <a:solidFill>
                  <a:schemeClr val="tx1"/>
                </a:solidFill>
                <a:effectLst/>
                <a:latin typeface="+mn-lt"/>
                <a:ea typeface="+mn-ea"/>
                <a:cs typeface="+mn-cs"/>
              </a:rPr>
              <a:t> as database and </a:t>
            </a:r>
            <a:r>
              <a:rPr lang="en-US" sz="1200" kern="1200" dirty="0" err="1" smtClean="0">
                <a:solidFill>
                  <a:schemeClr val="tx1"/>
                </a:solidFill>
                <a:effectLst/>
                <a:latin typeface="+mn-lt"/>
                <a:ea typeface="+mn-ea"/>
                <a:cs typeface="+mn-cs"/>
              </a:rPr>
              <a:t>nginx</a:t>
            </a:r>
            <a:r>
              <a:rPr lang="en-US" sz="1200" kern="1200" dirty="0" smtClean="0">
                <a:solidFill>
                  <a:schemeClr val="tx1"/>
                </a:solidFill>
                <a:effectLst/>
                <a:latin typeface="+mn-lt"/>
                <a:ea typeface="+mn-ea"/>
                <a:cs typeface="+mn-cs"/>
              </a:rPr>
              <a:t> for </a:t>
            </a:r>
            <a:r>
              <a:rPr lang="en-US" sz="1200" kern="1200" dirty="0" err="1" smtClean="0">
                <a:solidFill>
                  <a:schemeClr val="tx1"/>
                </a:solidFill>
                <a:effectLst/>
                <a:latin typeface="+mn-lt"/>
                <a:ea typeface="+mn-ea"/>
                <a:cs typeface="+mn-cs"/>
              </a:rPr>
              <a:t>proxying</a:t>
            </a:r>
            <a:r>
              <a:rPr lang="en-US" sz="1200" kern="1200" dirty="0" smtClean="0">
                <a:solidFill>
                  <a:schemeClr val="tx1"/>
                </a:solidFill>
                <a:effectLst/>
                <a:latin typeface="+mn-lt"/>
                <a:ea typeface="+mn-ea"/>
                <a:cs typeface="+mn-cs"/>
              </a:rPr>
              <a:t> and enforcing https with few simple endpoints like home for static serving the </a:t>
            </a:r>
            <a:r>
              <a:rPr lang="en-US" sz="1200" kern="1200" dirty="0" err="1" smtClean="0">
                <a:solidFill>
                  <a:schemeClr val="tx1"/>
                </a:solidFill>
                <a:effectLst/>
                <a:latin typeface="+mn-lt"/>
                <a:ea typeface="+mn-ea"/>
                <a:cs typeface="+mn-cs"/>
              </a:rPr>
              <a:t>javasript</a:t>
            </a:r>
            <a:r>
              <a:rPr lang="en-US" sz="1200" kern="1200" dirty="0" smtClean="0">
                <a:solidFill>
                  <a:schemeClr val="tx1"/>
                </a:solidFill>
                <a:effectLst/>
                <a:latin typeface="+mn-lt"/>
                <a:ea typeface="+mn-ea"/>
                <a:cs typeface="+mn-cs"/>
              </a:rPr>
              <a:t> and html parts, login endpoint, list and one </a:t>
            </a:r>
            <a:r>
              <a:rPr lang="en-US" sz="1200" kern="1200" dirty="0" err="1" smtClean="0">
                <a:solidFill>
                  <a:schemeClr val="tx1"/>
                </a:solidFill>
                <a:effectLst/>
                <a:latin typeface="+mn-lt"/>
                <a:ea typeface="+mn-ea"/>
                <a:cs typeface="+mn-cs"/>
              </a:rPr>
              <a:t>isntance</a:t>
            </a:r>
            <a:r>
              <a:rPr lang="en-US" sz="1200" kern="1200" dirty="0" smtClean="0">
                <a:solidFill>
                  <a:schemeClr val="tx1"/>
                </a:solidFill>
                <a:effectLst/>
                <a:latin typeface="+mn-lt"/>
                <a:ea typeface="+mn-ea"/>
                <a:cs typeface="+mn-cs"/>
              </a:rPr>
              <a:t> views for blog posts and users.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24</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how can we hack our app? We can start from </a:t>
            </a:r>
            <a:r>
              <a:rPr lang="en-US" sz="1200" kern="1200" dirty="0" err="1" smtClean="0">
                <a:solidFill>
                  <a:schemeClr val="tx1"/>
                </a:solidFill>
                <a:effectLst/>
                <a:latin typeface="+mn-lt"/>
                <a:ea typeface="+mn-ea"/>
                <a:cs typeface="+mn-cs"/>
              </a:rPr>
              <a:t>analysing</a:t>
            </a:r>
            <a:r>
              <a:rPr lang="en-US" sz="1200" kern="1200" dirty="0" smtClean="0">
                <a:solidFill>
                  <a:schemeClr val="tx1"/>
                </a:solidFill>
                <a:effectLst/>
                <a:latin typeface="+mn-lt"/>
                <a:ea typeface="+mn-ea"/>
                <a:cs typeface="+mn-cs"/>
              </a:rPr>
              <a:t> it on our own but probably some one already thought about it.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25</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Of course and it was not someone but thousands of people </a:t>
            </a:r>
            <a:r>
              <a:rPr lang="en-GB" sz="1200" kern="1200" dirty="0" smtClean="0">
                <a:solidFill>
                  <a:schemeClr val="tx1"/>
                </a:solidFill>
                <a:latin typeface="+mn-lt"/>
                <a:ea typeface="+mn-ea"/>
                <a:cs typeface="+mn-cs"/>
              </a:rPr>
              <a:t>developing</a:t>
            </a:r>
            <a:r>
              <a:rPr lang="en-GB" sz="1200" kern="1200" baseline="0" dirty="0" smtClean="0">
                <a:solidFill>
                  <a:schemeClr val="tx1"/>
                </a:solidFill>
                <a:latin typeface="+mn-lt"/>
                <a:ea typeface="+mn-ea"/>
                <a:cs typeface="+mn-cs"/>
              </a:rPr>
              <a:t> it </a:t>
            </a:r>
            <a:r>
              <a:rPr lang="en-GB" sz="1200" kern="1200" dirty="0" err="1" smtClean="0">
                <a:solidFill>
                  <a:schemeClr val="tx1"/>
                </a:solidFill>
                <a:latin typeface="+mn-lt"/>
                <a:ea typeface="+mn-ea"/>
                <a:cs typeface="+mn-cs"/>
              </a:rPr>
              <a:t>colaborativly</a:t>
            </a:r>
            <a:r>
              <a:rPr lang="en-US" sz="1200" kern="1200" dirty="0" smtClean="0">
                <a:solidFill>
                  <a:schemeClr val="tx1"/>
                </a:solidFill>
                <a:effectLst/>
                <a:latin typeface="+mn-lt"/>
                <a:ea typeface="+mn-ea"/>
                <a:cs typeface="+mn-cs"/>
              </a:rPr>
              <a:t>. There is a huge project called Open Web application </a:t>
            </a:r>
            <a:r>
              <a:rPr lang="en-US" sz="1200" kern="1200" dirty="0" err="1" smtClean="0">
                <a:solidFill>
                  <a:schemeClr val="tx1"/>
                </a:solidFill>
                <a:effectLst/>
                <a:latin typeface="+mn-lt"/>
                <a:ea typeface="+mn-ea"/>
                <a:cs typeface="+mn-cs"/>
              </a:rPr>
              <a:t>Secuirty</a:t>
            </a:r>
            <a:r>
              <a:rPr lang="en-US" sz="1200" kern="1200" dirty="0" smtClean="0">
                <a:solidFill>
                  <a:schemeClr val="tx1"/>
                </a:solidFill>
                <a:effectLst/>
                <a:latin typeface="+mn-lt"/>
                <a:ea typeface="+mn-ea"/>
                <a:cs typeface="+mn-cs"/>
              </a:rPr>
              <a:t> Project – OWASP in short. That is not only gathering all common threats but also have examples of attacks, measure their severity and much more. It can be used both by technical and less technical person like Project Manager as most of threats have also a business level explanations.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26</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OWASP is much bigger source of knowledge then only threats, it consists information of tools, books events and other interesting sites.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27</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OWASP publishes a list of most common attack every few years there, last one is from 2013 and fresh one is coming up this years, but if you look on the last ones the changes are minimal over time which leads to sad conclusion that many people still do not learn on others mistakes. A1-A10</a:t>
            </a:r>
            <a:r>
              <a:rPr lang="en-US" sz="1200" kern="1200" baseline="0" dirty="0" smtClean="0">
                <a:solidFill>
                  <a:schemeClr val="tx1"/>
                </a:solidFill>
                <a:effectLst/>
                <a:latin typeface="+mn-lt"/>
                <a:ea typeface="+mn-ea"/>
                <a:cs typeface="+mn-cs"/>
              </a:rPr>
              <a:t> if you want to try them out there our two projects that can </a:t>
            </a:r>
            <a:r>
              <a:rPr lang="en-US" sz="1200" kern="1200" baseline="0" dirty="0" err="1" smtClean="0">
                <a:solidFill>
                  <a:schemeClr val="tx1"/>
                </a:solidFill>
                <a:effectLst/>
                <a:latin typeface="+mn-lt"/>
                <a:ea typeface="+mn-ea"/>
                <a:cs typeface="+mn-cs"/>
              </a:rPr>
              <a:t>hel</a:t>
            </a:r>
            <a:r>
              <a:rPr lang="en-US" sz="1200" kern="1200" baseline="0" dirty="0" smtClean="0">
                <a:solidFill>
                  <a:schemeClr val="tx1"/>
                </a:solidFill>
                <a:effectLst/>
                <a:latin typeface="+mn-lt"/>
                <a:ea typeface="+mn-ea"/>
                <a:cs typeface="+mn-cs"/>
              </a:rPr>
              <a:t> you with that </a:t>
            </a:r>
            <a:r>
              <a:rPr lang="en-US" sz="1200" kern="1200" baseline="0" dirty="0" err="1" smtClean="0">
                <a:solidFill>
                  <a:schemeClr val="tx1"/>
                </a:solidFill>
                <a:effectLst/>
                <a:latin typeface="+mn-lt"/>
                <a:ea typeface="+mn-ea"/>
                <a:cs typeface="+mn-cs"/>
              </a:rPr>
              <a:t>BeeBox</a:t>
            </a:r>
            <a:r>
              <a:rPr lang="en-US" sz="1200" kern="1200" baseline="0" dirty="0" smtClean="0">
                <a:solidFill>
                  <a:schemeClr val="tx1"/>
                </a:solidFill>
                <a:effectLst/>
                <a:latin typeface="+mn-lt"/>
                <a:ea typeface="+mn-ea"/>
                <a:cs typeface="+mn-cs"/>
              </a:rPr>
              <a:t> and OWASP Broken Web Application </a:t>
            </a:r>
            <a:r>
              <a:rPr lang="en-US" sz="1200" kern="1200" baseline="0" dirty="0" err="1" smtClean="0">
                <a:solidFill>
                  <a:schemeClr val="tx1"/>
                </a:solidFill>
                <a:effectLst/>
                <a:latin typeface="+mn-lt"/>
                <a:ea typeface="+mn-ea"/>
                <a:cs typeface="+mn-cs"/>
              </a:rPr>
              <a:t>Proejct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28</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for our Front end we can expect six of OWASP top 10, so Broken authentication and session management, cross site scripting…  this one is fun because it does not affect us directly but our users, cross site scripting allows attacker to embed their script in to our webpage for example in comment that will not  affect our site but for example make our trusting users to download some malware… Security </a:t>
            </a:r>
            <a:r>
              <a:rPr lang="en-US" sz="1200" kern="1200" dirty="0" err="1" smtClean="0">
                <a:solidFill>
                  <a:schemeClr val="tx1"/>
                </a:solidFill>
                <a:effectLst/>
                <a:latin typeface="+mn-lt"/>
                <a:ea typeface="+mn-ea"/>
                <a:cs typeface="+mn-cs"/>
              </a:rPr>
              <a:t>missconfiration</a:t>
            </a:r>
            <a:r>
              <a:rPr lang="en-US" sz="1200" kern="1200" dirty="0" smtClean="0">
                <a:solidFill>
                  <a:schemeClr val="tx1"/>
                </a:solidFill>
                <a:effectLst/>
                <a:latin typeface="+mn-lt"/>
                <a:ea typeface="+mn-ea"/>
                <a:cs typeface="+mn-cs"/>
              </a:rPr>
              <a:t>, missing ACLs, CSRF so who knows </a:t>
            </a:r>
            <a:r>
              <a:rPr lang="en-US" sz="1200" kern="1200" dirty="0" err="1" smtClean="0">
                <a:solidFill>
                  <a:schemeClr val="tx1"/>
                </a:solidFill>
                <a:effectLst/>
                <a:latin typeface="+mn-lt"/>
                <a:ea typeface="+mn-ea"/>
                <a:cs typeface="+mn-cs"/>
              </a:rPr>
              <a:t>django</a:t>
            </a:r>
            <a:r>
              <a:rPr lang="en-US" sz="1200" kern="1200" dirty="0" smtClean="0">
                <a:solidFill>
                  <a:schemeClr val="tx1"/>
                </a:solidFill>
                <a:effectLst/>
                <a:latin typeface="+mn-lt"/>
                <a:ea typeface="+mn-ea"/>
                <a:cs typeface="+mn-cs"/>
              </a:rPr>
              <a:t>… … … ? Ok most of you </a:t>
            </a:r>
            <a:r>
              <a:rPr lang="en-US" sz="1200" kern="1200" dirty="0" err="1" smtClean="0">
                <a:solidFill>
                  <a:schemeClr val="tx1"/>
                </a:solidFill>
                <a:effectLst/>
                <a:latin typeface="+mn-lt"/>
                <a:ea typeface="+mn-ea"/>
                <a:cs typeface="+mn-cs"/>
              </a:rPr>
              <a:t>rember</a:t>
            </a:r>
            <a:r>
              <a:rPr lang="en-US" sz="1200" kern="1200" dirty="0" smtClean="0">
                <a:solidFill>
                  <a:schemeClr val="tx1"/>
                </a:solidFill>
                <a:effectLst/>
                <a:latin typeface="+mn-lt"/>
                <a:ea typeface="+mn-ea"/>
                <a:cs typeface="+mn-cs"/>
              </a:rPr>
              <a:t> that when using </a:t>
            </a:r>
            <a:r>
              <a:rPr lang="en-US" sz="1200" kern="1200" dirty="0" err="1" smtClean="0">
                <a:solidFill>
                  <a:schemeClr val="tx1"/>
                </a:solidFill>
                <a:effectLst/>
                <a:latin typeface="+mn-lt"/>
                <a:ea typeface="+mn-ea"/>
                <a:cs typeface="+mn-cs"/>
              </a:rPr>
              <a:t>django</a:t>
            </a:r>
            <a:r>
              <a:rPr lang="en-US" sz="1200" kern="1200" dirty="0" smtClean="0">
                <a:solidFill>
                  <a:schemeClr val="tx1"/>
                </a:solidFill>
                <a:effectLst/>
                <a:latin typeface="+mn-lt"/>
                <a:ea typeface="+mn-ea"/>
                <a:cs typeface="+mn-cs"/>
              </a:rPr>
              <a:t> template language you add CSRF tokens in forms right ? So this is the </a:t>
            </a:r>
            <a:r>
              <a:rPr lang="en-US" sz="1200" kern="1200" dirty="0" err="1" smtClean="0">
                <a:solidFill>
                  <a:schemeClr val="tx1"/>
                </a:solidFill>
                <a:effectLst/>
                <a:latin typeface="+mn-lt"/>
                <a:ea typeface="+mn-ea"/>
                <a:cs typeface="+mn-cs"/>
              </a:rPr>
              <a:t>reson</a:t>
            </a:r>
            <a:r>
              <a:rPr lang="en-US" sz="1200" kern="1200" dirty="0" smtClean="0">
                <a:solidFill>
                  <a:schemeClr val="tx1"/>
                </a:solidFill>
                <a:effectLst/>
                <a:latin typeface="+mn-lt"/>
                <a:ea typeface="+mn-ea"/>
                <a:cs typeface="+mn-cs"/>
              </a:rPr>
              <a:t> for doing so </a:t>
            </a:r>
            <a:r>
              <a:rPr lang="en-US" sz="1200" kern="1200" dirty="0" err="1" smtClean="0">
                <a:solidFill>
                  <a:schemeClr val="tx1"/>
                </a:solidFill>
                <a:effectLst/>
                <a:latin typeface="+mn-lt"/>
                <a:ea typeface="+mn-ea"/>
                <a:cs typeface="+mn-cs"/>
              </a:rPr>
              <a:t>atackers</a:t>
            </a:r>
            <a:r>
              <a:rPr lang="en-US" sz="1200" kern="1200" dirty="0" smtClean="0">
                <a:solidFill>
                  <a:schemeClr val="tx1"/>
                </a:solidFill>
                <a:effectLst/>
                <a:latin typeface="+mn-lt"/>
                <a:ea typeface="+mn-ea"/>
                <a:cs typeface="+mn-cs"/>
              </a:rPr>
              <a:t> cannot abuse your forms that </a:t>
            </a:r>
            <a:r>
              <a:rPr lang="en-US" sz="1200" kern="1200" dirty="0" err="1" smtClean="0">
                <a:solidFill>
                  <a:schemeClr val="tx1"/>
                </a:solidFill>
                <a:effectLst/>
                <a:latin typeface="+mn-lt"/>
                <a:ea typeface="+mn-ea"/>
                <a:cs typeface="+mn-cs"/>
              </a:rPr>
              <a:t>easly</a:t>
            </a:r>
            <a:r>
              <a:rPr lang="en-US" sz="1200" kern="1200" dirty="0" smtClean="0">
                <a:solidFill>
                  <a:schemeClr val="tx1"/>
                </a:solidFill>
                <a:effectLst/>
                <a:latin typeface="+mn-lt"/>
                <a:ea typeface="+mn-ea"/>
                <a:cs typeface="+mn-cs"/>
              </a:rPr>
              <a:t>. If you are not adding them you should…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We are using a well know framework, which is really good unless we or our </a:t>
            </a:r>
            <a:r>
              <a:rPr lang="en-US" sz="1200" kern="1200" dirty="0" err="1" smtClean="0">
                <a:solidFill>
                  <a:schemeClr val="tx1"/>
                </a:solidFill>
                <a:effectLst/>
                <a:latin typeface="+mn-lt"/>
                <a:ea typeface="+mn-ea"/>
                <a:cs typeface="+mn-cs"/>
              </a:rPr>
              <a:t>developrs</a:t>
            </a:r>
            <a:r>
              <a:rPr lang="en-US" sz="1200" kern="1200" dirty="0" smtClean="0">
                <a:solidFill>
                  <a:schemeClr val="tx1"/>
                </a:solidFill>
                <a:effectLst/>
                <a:latin typeface="+mn-lt"/>
                <a:ea typeface="+mn-ea"/>
                <a:cs typeface="+mn-cs"/>
              </a:rPr>
              <a:t> do something stupid. </a:t>
            </a:r>
            <a:r>
              <a:rPr lang="en-US" sz="1200" kern="1200" dirty="0" err="1" smtClean="0">
                <a:solidFill>
                  <a:schemeClr val="tx1"/>
                </a:solidFill>
                <a:effectLst/>
                <a:latin typeface="+mn-lt"/>
                <a:ea typeface="+mn-ea"/>
                <a:cs typeface="+mn-cs"/>
              </a:rPr>
              <a:t>AngularJS</a:t>
            </a:r>
            <a:r>
              <a:rPr lang="en-US" sz="1200" kern="1200" dirty="0" smtClean="0">
                <a:solidFill>
                  <a:schemeClr val="tx1"/>
                </a:solidFill>
                <a:effectLst/>
                <a:latin typeface="+mn-lt"/>
                <a:ea typeface="+mn-ea"/>
                <a:cs typeface="+mn-cs"/>
              </a:rPr>
              <a:t> mitigates or even handles all of those issues.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29</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I’ll start by </a:t>
            </a:r>
            <a:r>
              <a:rPr lang="en-US" sz="1200" kern="1200" dirty="0" err="1" smtClean="0">
                <a:solidFill>
                  <a:schemeClr val="tx1"/>
                </a:solidFill>
                <a:effectLst/>
                <a:latin typeface="+mn-lt"/>
                <a:ea typeface="+mn-ea"/>
                <a:cs typeface="+mn-cs"/>
              </a:rPr>
              <a:t>brifly</a:t>
            </a:r>
            <a:r>
              <a:rPr lang="en-US" sz="1200" kern="1200" dirty="0" smtClean="0">
                <a:solidFill>
                  <a:schemeClr val="tx1"/>
                </a:solidFill>
                <a:effectLst/>
                <a:latin typeface="+mn-lt"/>
                <a:ea typeface="+mn-ea"/>
                <a:cs typeface="+mn-cs"/>
              </a:rPr>
              <a:t> describe myself THEN I will talk about basics of </a:t>
            </a:r>
            <a:r>
              <a:rPr lang="en-US" sz="1200" kern="1200" dirty="0" err="1" smtClean="0">
                <a:solidFill>
                  <a:schemeClr val="tx1"/>
                </a:solidFill>
                <a:effectLst/>
                <a:latin typeface="+mn-lt"/>
                <a:ea typeface="+mn-ea"/>
                <a:cs typeface="+mn-cs"/>
              </a:rPr>
              <a:t>websecurity</a:t>
            </a:r>
            <a:r>
              <a:rPr lang="en-US" sz="1200" kern="1200" dirty="0" smtClean="0">
                <a:solidFill>
                  <a:schemeClr val="tx1"/>
                </a:solidFill>
                <a:effectLst/>
                <a:latin typeface="+mn-lt"/>
                <a:ea typeface="+mn-ea"/>
                <a:cs typeface="+mn-cs"/>
              </a:rPr>
              <a:t> After which we will create a threat </a:t>
            </a:r>
            <a:r>
              <a:rPr lang="en-US" sz="1200" kern="1200" dirty="0" err="1" smtClean="0">
                <a:solidFill>
                  <a:schemeClr val="tx1"/>
                </a:solidFill>
                <a:effectLst/>
                <a:latin typeface="+mn-lt"/>
                <a:ea typeface="+mn-ea"/>
                <a:cs typeface="+mn-cs"/>
              </a:rPr>
              <a:t>modell</a:t>
            </a:r>
            <a:r>
              <a:rPr lang="en-US" sz="1200" kern="1200" dirty="0" smtClean="0">
                <a:solidFill>
                  <a:schemeClr val="tx1"/>
                </a:solidFill>
                <a:effectLst/>
                <a:latin typeface="+mn-lt"/>
                <a:ea typeface="+mn-ea"/>
                <a:cs typeface="+mn-cs"/>
              </a:rPr>
              <a:t> of an application. I will finish with some more important facts that you should now when you start your </a:t>
            </a:r>
            <a:r>
              <a:rPr lang="en-US" sz="1200" kern="1200" dirty="0" err="1" smtClean="0">
                <a:solidFill>
                  <a:schemeClr val="tx1"/>
                </a:solidFill>
                <a:effectLst/>
                <a:latin typeface="+mn-lt"/>
                <a:ea typeface="+mn-ea"/>
                <a:cs typeface="+mn-cs"/>
              </a:rPr>
              <a:t>adveture</a:t>
            </a:r>
            <a:r>
              <a:rPr lang="en-US" sz="1200" kern="1200" dirty="0" smtClean="0">
                <a:solidFill>
                  <a:schemeClr val="tx1"/>
                </a:solidFill>
                <a:effectLst/>
                <a:latin typeface="+mn-lt"/>
                <a:ea typeface="+mn-ea"/>
                <a:cs typeface="+mn-cs"/>
              </a:rPr>
              <a:t> with </a:t>
            </a:r>
            <a:r>
              <a:rPr lang="en-US" sz="1200" kern="1200" dirty="0" err="1" smtClean="0">
                <a:solidFill>
                  <a:schemeClr val="tx1"/>
                </a:solidFill>
                <a:effectLst/>
                <a:latin typeface="+mn-lt"/>
                <a:ea typeface="+mn-ea"/>
                <a:cs typeface="+mn-cs"/>
              </a:rPr>
              <a:t>CyberSecuirty</a:t>
            </a:r>
            <a:r>
              <a:rPr lang="en-US" sz="1200" kern="1200" dirty="0" smtClean="0">
                <a:solidFill>
                  <a:schemeClr val="tx1"/>
                </a:solidFill>
                <a:effectLst/>
                <a:latin typeface="+mn-lt"/>
                <a:ea typeface="+mn-ea"/>
                <a:cs typeface="+mn-cs"/>
              </a:rPr>
              <a:t>. </a:t>
            </a:r>
            <a:endParaRPr lang="pl-PL"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Please ask questions after the presentation. I</a:t>
            </a:r>
            <a:r>
              <a:rPr lang="en-US" sz="1200" b="1" kern="1200" baseline="0" dirty="0" smtClean="0">
                <a:solidFill>
                  <a:schemeClr val="tx1"/>
                </a:solidFill>
                <a:effectLst/>
                <a:latin typeface="+mn-lt"/>
                <a:ea typeface="+mn-ea"/>
                <a:cs typeface="+mn-cs"/>
              </a:rPr>
              <a:t> will also appreciate any kind of feedback afterwards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a:t>
            </a:fld>
            <a:endParaRPr lang="en-GB"/>
          </a:p>
        </p:txBody>
      </p:sp>
    </p:spTree>
    <p:extLst>
      <p:ext uri="{BB962C8B-B14F-4D97-AF65-F5344CB8AC3E}">
        <p14:creationId xmlns:p14="http://schemas.microsoft.com/office/powerpoint/2010/main" val="323732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err="1" smtClean="0">
                <a:solidFill>
                  <a:schemeClr val="tx1"/>
                </a:solidFill>
                <a:effectLst/>
                <a:latin typeface="+mn-lt"/>
                <a:ea typeface="+mn-ea"/>
                <a:cs typeface="+mn-cs"/>
              </a:rPr>
              <a:t>Sanic</a:t>
            </a:r>
            <a:r>
              <a:rPr lang="en-US" sz="1200" kern="1200" dirty="0" smtClean="0">
                <a:solidFill>
                  <a:schemeClr val="tx1"/>
                </a:solidFill>
                <a:effectLst/>
                <a:latin typeface="+mn-lt"/>
                <a:ea typeface="+mn-ea"/>
                <a:cs typeface="+mn-cs"/>
              </a:rPr>
              <a:t> is  </a:t>
            </a:r>
            <a:r>
              <a:rPr lang="en-US" sz="1200" kern="1200" dirty="0" err="1" smtClean="0">
                <a:solidFill>
                  <a:schemeClr val="tx1"/>
                </a:solidFill>
                <a:effectLst/>
                <a:latin typeface="+mn-lt"/>
                <a:ea typeface="+mn-ea"/>
                <a:cs typeface="+mn-cs"/>
              </a:rPr>
              <a:t>asyncrhonus</a:t>
            </a:r>
            <a:r>
              <a:rPr lang="en-US" sz="1200" kern="1200" dirty="0" smtClean="0">
                <a:solidFill>
                  <a:schemeClr val="tx1"/>
                </a:solidFill>
                <a:effectLst/>
                <a:latin typeface="+mn-lt"/>
                <a:ea typeface="+mn-ea"/>
                <a:cs typeface="+mn-cs"/>
              </a:rPr>
              <a:t> python </a:t>
            </a:r>
            <a:r>
              <a:rPr lang="en-US" sz="1200" kern="1200" dirty="0" err="1" smtClean="0">
                <a:solidFill>
                  <a:schemeClr val="tx1"/>
                </a:solidFill>
                <a:effectLst/>
                <a:latin typeface="+mn-lt"/>
                <a:ea typeface="+mn-ea"/>
                <a:cs typeface="+mn-cs"/>
              </a:rPr>
              <a:t>framwork</a:t>
            </a:r>
            <a:r>
              <a:rPr lang="en-US" sz="1200" kern="1200" dirty="0" smtClean="0">
                <a:solidFill>
                  <a:schemeClr val="tx1"/>
                </a:solidFill>
                <a:effectLst/>
                <a:latin typeface="+mn-lt"/>
                <a:ea typeface="+mn-ea"/>
                <a:cs typeface="+mn-cs"/>
              </a:rPr>
              <a:t> based on </a:t>
            </a:r>
            <a:r>
              <a:rPr lang="en-US" sz="1200" kern="1200" dirty="0" err="1" smtClean="0">
                <a:solidFill>
                  <a:schemeClr val="tx1"/>
                </a:solidFill>
                <a:effectLst/>
                <a:latin typeface="+mn-lt"/>
                <a:ea typeface="+mn-ea"/>
                <a:cs typeface="+mn-cs"/>
              </a:rPr>
              <a:t>uvloop</a:t>
            </a:r>
            <a:r>
              <a:rPr lang="en-US" sz="1200" kern="1200" dirty="0" smtClean="0">
                <a:solidFill>
                  <a:schemeClr val="tx1"/>
                </a:solidFill>
                <a:effectLst/>
                <a:latin typeface="+mn-lt"/>
                <a:ea typeface="+mn-ea"/>
                <a:cs typeface="+mn-cs"/>
              </a:rPr>
              <a:t> so what can go wrong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30</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Attacker can try injection code in to our Python Application…. It won’t happen unless they found a new loophole in Python itself and we are not using at all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/exec or pickle especially form user input we are safe here.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SQL injection… Also we are quite safe here unless we are using our own SQL engine instead of mature ORMs like </a:t>
            </a:r>
            <a:r>
              <a:rPr lang="en-US" sz="1200" kern="1200" dirty="0" err="1" smtClean="0">
                <a:solidFill>
                  <a:schemeClr val="tx1"/>
                </a:solidFill>
                <a:effectLst/>
                <a:latin typeface="+mn-lt"/>
                <a:ea typeface="+mn-ea"/>
                <a:cs typeface="+mn-cs"/>
              </a:rPr>
              <a:t>SQLalchemy</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djangoORM</a:t>
            </a:r>
            <a:r>
              <a:rPr lang="en-US" sz="1200" kern="1200" dirty="0" smtClean="0">
                <a:solidFill>
                  <a:schemeClr val="tx1"/>
                </a:solidFill>
                <a:effectLst/>
                <a:latin typeface="+mn-lt"/>
                <a:ea typeface="+mn-ea"/>
                <a:cs typeface="+mn-cs"/>
              </a:rPr>
              <a: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honestly the main threat to a Python application is located between chair and keyboard… the developer. Good for us we can mitigate that also to a point using security static code analysis which I will explain later during tooling part.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are interested in how to exploit </a:t>
            </a:r>
            <a:r>
              <a:rPr lang="en-US" sz="1200" kern="1200" dirty="0" err="1" smtClean="0">
                <a:solidFill>
                  <a:schemeClr val="tx1"/>
                </a:solidFill>
                <a:effectLst/>
                <a:latin typeface="+mn-lt"/>
                <a:ea typeface="+mn-ea"/>
                <a:cs typeface="+mn-cs"/>
              </a:rPr>
              <a:t>picle</a:t>
            </a:r>
            <a:r>
              <a:rPr lang="en-US" sz="1200" kern="1200" dirty="0" smtClean="0">
                <a:solidFill>
                  <a:schemeClr val="tx1"/>
                </a:solidFill>
                <a:effectLst/>
                <a:latin typeface="+mn-lt"/>
                <a:ea typeface="+mn-ea"/>
                <a:cs typeface="+mn-cs"/>
              </a:rPr>
              <a:t> there is a link that can </a:t>
            </a:r>
            <a:r>
              <a:rPr lang="en-US" sz="1200" kern="1200" dirty="0" err="1" smtClean="0">
                <a:solidFill>
                  <a:schemeClr val="tx1"/>
                </a:solidFill>
                <a:effectLst/>
                <a:latin typeface="+mn-lt"/>
                <a:ea typeface="+mn-ea"/>
                <a:cs typeface="+mn-cs"/>
              </a:rPr>
              <a:t>explin</a:t>
            </a:r>
            <a:r>
              <a:rPr lang="en-US" sz="1200" kern="1200" dirty="0" smtClean="0">
                <a:solidFill>
                  <a:schemeClr val="tx1"/>
                </a:solidFill>
                <a:effectLst/>
                <a:latin typeface="+mn-lt"/>
                <a:ea typeface="+mn-ea"/>
                <a:cs typeface="+mn-cs"/>
              </a:rPr>
              <a:t> that really good with example on an already fixed bug in Twisted framework.</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31</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But why people would even use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or exec if it is so dangerous ? It can make you app faster on python 2.7 30 times and what is interesting 40 times on python 3.5 which many people consider slower than 2.7</a:t>
            </a:r>
            <a:endParaRPr lang="pl-PL"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may simplify your code. A known example of string calculator shows that really well.  From 10 lines of code for the most basic equation it can be just one line using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which will work with even more complex equations.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32</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But why people would even use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or exec if it is so dangerous ? It can make you app faster on python 2.7 30 times and what is interesting 40 times on python 3.5 which many people consider slower than 2.7</a:t>
            </a:r>
            <a:endParaRPr lang="pl-PL"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may simplify your code. A known example of string calculator shows that really well.  From 10 lines of code for the most basic equation it can be just one line using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 which will work with even more complex equations.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33</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Attacker can try injection code in to our Python Application…. It won’t happen unless they found a new loophole in Python itself and we are not using at all </a:t>
            </a:r>
            <a:r>
              <a:rPr lang="en-US" sz="1200" kern="1200" dirty="0" err="1" smtClean="0">
                <a:solidFill>
                  <a:schemeClr val="tx1"/>
                </a:solidFill>
                <a:effectLst/>
                <a:latin typeface="+mn-lt"/>
                <a:ea typeface="+mn-ea"/>
                <a:cs typeface="+mn-cs"/>
              </a:rPr>
              <a:t>eval</a:t>
            </a:r>
            <a:r>
              <a:rPr lang="en-US" sz="1200" kern="1200" dirty="0" smtClean="0">
                <a:solidFill>
                  <a:schemeClr val="tx1"/>
                </a:solidFill>
                <a:effectLst/>
                <a:latin typeface="+mn-lt"/>
                <a:ea typeface="+mn-ea"/>
                <a:cs typeface="+mn-cs"/>
              </a:rPr>
              <a:t>/exec or pickle especially form user input we are safe here.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SQL injection… Also we are quite safe here unless we are using our own SQL engine instead of mature ORMs like </a:t>
            </a:r>
            <a:r>
              <a:rPr lang="en-US" sz="1200" kern="1200" dirty="0" err="1" smtClean="0">
                <a:solidFill>
                  <a:schemeClr val="tx1"/>
                </a:solidFill>
                <a:effectLst/>
                <a:latin typeface="+mn-lt"/>
                <a:ea typeface="+mn-ea"/>
                <a:cs typeface="+mn-cs"/>
              </a:rPr>
              <a:t>SQLalchemy</a:t>
            </a:r>
            <a:r>
              <a:rPr lang="en-US" sz="1200" kern="1200" dirty="0" smtClean="0">
                <a:solidFill>
                  <a:schemeClr val="tx1"/>
                </a:solidFill>
                <a:effectLst/>
                <a:latin typeface="+mn-lt"/>
                <a:ea typeface="+mn-ea"/>
                <a:cs typeface="+mn-cs"/>
              </a:rPr>
              <a:t> or </a:t>
            </a:r>
            <a:r>
              <a:rPr lang="en-US" sz="1200" kern="1200" dirty="0" err="1" smtClean="0">
                <a:solidFill>
                  <a:schemeClr val="tx1"/>
                </a:solidFill>
                <a:effectLst/>
                <a:latin typeface="+mn-lt"/>
                <a:ea typeface="+mn-ea"/>
                <a:cs typeface="+mn-cs"/>
              </a:rPr>
              <a:t>djangoORM</a:t>
            </a:r>
            <a:r>
              <a:rPr lang="en-US" sz="1200" kern="1200" dirty="0" smtClean="0">
                <a:solidFill>
                  <a:schemeClr val="tx1"/>
                </a:solidFill>
                <a:effectLst/>
                <a:latin typeface="+mn-lt"/>
                <a:ea typeface="+mn-ea"/>
                <a:cs typeface="+mn-cs"/>
              </a:rPr>
              <a: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So honestly the main threat to a Python application is located between chair and keyboard… the developer. Good for us we can mitigate that also to a point using security static code analysis which I will explain later during tooling part.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If you are interested in how to exploit </a:t>
            </a:r>
            <a:r>
              <a:rPr lang="en-US" sz="1200" kern="1200" dirty="0" err="1" smtClean="0">
                <a:solidFill>
                  <a:schemeClr val="tx1"/>
                </a:solidFill>
                <a:effectLst/>
                <a:latin typeface="+mn-lt"/>
                <a:ea typeface="+mn-ea"/>
                <a:cs typeface="+mn-cs"/>
              </a:rPr>
              <a:t>picle</a:t>
            </a:r>
            <a:r>
              <a:rPr lang="en-US" sz="1200" kern="1200" dirty="0" smtClean="0">
                <a:solidFill>
                  <a:schemeClr val="tx1"/>
                </a:solidFill>
                <a:effectLst/>
                <a:latin typeface="+mn-lt"/>
                <a:ea typeface="+mn-ea"/>
                <a:cs typeface="+mn-cs"/>
              </a:rPr>
              <a:t> there is a link that can </a:t>
            </a:r>
            <a:r>
              <a:rPr lang="en-US" sz="1200" kern="1200" dirty="0" err="1" smtClean="0">
                <a:solidFill>
                  <a:schemeClr val="tx1"/>
                </a:solidFill>
                <a:effectLst/>
                <a:latin typeface="+mn-lt"/>
                <a:ea typeface="+mn-ea"/>
                <a:cs typeface="+mn-cs"/>
              </a:rPr>
              <a:t>explin</a:t>
            </a:r>
            <a:r>
              <a:rPr lang="en-US" sz="1200" kern="1200" dirty="0" smtClean="0">
                <a:solidFill>
                  <a:schemeClr val="tx1"/>
                </a:solidFill>
                <a:effectLst/>
                <a:latin typeface="+mn-lt"/>
                <a:ea typeface="+mn-ea"/>
                <a:cs typeface="+mn-cs"/>
              </a:rPr>
              <a:t> that really good with example on an already fixed bug in Twisted framework.</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34</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We can see that Threat Modeling of a python app can have even more Vulnerabilities then front end but most of them are </a:t>
            </a:r>
            <a:r>
              <a:rPr lang="en-US" sz="1200" kern="1200" dirty="0" err="1" smtClean="0">
                <a:solidFill>
                  <a:schemeClr val="tx1"/>
                </a:solidFill>
                <a:effectLst/>
                <a:latin typeface="+mn-lt"/>
                <a:ea typeface="+mn-ea"/>
                <a:cs typeface="+mn-cs"/>
              </a:rPr>
              <a:t>mittigated</a:t>
            </a:r>
            <a:r>
              <a:rPr lang="en-US" sz="1200" kern="1200" dirty="0" smtClean="0">
                <a:solidFill>
                  <a:schemeClr val="tx1"/>
                </a:solidFill>
                <a:effectLst/>
                <a:latin typeface="+mn-lt"/>
                <a:ea typeface="+mn-ea"/>
                <a:cs typeface="+mn-cs"/>
              </a:rPr>
              <a:t> out of the box as long as we are using common sense when developing and we follow two important rules 1. when using external libraries we should check them up if for example they are not sending the data to NSA/KGB/ETC. And they are not outdated for example there is a bug in SSL implementation in urllib3 with which </a:t>
            </a:r>
            <a:r>
              <a:rPr lang="en-US" sz="1200" kern="1200" dirty="0" err="1" smtClean="0">
                <a:solidFill>
                  <a:schemeClr val="tx1"/>
                </a:solidFill>
                <a:effectLst/>
                <a:latin typeface="+mn-lt"/>
                <a:ea typeface="+mn-ea"/>
                <a:cs typeface="+mn-cs"/>
              </a:rPr>
              <a:t>ubuntu</a:t>
            </a:r>
            <a:r>
              <a:rPr lang="en-US" sz="1200" kern="1200" dirty="0" smtClean="0">
                <a:solidFill>
                  <a:schemeClr val="tx1"/>
                </a:solidFill>
                <a:effectLst/>
                <a:latin typeface="+mn-lt"/>
                <a:ea typeface="+mn-ea"/>
                <a:cs typeface="+mn-cs"/>
              </a:rPr>
              <a:t> 14.04 is distributed.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35</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Interesting fact is that SQL </a:t>
            </a:r>
            <a:r>
              <a:rPr lang="en-US" sz="1200" kern="1200" dirty="0" err="1" smtClean="0">
                <a:solidFill>
                  <a:schemeClr val="tx1"/>
                </a:solidFill>
                <a:effectLst/>
                <a:latin typeface="+mn-lt"/>
                <a:ea typeface="+mn-ea"/>
                <a:cs typeface="+mn-cs"/>
              </a:rPr>
              <a:t>db’s</a:t>
            </a:r>
            <a:r>
              <a:rPr lang="en-US" sz="1200" kern="1200" dirty="0" smtClean="0">
                <a:solidFill>
                  <a:schemeClr val="tx1"/>
                </a:solidFill>
                <a:effectLst/>
                <a:latin typeface="+mn-lt"/>
                <a:ea typeface="+mn-ea"/>
                <a:cs typeface="+mn-cs"/>
              </a:rPr>
              <a:t> have rather small amount of top10 threats that can be </a:t>
            </a:r>
            <a:r>
              <a:rPr lang="en-US" sz="1200" kern="1200" dirty="0" err="1" smtClean="0">
                <a:solidFill>
                  <a:schemeClr val="tx1"/>
                </a:solidFill>
                <a:effectLst/>
                <a:latin typeface="+mn-lt"/>
                <a:ea typeface="+mn-ea"/>
                <a:cs typeface="+mn-cs"/>
              </a:rPr>
              <a:t>easly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mittgated</a:t>
            </a:r>
            <a:r>
              <a:rPr lang="en-US" sz="1200" kern="12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but still are getting hacked often.</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36</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lets get back to our Blog app So we have only 3 basic uses cases for our app:</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Everyone can enter site and view blog and blog posts.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Registered users can add new posts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Admins can manage users and delete posts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37</a:t>
            </a:fld>
            <a:endParaRPr lang="en-GB"/>
          </a:p>
        </p:txBody>
      </p:sp>
    </p:spTree>
    <p:extLst>
      <p:ext uri="{BB962C8B-B14F-4D97-AF65-F5344CB8AC3E}">
        <p14:creationId xmlns:p14="http://schemas.microsoft.com/office/powerpoint/2010/main" val="4055214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We already identified our endpoints when we designed our simple blog app and on </a:t>
            </a:r>
            <a:r>
              <a:rPr lang="en-US" sz="1200" kern="1200" dirty="0" err="1" smtClean="0">
                <a:solidFill>
                  <a:schemeClr val="tx1"/>
                </a:solidFill>
                <a:effectLst/>
                <a:latin typeface="+mn-lt"/>
                <a:ea typeface="+mn-ea"/>
                <a:cs typeface="+mn-cs"/>
              </a:rPr>
              <a:t>prevous</a:t>
            </a:r>
            <a:r>
              <a:rPr lang="en-US" sz="1200" kern="1200" dirty="0" smtClean="0">
                <a:solidFill>
                  <a:schemeClr val="tx1"/>
                </a:solidFill>
                <a:effectLst/>
                <a:latin typeface="+mn-lt"/>
                <a:ea typeface="+mn-ea"/>
                <a:cs typeface="+mn-cs"/>
              </a:rPr>
              <a:t> slide we add use cases now lets think about Interactions, and access control lists. So we have 3 types of users </a:t>
            </a:r>
            <a:r>
              <a:rPr lang="en-US" sz="1200" kern="1200" dirty="0" err="1" smtClean="0">
                <a:solidFill>
                  <a:schemeClr val="tx1"/>
                </a:solidFill>
                <a:effectLst/>
                <a:latin typeface="+mn-lt"/>
                <a:ea typeface="+mn-ea"/>
                <a:cs typeface="+mn-cs"/>
              </a:rPr>
              <a:t>Anonymus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registerd</a:t>
            </a:r>
            <a:r>
              <a:rPr lang="en-US" sz="1200" kern="1200" dirty="0" smtClean="0">
                <a:solidFill>
                  <a:schemeClr val="tx1"/>
                </a:solidFill>
                <a:effectLst/>
                <a:latin typeface="+mn-lt"/>
                <a:ea typeface="+mn-ea"/>
                <a:cs typeface="+mn-cs"/>
              </a:rPr>
              <a:t> and admin. </a:t>
            </a:r>
            <a:r>
              <a:rPr lang="en-US" sz="1200" kern="1200" dirty="0" err="1" smtClean="0">
                <a:solidFill>
                  <a:schemeClr val="tx1"/>
                </a:solidFill>
                <a:effectLst/>
                <a:latin typeface="+mn-lt"/>
                <a:ea typeface="+mn-ea"/>
                <a:cs typeface="+mn-cs"/>
              </a:rPr>
              <a:t>Anonymus</a:t>
            </a:r>
            <a:r>
              <a:rPr lang="en-US" sz="1200" kern="1200" dirty="0" smtClean="0">
                <a:solidFill>
                  <a:schemeClr val="tx1"/>
                </a:solidFill>
                <a:effectLst/>
                <a:latin typeface="+mn-lt"/>
                <a:ea typeface="+mn-ea"/>
                <a:cs typeface="+mn-cs"/>
              </a:rPr>
              <a:t> should only  be able log in and read the blog, User can additional logout and write new posts. Only admin can mange users and delete posts.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Lets project what we know on Database interactions so Login action can only read from DB, Logout does not event need to read anything from the database, reading blog does only require read access and so on. Important fact is that only admin can manage users and delete blog posts so we can quite easily defend against losing the data, just by that.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38</a:t>
            </a:fld>
            <a:endParaRPr lang="en-GB"/>
          </a:p>
        </p:txBody>
      </p:sp>
    </p:spTree>
    <p:extLst>
      <p:ext uri="{BB962C8B-B14F-4D97-AF65-F5344CB8AC3E}">
        <p14:creationId xmlns:p14="http://schemas.microsoft.com/office/powerpoint/2010/main" val="27649507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Lets think about our database actions on API layer and focus on Get Post </a:t>
            </a:r>
            <a:r>
              <a:rPr lang="en-US" sz="1200" kern="1200" dirty="0" err="1" smtClean="0">
                <a:solidFill>
                  <a:schemeClr val="tx1"/>
                </a:solidFill>
                <a:effectLst/>
                <a:latin typeface="+mn-lt"/>
                <a:ea typeface="+mn-ea"/>
                <a:cs typeface="+mn-cs"/>
              </a:rPr>
              <a:t>Delet</a:t>
            </a:r>
            <a:r>
              <a:rPr lang="en-US" sz="1200" kern="1200" dirty="0" smtClean="0">
                <a:solidFill>
                  <a:schemeClr val="tx1"/>
                </a:solidFill>
                <a:effectLst/>
                <a:latin typeface="+mn-lt"/>
                <a:ea typeface="+mn-ea"/>
                <a:cs typeface="+mn-cs"/>
              </a:rPr>
              <a:t> actions shown in two tables. We know we can disable del and post methods for home, and for login we can only accept post method. The rest endpoint specification will depend on the projects approach to creating proper endpoints so it may differ to the example shown on the slide. </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39</a:t>
            </a:fld>
            <a:endParaRPr lang="en-GB"/>
          </a:p>
        </p:txBody>
      </p:sp>
    </p:spTree>
    <p:extLst>
      <p:ext uri="{BB962C8B-B14F-4D97-AF65-F5344CB8AC3E}">
        <p14:creationId xmlns:p14="http://schemas.microsoft.com/office/powerpoint/2010/main" val="2744922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My name is Piotr Dyba, but is Peter also fine</a:t>
            </a:r>
            <a:r>
              <a:rPr lang="pl-PL" dirty="0" smtClean="0">
                <a:effectLst/>
              </a:rPr>
              <a:t> </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4</a:t>
            </a:fld>
            <a:endParaRPr lang="en-GB"/>
          </a:p>
        </p:txBody>
      </p:sp>
    </p:spTree>
    <p:extLst>
      <p:ext uri="{BB962C8B-B14F-4D97-AF65-F5344CB8AC3E}">
        <p14:creationId xmlns:p14="http://schemas.microsoft.com/office/powerpoint/2010/main" val="33214608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At this point we have </a:t>
            </a:r>
            <a:r>
              <a:rPr lang="en-US" sz="1200" kern="1200" dirty="0" err="1" smtClean="0">
                <a:solidFill>
                  <a:schemeClr val="tx1"/>
                </a:solidFill>
                <a:effectLst/>
                <a:latin typeface="+mn-lt"/>
                <a:ea typeface="+mn-ea"/>
                <a:cs typeface="+mn-cs"/>
              </a:rPr>
              <a:t>complited</a:t>
            </a:r>
            <a:r>
              <a:rPr lang="en-US" sz="1200" kern="1200" dirty="0" smtClean="0">
                <a:solidFill>
                  <a:schemeClr val="tx1"/>
                </a:solidFill>
                <a:effectLst/>
                <a:latin typeface="+mn-lt"/>
                <a:ea typeface="+mn-ea"/>
                <a:cs typeface="+mn-cs"/>
              </a:rPr>
              <a:t> all points of the Decomposition phase of threat modeling. Now lets move to second part. </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40</a:t>
            </a:fld>
            <a:endParaRPr lang="en-GB"/>
          </a:p>
        </p:txBody>
      </p:sp>
    </p:spTree>
    <p:extLst>
      <p:ext uri="{BB962C8B-B14F-4D97-AF65-F5344CB8AC3E}">
        <p14:creationId xmlns:p14="http://schemas.microsoft.com/office/powerpoint/2010/main" val="12769833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Lets think a little bit about what is the most precious thing we have in our app… In case  of blog it is information so our users and blog posts</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Depending on your business model usually it is better/easier  to recover from data destruction the </a:t>
            </a:r>
            <a:r>
              <a:rPr lang="en-GB" dirty="0" err="1" smtClean="0"/>
              <a:t>unstole</a:t>
            </a:r>
            <a:r>
              <a:rPr lang="en-GB" dirty="0" smtClean="0"/>
              <a:t> data.</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How can they be affected?</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Access elevation to a registered users or even an admin.</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direct attack against our database</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denial of service attack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full </a:t>
            </a:r>
            <a:r>
              <a:rPr lang="en-US" sz="1200" kern="1200" dirty="0" err="1" smtClean="0">
                <a:solidFill>
                  <a:schemeClr val="tx1"/>
                </a:solidFill>
                <a:effectLst/>
                <a:latin typeface="+mn-lt"/>
                <a:ea typeface="+mn-ea"/>
                <a:cs typeface="+mn-cs"/>
              </a:rPr>
              <a:t>ownage</a:t>
            </a:r>
            <a:r>
              <a:rPr lang="en-US" sz="1200" kern="1200" dirty="0" smtClean="0">
                <a:solidFill>
                  <a:schemeClr val="tx1"/>
                </a:solidFill>
                <a:effectLst/>
                <a:latin typeface="+mn-lt"/>
                <a:ea typeface="+mn-ea"/>
                <a:cs typeface="+mn-cs"/>
              </a:rPr>
              <a:t> of the server which is as bad as it sounds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Our second most valued asset may be our code base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which can be targeted in different ways than the information it self by</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adding some malicious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getting open sourced or our code can be sold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gaining  even read only access will allow attacker to find easily vulnerabilities and exploit them</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We can loos the control of our version control system</a:t>
            </a:r>
            <a:r>
              <a:rPr lang="pl-PL" dirty="0" smtClean="0">
                <a:effectLst/>
              </a:rPr>
              <a:t> </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41</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The last step of threat modeling is mitigation:</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To avoid elevating privileges to admin level</a:t>
            </a:r>
            <a:endParaRPr lang="pl-PL"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We can add two or multi factor authentication for at least Admins, and restrict access to admin panel for certain IPs or IP ranges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Before a bot or a unwanted user starts spamming we can</a:t>
            </a:r>
            <a:endParaRPr lang="pl-PL"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Limiting post per day, edits per hour and adding  Shorter sessions adding </a:t>
            </a:r>
            <a:r>
              <a:rPr lang="en-US" sz="1200" b="1" kern="1200" dirty="0" err="1" smtClean="0">
                <a:solidFill>
                  <a:schemeClr val="tx1"/>
                </a:solidFill>
                <a:effectLst/>
                <a:latin typeface="+mn-lt"/>
                <a:ea typeface="+mn-ea"/>
                <a:cs typeface="+mn-cs"/>
              </a:rPr>
              <a:t>captcha</a:t>
            </a:r>
            <a:r>
              <a:rPr lang="en-US" sz="1200" b="1" kern="1200" dirty="0" smtClean="0">
                <a:solidFill>
                  <a:schemeClr val="tx1"/>
                </a:solidFill>
                <a:effectLst/>
                <a:latin typeface="+mn-lt"/>
                <a:ea typeface="+mn-ea"/>
                <a:cs typeface="+mn-cs"/>
              </a:rPr>
              <a:t> will </a:t>
            </a:r>
            <a:r>
              <a:rPr lang="en-US" sz="1200" b="1" kern="1200" dirty="0" err="1" smtClean="0">
                <a:solidFill>
                  <a:schemeClr val="tx1"/>
                </a:solidFill>
                <a:effectLst/>
                <a:latin typeface="+mn-lt"/>
                <a:ea typeface="+mn-ea"/>
                <a:cs typeface="+mn-cs"/>
              </a:rPr>
              <a:t>definitly</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mittagte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thos</a:t>
            </a:r>
            <a:r>
              <a:rPr lang="en-US" sz="1200" b="1" kern="1200" dirty="0" smtClean="0">
                <a:solidFill>
                  <a:schemeClr val="tx1"/>
                </a:solidFill>
                <a:effectLst/>
                <a:latin typeface="+mn-lt"/>
                <a:ea typeface="+mn-ea"/>
                <a:cs typeface="+mn-cs"/>
              </a:rPr>
              <a:t> issues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Preventing attacks against database should start from restricting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Access to DB only over TLS and only from specific IPs or IP range</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is hard to defend by yourself against distributed denial of service attack, reflected denial of service attacks or combination of both so distributed reflected denial of service attacks our only hope lays in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Using dedicated anti d(r)dos services like </a:t>
            </a:r>
            <a:r>
              <a:rPr lang="en-US" sz="1200" b="1" kern="1200" dirty="0" err="1" smtClean="0">
                <a:solidFill>
                  <a:schemeClr val="tx1"/>
                </a:solidFill>
                <a:effectLst/>
                <a:latin typeface="+mn-lt"/>
                <a:ea typeface="+mn-ea"/>
                <a:cs typeface="+mn-cs"/>
              </a:rPr>
              <a:t>cloudflare.com</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Defending against server </a:t>
            </a:r>
            <a:r>
              <a:rPr lang="en-US" sz="1200" kern="1200" dirty="0" err="1" smtClean="0">
                <a:solidFill>
                  <a:schemeClr val="tx1"/>
                </a:solidFill>
                <a:effectLst/>
                <a:latin typeface="+mn-lt"/>
                <a:ea typeface="+mn-ea"/>
                <a:cs typeface="+mn-cs"/>
              </a:rPr>
              <a:t>pawnage</a:t>
            </a:r>
            <a:r>
              <a:rPr lang="en-US" sz="1200" kern="1200" dirty="0" smtClean="0">
                <a:solidFill>
                  <a:schemeClr val="tx1"/>
                </a:solidFill>
                <a:effectLst/>
                <a:latin typeface="+mn-lt"/>
                <a:ea typeface="+mn-ea"/>
                <a:cs typeface="+mn-cs"/>
              </a:rPr>
              <a:t> should be done on many layers. </a:t>
            </a:r>
            <a:br>
              <a:rPr lang="en-US" sz="1200"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Moving </a:t>
            </a:r>
            <a:r>
              <a:rPr lang="en-US" sz="1200" b="1" kern="1200" dirty="0" err="1" smtClean="0">
                <a:solidFill>
                  <a:schemeClr val="tx1"/>
                </a:solidFill>
                <a:effectLst/>
                <a:latin typeface="+mn-lt"/>
                <a:ea typeface="+mn-ea"/>
                <a:cs typeface="+mn-cs"/>
              </a:rPr>
              <a:t>ssh</a:t>
            </a:r>
            <a:r>
              <a:rPr lang="en-US" sz="1200" b="1" kern="1200" dirty="0" smtClean="0">
                <a:solidFill>
                  <a:schemeClr val="tx1"/>
                </a:solidFill>
                <a:effectLst/>
                <a:latin typeface="+mn-lt"/>
                <a:ea typeface="+mn-ea"/>
                <a:cs typeface="+mn-cs"/>
              </a:rPr>
              <a:t> to higher port number, adding two or </a:t>
            </a:r>
            <a:r>
              <a:rPr lang="en-US" sz="1200" b="1" kern="1200" dirty="0" err="1" smtClean="0">
                <a:solidFill>
                  <a:schemeClr val="tx1"/>
                </a:solidFill>
                <a:effectLst/>
                <a:latin typeface="+mn-lt"/>
                <a:ea typeface="+mn-ea"/>
                <a:cs typeface="+mn-cs"/>
              </a:rPr>
              <a:t>mulit</a:t>
            </a:r>
            <a:r>
              <a:rPr lang="en-US" sz="1200" b="1" kern="1200" dirty="0" smtClean="0">
                <a:solidFill>
                  <a:schemeClr val="tx1"/>
                </a:solidFill>
                <a:effectLst/>
                <a:latin typeface="+mn-lt"/>
                <a:ea typeface="+mn-ea"/>
                <a:cs typeface="+mn-cs"/>
              </a:rPr>
              <a:t> factor  authentication, adding passphrase to use with cert based login.</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SSH access should be </a:t>
            </a:r>
            <a:r>
              <a:rPr lang="en-US" sz="1200" b="1" kern="1200" dirty="0" err="1" smtClean="0">
                <a:solidFill>
                  <a:schemeClr val="tx1"/>
                </a:solidFill>
                <a:effectLst/>
                <a:latin typeface="+mn-lt"/>
                <a:ea typeface="+mn-ea"/>
                <a:cs typeface="+mn-cs"/>
              </a:rPr>
              <a:t>avalaible</a:t>
            </a:r>
            <a:r>
              <a:rPr lang="en-US" sz="1200" b="1" kern="1200" dirty="0" smtClean="0">
                <a:solidFill>
                  <a:schemeClr val="tx1"/>
                </a:solidFill>
                <a:effectLst/>
                <a:latin typeface="+mn-lt"/>
                <a:ea typeface="+mn-ea"/>
                <a:cs typeface="+mn-cs"/>
              </a:rPr>
              <a:t> only from specific IPs or using a dedicated jump host.</a:t>
            </a:r>
            <a:br>
              <a:rPr lang="en-US" sz="1200" b="1" kern="1200" dirty="0" smtClean="0">
                <a:solidFill>
                  <a:schemeClr val="tx1"/>
                </a:solidFill>
                <a:effectLst/>
                <a:latin typeface="+mn-lt"/>
                <a:ea typeface="+mn-ea"/>
                <a:cs typeface="+mn-cs"/>
              </a:rPr>
            </a:br>
            <a:r>
              <a:rPr lang="en-US" sz="1200" b="1" kern="1200" dirty="0" smtClean="0">
                <a:solidFill>
                  <a:schemeClr val="tx1"/>
                </a:solidFill>
                <a:effectLst/>
                <a:latin typeface="+mn-lt"/>
                <a:ea typeface="+mn-ea"/>
                <a:cs typeface="+mn-cs"/>
              </a:rPr>
              <a:t>App should not be running under privileged user and it is wise to use software such a </a:t>
            </a:r>
            <a:r>
              <a:rPr lang="en-US" sz="1200" b="1" kern="1200" dirty="0" err="1" smtClean="0">
                <a:solidFill>
                  <a:schemeClr val="tx1"/>
                </a:solidFill>
                <a:effectLst/>
                <a:latin typeface="+mn-lt"/>
                <a:ea typeface="+mn-ea"/>
                <a:cs typeface="+mn-cs"/>
              </a:rPr>
              <a:t>AppArmor</a:t>
            </a:r>
            <a:r>
              <a:rPr lang="en-US" sz="1200" b="1" kern="1200" dirty="0" smtClean="0">
                <a:solidFill>
                  <a:schemeClr val="tx1"/>
                </a:solidFill>
                <a:effectLst/>
                <a:latin typeface="+mn-lt"/>
                <a:ea typeface="+mn-ea"/>
                <a:cs typeface="+mn-cs"/>
              </a:rPr>
              <a:t> so Mandatory Access Control system which is a kernel enhancement to confine programs to a limited set of resources for example if our python app tries opening /</a:t>
            </a:r>
            <a:r>
              <a:rPr lang="en-US" sz="1200" b="1" kern="1200" dirty="0" err="1" smtClean="0">
                <a:solidFill>
                  <a:schemeClr val="tx1"/>
                </a:solidFill>
                <a:effectLst/>
                <a:latin typeface="+mn-lt"/>
                <a:ea typeface="+mn-ea"/>
                <a:cs typeface="+mn-cs"/>
              </a:rPr>
              <a:t>etc</a:t>
            </a:r>
            <a:r>
              <a:rPr lang="en-US" sz="1200" b="1" kern="1200" dirty="0" smtClean="0">
                <a:solidFill>
                  <a:schemeClr val="tx1"/>
                </a:solidFill>
                <a:effectLst/>
                <a:latin typeface="+mn-lt"/>
                <a:ea typeface="+mn-ea"/>
                <a:cs typeface="+mn-cs"/>
              </a:rPr>
              <a:t>/</a:t>
            </a:r>
            <a:r>
              <a:rPr lang="en-US" sz="1200" b="1" kern="1200" dirty="0" err="1" smtClean="0">
                <a:solidFill>
                  <a:schemeClr val="tx1"/>
                </a:solidFill>
                <a:effectLst/>
                <a:latin typeface="+mn-lt"/>
                <a:ea typeface="+mn-ea"/>
                <a:cs typeface="+mn-cs"/>
              </a:rPr>
              <a:t>passwd</a:t>
            </a:r>
            <a:r>
              <a:rPr lang="en-US" sz="1200" b="1" kern="1200" dirty="0" smtClean="0">
                <a:solidFill>
                  <a:schemeClr val="tx1"/>
                </a:solidFill>
                <a:effectLst/>
                <a:latin typeface="+mn-lt"/>
                <a:ea typeface="+mn-ea"/>
                <a:cs typeface="+mn-cs"/>
              </a:rPr>
              <a:t> file </a:t>
            </a:r>
            <a:r>
              <a:rPr lang="en-US" sz="1200" b="1" kern="1200" dirty="0" err="1" smtClean="0">
                <a:solidFill>
                  <a:schemeClr val="tx1"/>
                </a:solidFill>
                <a:effectLst/>
                <a:latin typeface="+mn-lt"/>
                <a:ea typeface="+mn-ea"/>
                <a:cs typeface="+mn-cs"/>
              </a:rPr>
              <a:t>AppArmor</a:t>
            </a:r>
            <a:r>
              <a:rPr lang="en-US" sz="1200" b="1" kern="1200" dirty="0" smtClean="0">
                <a:solidFill>
                  <a:schemeClr val="tx1"/>
                </a:solidFill>
                <a:effectLst/>
                <a:latin typeface="+mn-lt"/>
                <a:ea typeface="+mn-ea"/>
                <a:cs typeface="+mn-cs"/>
              </a:rPr>
              <a:t> will stop it.</a:t>
            </a:r>
            <a:endParaRPr lang="pl-PL"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sshttp</a:t>
            </a:r>
            <a:r>
              <a:rPr lang="en-US" sz="1200" kern="1200" dirty="0" smtClean="0">
                <a:solidFill>
                  <a:schemeClr val="tx1"/>
                </a:solidFill>
                <a:effectLst/>
                <a:latin typeface="+mn-lt"/>
                <a:ea typeface="+mn-ea"/>
                <a:cs typeface="+mn-cs"/>
              </a:rPr>
              <a:t> – is an interesting approach to hide SSH in plain sight behind HTTP port.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42</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Now lets talk about tooling: </a:t>
            </a:r>
            <a:r>
              <a:rPr lang="pl-PL" sz="1200" kern="1200" dirty="0" smtClean="0">
                <a:solidFill>
                  <a:schemeClr val="tx1"/>
                </a:solidFill>
                <a:effectLst/>
                <a:latin typeface="+mn-lt"/>
                <a:ea typeface="+mn-ea"/>
                <a:cs typeface="+mn-cs"/>
              </a:rPr>
              <a:t/>
            </a:r>
            <a:br>
              <a:rPr lang="pl-PL" sz="1200" kern="1200" dirty="0" smtClean="0">
                <a:solidFill>
                  <a:schemeClr val="tx1"/>
                </a:solidFill>
                <a:effectLst/>
                <a:latin typeface="+mn-lt"/>
                <a:ea typeface="+mn-ea"/>
                <a:cs typeface="+mn-cs"/>
              </a:rPr>
            </a:br>
            <a:r>
              <a:rPr lang="pl-PL" sz="1200" kern="1200" dirty="0" err="1" smtClean="0">
                <a:solidFill>
                  <a:schemeClr val="tx1"/>
                </a:solidFill>
                <a:effectLst/>
                <a:latin typeface="+mn-lt"/>
                <a:ea typeface="+mn-ea"/>
                <a:cs typeface="+mn-cs"/>
              </a:rPr>
              <a:t>Abstract</a:t>
            </a:r>
            <a:r>
              <a:rPr lang="pl-PL" sz="1200" kern="1200" dirty="0" smtClean="0">
                <a:solidFill>
                  <a:schemeClr val="tx1"/>
                </a:solidFill>
                <a:effectLst/>
                <a:latin typeface="+mn-lt"/>
                <a:ea typeface="+mn-ea"/>
                <a:cs typeface="+mn-cs"/>
              </a:rPr>
              <a:t> </a:t>
            </a:r>
            <a:r>
              <a:rPr lang="pl-PL" sz="1200" kern="1200" dirty="0" err="1" smtClean="0">
                <a:solidFill>
                  <a:schemeClr val="tx1"/>
                </a:solidFill>
                <a:effectLst/>
                <a:latin typeface="+mn-lt"/>
                <a:ea typeface="+mn-ea"/>
                <a:cs typeface="+mn-cs"/>
              </a:rPr>
              <a:t>Syntax</a:t>
            </a:r>
            <a:r>
              <a:rPr lang="pl-PL" sz="1200" kern="1200" dirty="0" smtClean="0">
                <a:solidFill>
                  <a:schemeClr val="tx1"/>
                </a:solidFill>
                <a:effectLst/>
                <a:latin typeface="+mn-lt"/>
                <a:ea typeface="+mn-ea"/>
                <a:cs typeface="+mn-cs"/>
              </a:rPr>
              <a:t> </a:t>
            </a:r>
            <a:r>
              <a:rPr lang="pl-PL" sz="1200" kern="1200" dirty="0" err="1" smtClean="0">
                <a:solidFill>
                  <a:schemeClr val="tx1"/>
                </a:solidFill>
                <a:effectLst/>
                <a:latin typeface="+mn-lt"/>
                <a:ea typeface="+mn-ea"/>
                <a:cs typeface="+mn-cs"/>
              </a:rPr>
              <a:t>Tree</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Bandit is a static code analysis tool designed to find common security issues in Python code, it is </a:t>
            </a:r>
            <a:r>
              <a:rPr lang="en-US" sz="1200" kern="1200" dirty="0" err="1" smtClean="0">
                <a:solidFill>
                  <a:schemeClr val="tx1"/>
                </a:solidFill>
                <a:effectLst/>
                <a:latin typeface="+mn-lt"/>
                <a:ea typeface="+mn-ea"/>
                <a:cs typeface="+mn-cs"/>
              </a:rPr>
              <a:t>writen</a:t>
            </a:r>
            <a:r>
              <a:rPr lang="en-US" sz="1200" kern="1200" dirty="0" smtClean="0">
                <a:solidFill>
                  <a:schemeClr val="tx1"/>
                </a:solidFill>
                <a:effectLst/>
                <a:latin typeface="+mn-lt"/>
                <a:ea typeface="+mn-ea"/>
                <a:cs typeface="+mn-cs"/>
              </a:rPr>
              <a:t> in Python and it can be easily extended with you own security policies. It works in similar manner to </a:t>
            </a:r>
            <a:r>
              <a:rPr lang="en-US" sz="1200" kern="1200" dirty="0" err="1" smtClean="0">
                <a:solidFill>
                  <a:schemeClr val="tx1"/>
                </a:solidFill>
                <a:effectLst/>
                <a:latin typeface="+mn-lt"/>
                <a:ea typeface="+mn-ea"/>
                <a:cs typeface="+mn-cs"/>
              </a:rPr>
              <a:t>pylint</a:t>
            </a:r>
            <a:r>
              <a:rPr lang="en-US" sz="1200" kern="1200" dirty="0" smtClean="0">
                <a:solidFill>
                  <a:schemeClr val="tx1"/>
                </a:solidFill>
                <a:effectLst/>
                <a:latin typeface="+mn-lt"/>
                <a:ea typeface="+mn-ea"/>
                <a:cs typeface="+mn-cs"/>
              </a:rPr>
              <a:t> or pep8 tool. By static code analysis I mean reading thought the code and looking for possible security bugs. you can get it directly from </a:t>
            </a:r>
            <a:r>
              <a:rPr lang="en-US" sz="1200" kern="1200" dirty="0" err="1" smtClean="0">
                <a:solidFill>
                  <a:schemeClr val="tx1"/>
                </a:solidFill>
                <a:effectLst/>
                <a:latin typeface="+mn-lt"/>
                <a:ea typeface="+mn-ea"/>
                <a:cs typeface="+mn-cs"/>
              </a:rPr>
              <a:t>Pypi</a:t>
            </a:r>
            <a:r>
              <a:rPr lang="en-US" sz="1200" kern="1200" dirty="0" smtClean="0">
                <a:solidFill>
                  <a:schemeClr val="tx1"/>
                </a:solidFill>
                <a:effectLst/>
                <a:latin typeface="+mn-lt"/>
                <a:ea typeface="+mn-ea"/>
                <a:cs typeface="+mn-cs"/>
              </a:rPr>
              <a:t>.</a:t>
            </a:r>
            <a:br>
              <a:rPr lang="en-US" sz="1200" kern="1200" dirty="0" smtClean="0">
                <a:solidFill>
                  <a:schemeClr val="tx1"/>
                </a:solidFill>
                <a:effectLst/>
                <a:latin typeface="+mn-lt"/>
                <a:ea typeface="+mn-ea"/>
                <a:cs typeface="+mn-cs"/>
              </a:rPr>
            </a:br>
            <a:r>
              <a:rPr lang="en-US" sz="1200" kern="1200" dirty="0" err="1" smtClean="0">
                <a:solidFill>
                  <a:schemeClr val="tx1"/>
                </a:solidFill>
                <a:effectLst/>
                <a:latin typeface="+mn-lt"/>
                <a:ea typeface="+mn-ea"/>
                <a:cs typeface="+mn-cs"/>
              </a:rPr>
              <a:t>SonarQube</a:t>
            </a:r>
            <a:r>
              <a:rPr lang="en-US" sz="1200" kern="1200" dirty="0" smtClean="0">
                <a:solidFill>
                  <a:schemeClr val="tx1"/>
                </a:solidFill>
                <a:effectLst/>
                <a:latin typeface="+mn-lt"/>
                <a:ea typeface="+mn-ea"/>
                <a:cs typeface="+mn-cs"/>
              </a:rPr>
              <a:t> is more advanced then bandit it has ready plugin for Jenkins and it support also JS, HTML and 20 other languages. The tool has integrated web </a:t>
            </a:r>
            <a:r>
              <a:rPr lang="en-US" sz="1200" kern="1200" dirty="0" err="1" smtClean="0">
                <a:solidFill>
                  <a:schemeClr val="tx1"/>
                </a:solidFill>
                <a:effectLst/>
                <a:latin typeface="+mn-lt"/>
                <a:ea typeface="+mn-ea"/>
                <a:cs typeface="+mn-cs"/>
              </a:rPr>
              <a:t>ui</a:t>
            </a:r>
            <a:r>
              <a:rPr lang="en-US" sz="1200" kern="1200" dirty="0" smtClean="0">
                <a:solidFill>
                  <a:schemeClr val="tx1"/>
                </a:solidFill>
                <a:effectLst/>
                <a:latin typeface="+mn-lt"/>
                <a:ea typeface="+mn-ea"/>
                <a:cs typeface="+mn-cs"/>
              </a:rPr>
              <a:t> and many more useful features. you can spawn your own instance or buy it as a service.</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Automatic scanning tools: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Burp can Scan for vulnerabilities, Intercept browser traffic and Automate custom attacks, it does not have Jenkins plugin yet but it was announced that this Year something should be ready for continues development.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Zap is open source alternative to burp which is developed under OWASP project and it already has dedicated Jenkins plugin.</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both of them can be also used manually so you can define you own attack patterns and payloads.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if want to test a custom implemented protocols you will probably need to use </a:t>
            </a:r>
            <a:r>
              <a:rPr lang="en-US" sz="1200" kern="1200" dirty="0" err="1" smtClean="0">
                <a:solidFill>
                  <a:schemeClr val="tx1"/>
                </a:solidFill>
                <a:effectLst/>
                <a:latin typeface="+mn-lt"/>
                <a:ea typeface="+mn-ea"/>
                <a:cs typeface="+mn-cs"/>
              </a:rPr>
              <a:t>scapy</a:t>
            </a:r>
            <a:r>
              <a:rPr lang="en-US" sz="1200" kern="1200" dirty="0" smtClean="0">
                <a:solidFill>
                  <a:schemeClr val="tx1"/>
                </a:solidFill>
                <a:effectLst/>
                <a:latin typeface="+mn-lt"/>
                <a:ea typeface="+mn-ea"/>
                <a:cs typeface="+mn-cs"/>
              </a:rPr>
              <a:t> which is a python library for preparing dedicated TCP, ICMP  packages  and UDP </a:t>
            </a:r>
            <a:r>
              <a:rPr lang="en-US" sz="1200" kern="1200" dirty="0" err="1" smtClean="0">
                <a:solidFill>
                  <a:schemeClr val="tx1"/>
                </a:solidFill>
                <a:effectLst/>
                <a:latin typeface="+mn-lt"/>
                <a:ea typeface="+mn-ea"/>
                <a:cs typeface="+mn-cs"/>
              </a:rPr>
              <a:t>Datagrarms</a:t>
            </a:r>
            <a:r>
              <a:rPr lang="en-US" sz="1200" kern="1200" dirty="0" smtClean="0">
                <a:solidFill>
                  <a:schemeClr val="tx1"/>
                </a:solidFill>
                <a:effectLst/>
                <a:latin typeface="+mn-lt"/>
                <a:ea typeface="+mn-ea"/>
                <a:cs typeface="+mn-cs"/>
              </a:rPr>
              <a:t> where it is possible to create any packages.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There are few well known commercial solutions and even managed services. The advantage of the service approach is quite nice as you are getting only report that does not consists of False Positives from the scans. There are three major players in this filed: Nessus, </a:t>
            </a:r>
            <a:r>
              <a:rPr lang="en-US" sz="1200" kern="1200" dirty="0" err="1" smtClean="0">
                <a:solidFill>
                  <a:schemeClr val="tx1"/>
                </a:solidFill>
                <a:effectLst/>
                <a:latin typeface="+mn-lt"/>
                <a:ea typeface="+mn-ea"/>
                <a:cs typeface="+mn-cs"/>
              </a:rPr>
              <a:t>Qualys</a:t>
            </a:r>
            <a:r>
              <a:rPr lang="en-US" sz="1200" kern="1200" dirty="0" smtClean="0">
                <a:solidFill>
                  <a:schemeClr val="tx1"/>
                </a:solidFill>
                <a:effectLst/>
                <a:latin typeface="+mn-lt"/>
                <a:ea typeface="+mn-ea"/>
                <a:cs typeface="+mn-cs"/>
              </a:rPr>
              <a:t> and F-Secure Radar.</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43</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A penetration test is an authorized attack on a system, application and/or infrastructure it can also include physical access.</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reson</a:t>
            </a:r>
            <a:r>
              <a:rPr lang="en-US" sz="1200" kern="1200" dirty="0" smtClean="0">
                <a:solidFill>
                  <a:schemeClr val="tx1"/>
                </a:solidFill>
                <a:effectLst/>
                <a:latin typeface="+mn-lt"/>
                <a:ea typeface="+mn-ea"/>
                <a:cs typeface="+mn-cs"/>
              </a:rPr>
              <a:t> for doing pen tests is quite obvious find security weaknesses and to </a:t>
            </a:r>
            <a:r>
              <a:rPr lang="en-US" sz="1200" kern="1200" dirty="0" err="1" smtClean="0">
                <a:solidFill>
                  <a:schemeClr val="tx1"/>
                </a:solidFill>
                <a:effectLst/>
                <a:latin typeface="+mn-lt"/>
                <a:ea typeface="+mn-ea"/>
                <a:cs typeface="+mn-cs"/>
              </a:rPr>
              <a:t>fullfilling</a:t>
            </a:r>
            <a:r>
              <a:rPr lang="en-US" sz="1200" kern="1200" dirty="0" smtClean="0">
                <a:solidFill>
                  <a:schemeClr val="tx1"/>
                </a:solidFill>
                <a:effectLst/>
                <a:latin typeface="+mn-lt"/>
                <a:ea typeface="+mn-ea"/>
                <a:cs typeface="+mn-cs"/>
              </a:rPr>
              <a:t> a compliance needed by 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party</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are usually two main objectives for a pen tester to </a:t>
            </a:r>
            <a:r>
              <a:rPr lang="en-US" sz="1200" kern="1200" dirty="0" err="1" smtClean="0">
                <a:solidFill>
                  <a:schemeClr val="tx1"/>
                </a:solidFill>
                <a:effectLst/>
                <a:latin typeface="+mn-lt"/>
                <a:ea typeface="+mn-ea"/>
                <a:cs typeface="+mn-cs"/>
              </a:rPr>
              <a:t>achive</a:t>
            </a:r>
            <a:r>
              <a:rPr lang="en-US" sz="1200" kern="1200" dirty="0" smtClean="0">
                <a:solidFill>
                  <a:schemeClr val="tx1"/>
                </a:solidFill>
                <a:effectLst/>
                <a:latin typeface="+mn-lt"/>
                <a:ea typeface="+mn-ea"/>
                <a:cs typeface="+mn-cs"/>
              </a:rPr>
              <a:t>: get </a:t>
            </a:r>
            <a:r>
              <a:rPr lang="en-US" sz="1200" kern="1200" dirty="0" err="1" smtClean="0">
                <a:solidFill>
                  <a:schemeClr val="tx1"/>
                </a:solidFill>
                <a:effectLst/>
                <a:latin typeface="+mn-lt"/>
                <a:ea typeface="+mn-ea"/>
                <a:cs typeface="+mn-cs"/>
              </a:rPr>
              <a:t>priviliged</a:t>
            </a:r>
            <a:r>
              <a:rPr lang="en-US" sz="1200" kern="1200" dirty="0" smtClean="0">
                <a:solidFill>
                  <a:schemeClr val="tx1"/>
                </a:solidFill>
                <a:effectLst/>
                <a:latin typeface="+mn-lt"/>
                <a:ea typeface="+mn-ea"/>
                <a:cs typeface="+mn-cs"/>
              </a:rPr>
              <a:t> access and/or </a:t>
            </a:r>
            <a:r>
              <a:rPr lang="en-US" sz="1200" kern="1200" dirty="0" err="1" smtClean="0">
                <a:solidFill>
                  <a:schemeClr val="tx1"/>
                </a:solidFill>
                <a:effectLst/>
                <a:latin typeface="+mn-lt"/>
                <a:ea typeface="+mn-ea"/>
                <a:cs typeface="+mn-cs"/>
              </a:rPr>
              <a:t>obtein</a:t>
            </a:r>
            <a:r>
              <a:rPr lang="en-US" sz="1200" kern="1200" dirty="0" smtClean="0">
                <a:solidFill>
                  <a:schemeClr val="tx1"/>
                </a:solidFill>
                <a:effectLst/>
                <a:latin typeface="+mn-lt"/>
                <a:ea typeface="+mn-ea"/>
                <a:cs typeface="+mn-cs"/>
              </a:rPr>
              <a:t> restricted </a:t>
            </a:r>
            <a:r>
              <a:rPr lang="en-US" sz="1200" kern="1200" dirty="0" err="1" smtClean="0">
                <a:solidFill>
                  <a:schemeClr val="tx1"/>
                </a:solidFill>
                <a:effectLst/>
                <a:latin typeface="+mn-lt"/>
                <a:ea typeface="+mn-ea"/>
                <a:cs typeface="+mn-cs"/>
              </a:rPr>
              <a:t>informations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Who should perform such a test ? Even when having on site pen testing team application should be tested by a 3</a:t>
            </a:r>
            <a:r>
              <a:rPr lang="en-US" sz="1200" kern="1200" baseline="30000" dirty="0" smtClean="0">
                <a:solidFill>
                  <a:schemeClr val="tx1"/>
                </a:solidFill>
                <a:effectLst/>
                <a:latin typeface="+mn-lt"/>
                <a:ea typeface="+mn-ea"/>
                <a:cs typeface="+mn-cs"/>
              </a:rPr>
              <a:t>rd</a:t>
            </a:r>
            <a:r>
              <a:rPr lang="en-US" sz="1200" kern="1200" dirty="0" smtClean="0">
                <a:solidFill>
                  <a:schemeClr val="tx1"/>
                </a:solidFill>
                <a:effectLst/>
                <a:latin typeface="+mn-lt"/>
                <a:ea typeface="+mn-ea"/>
                <a:cs typeface="+mn-cs"/>
              </a:rPr>
              <a:t> party company and it should be done before major releases or periodically after a longer development cycle, in best case scenario automated </a:t>
            </a:r>
            <a:r>
              <a:rPr lang="en-US" sz="1200" kern="1200" dirty="0" err="1" smtClean="0">
                <a:solidFill>
                  <a:schemeClr val="tx1"/>
                </a:solidFill>
                <a:effectLst/>
                <a:latin typeface="+mn-lt"/>
                <a:ea typeface="+mn-ea"/>
                <a:cs typeface="+mn-cs"/>
              </a:rPr>
              <a:t>pentesting</a:t>
            </a:r>
            <a:r>
              <a:rPr lang="en-US" sz="1200" kern="1200" dirty="0" smtClean="0">
                <a:solidFill>
                  <a:schemeClr val="tx1"/>
                </a:solidFill>
                <a:effectLst/>
                <a:latin typeface="+mn-lt"/>
                <a:ea typeface="+mn-ea"/>
                <a:cs typeface="+mn-cs"/>
              </a:rPr>
              <a:t> using for ex. Zap is also in place.</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44</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Penetration tester </a:t>
            </a:r>
            <a:r>
              <a:rPr lang="en-US" sz="1200" kern="1200" dirty="0" err="1" smtClean="0">
                <a:solidFill>
                  <a:schemeClr val="tx1"/>
                </a:solidFill>
                <a:effectLst/>
                <a:latin typeface="+mn-lt"/>
                <a:ea typeface="+mn-ea"/>
                <a:cs typeface="+mn-cs"/>
              </a:rPr>
              <a:t>obiviusly</a:t>
            </a:r>
            <a:r>
              <a:rPr lang="en-US" sz="1200" kern="1200" dirty="0" smtClean="0">
                <a:solidFill>
                  <a:schemeClr val="tx1"/>
                </a:solidFill>
                <a:effectLst/>
                <a:latin typeface="+mn-lt"/>
                <a:ea typeface="+mn-ea"/>
                <a:cs typeface="+mn-cs"/>
              </a:rPr>
              <a:t> is a person who performs a penetration test, but you can also call them Pen Tester, Hackers, White hats or security consultants just remember  not to call them black hat or cracker which basically means a criminal because it will make them sad.</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The last thing that it is important to know is what is a read teaming </a:t>
            </a:r>
            <a:r>
              <a:rPr lang="en-US" sz="1200" kern="1200" dirty="0" err="1" smtClean="0">
                <a:solidFill>
                  <a:schemeClr val="tx1"/>
                </a:solidFill>
                <a:effectLst/>
                <a:latin typeface="+mn-lt"/>
                <a:ea typeface="+mn-ea"/>
                <a:cs typeface="+mn-cs"/>
              </a:rPr>
              <a:t>excericise</a:t>
            </a:r>
            <a:r>
              <a:rPr lang="en-US" sz="1200" kern="1200" dirty="0" smtClean="0">
                <a:solidFill>
                  <a:schemeClr val="tx1"/>
                </a:solidFill>
                <a:effectLst/>
                <a:latin typeface="+mn-lt"/>
                <a:ea typeface="+mn-ea"/>
                <a:cs typeface="+mn-cs"/>
              </a:rPr>
              <a:t>. A read Teaming drill is an attack usually on many layers against a company that only CEO or CTO are aware of. It may consist attack on physical </a:t>
            </a:r>
            <a:r>
              <a:rPr lang="en-US" sz="1200" kern="1200" dirty="0" err="1" smtClean="0">
                <a:solidFill>
                  <a:schemeClr val="tx1"/>
                </a:solidFill>
                <a:effectLst/>
                <a:latin typeface="+mn-lt"/>
                <a:ea typeface="+mn-ea"/>
                <a:cs typeface="+mn-cs"/>
              </a:rPr>
              <a:t>secuirty</a:t>
            </a:r>
            <a:r>
              <a:rPr lang="en-US" sz="1200" kern="1200" dirty="0" smtClean="0">
                <a:solidFill>
                  <a:schemeClr val="tx1"/>
                </a:solidFill>
                <a:effectLst/>
                <a:latin typeface="+mn-lt"/>
                <a:ea typeface="+mn-ea"/>
                <a:cs typeface="+mn-cs"/>
              </a:rPr>
              <a:t>, that even has a budget for damages like broken windows or destroyed locks, phishing or planting bugs etc.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If the red timing finishes undetected, that means you have huge security problems as the Attacker during the drill after achieving all his goals starts being “noisy” till a point someone really should have noticed…</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45</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There are tree major approaches when pen testing white, grey and black box</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White box means full </a:t>
            </a:r>
            <a:r>
              <a:rPr lang="en-US" sz="1200" kern="1200" dirty="0" err="1" smtClean="0">
                <a:solidFill>
                  <a:schemeClr val="tx1"/>
                </a:solidFill>
                <a:effectLst/>
                <a:latin typeface="+mn-lt"/>
                <a:ea typeface="+mn-ea"/>
                <a:cs typeface="+mn-cs"/>
              </a:rPr>
              <a:t>transparancy</a:t>
            </a:r>
            <a:r>
              <a:rPr lang="en-US" sz="1200" kern="1200" dirty="0" smtClean="0">
                <a:solidFill>
                  <a:schemeClr val="tx1"/>
                </a:solidFill>
                <a:effectLst/>
                <a:latin typeface="+mn-lt"/>
                <a:ea typeface="+mn-ea"/>
                <a:cs typeface="+mn-cs"/>
              </a:rPr>
              <a:t> and full access for pen tester to our production systems.</a:t>
            </a:r>
            <a:endParaRPr lang="pl-PL"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Greybox</a:t>
            </a:r>
            <a:r>
              <a:rPr lang="en-US" sz="1200" kern="1200" dirty="0" smtClean="0">
                <a:solidFill>
                  <a:schemeClr val="tx1"/>
                </a:solidFill>
                <a:effectLst/>
                <a:latin typeface="+mn-lt"/>
                <a:ea typeface="+mn-ea"/>
                <a:cs typeface="+mn-cs"/>
              </a:rPr>
              <a:t> narrows the access, but still requires source code and sometimes developer instance before starting the main pen test, the pen testing becomes targeted and often </a:t>
            </a:r>
            <a:r>
              <a:rPr lang="en-US" sz="1200" kern="1200" dirty="0" err="1" smtClean="0">
                <a:solidFill>
                  <a:schemeClr val="tx1"/>
                </a:solidFill>
                <a:effectLst/>
                <a:latin typeface="+mn-lt"/>
                <a:ea typeface="+mn-ea"/>
                <a:cs typeface="+mn-cs"/>
              </a:rPr>
              <a:t>sucesfull</a:t>
            </a:r>
            <a:r>
              <a:rPr lang="en-US" sz="1200" kern="1200" dirty="0" smtClean="0">
                <a:solidFill>
                  <a:schemeClr val="tx1"/>
                </a:solidFill>
                <a:effectLst/>
                <a:latin typeface="+mn-lt"/>
                <a:ea typeface="+mn-ea"/>
                <a:cs typeface="+mn-cs"/>
              </a:rPr>
              <a: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Black box, as the name suggests limits access, so the </a:t>
            </a:r>
            <a:r>
              <a:rPr lang="en-US" sz="1200" kern="1200" dirty="0" err="1" smtClean="0">
                <a:solidFill>
                  <a:schemeClr val="tx1"/>
                </a:solidFill>
                <a:effectLst/>
                <a:latin typeface="+mn-lt"/>
                <a:ea typeface="+mn-ea"/>
                <a:cs typeface="+mn-cs"/>
              </a:rPr>
              <a:t>Pentesters</a:t>
            </a:r>
            <a:r>
              <a:rPr lang="en-US" sz="1200" kern="1200" dirty="0" smtClean="0">
                <a:solidFill>
                  <a:schemeClr val="tx1"/>
                </a:solidFill>
                <a:effectLst/>
                <a:latin typeface="+mn-lt"/>
                <a:ea typeface="+mn-ea"/>
                <a:cs typeface="+mn-cs"/>
              </a:rPr>
              <a:t> perspective is the same of a real attacker and it will be more demanding on the service that undergoes testing.</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46</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Who is a CISO</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Chief information security officer is a person responsible for</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Computer security/incident response team</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Disaster recovery and business continuity management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Identity and access management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Information privacy</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Information regulatory compliance PCI, Data Protection Act, GIODO in Poland</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Information risk management</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Security architecture and development so process and tools</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IT Security </a:t>
            </a:r>
            <a:endParaRPr lang="pl-PL"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And Security awareness in the company.</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47</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OK so we got hacked, but how bad is it for us ? There are 5 circles of shame to measure that. The first one is the worst so being hacked by script kiddie or a bot that’s the level where people start rethinking their carrier choices… It bad really bad, but only a little less bad is being hacked by one of OWASP top 10s... Then being hacked by other well documented vulnerability is of </a:t>
            </a:r>
            <a:r>
              <a:rPr lang="en-US" sz="1200" kern="1200" dirty="0" err="1" smtClean="0">
                <a:solidFill>
                  <a:schemeClr val="tx1"/>
                </a:solidFill>
                <a:effectLst/>
                <a:latin typeface="+mn-lt"/>
                <a:ea typeface="+mn-ea"/>
                <a:cs typeface="+mn-cs"/>
              </a:rPr>
              <a:t>cours</a:t>
            </a:r>
            <a:r>
              <a:rPr lang="en-US" sz="1200" kern="1200" dirty="0" smtClean="0">
                <a:solidFill>
                  <a:schemeClr val="tx1"/>
                </a:solidFill>
                <a:effectLst/>
                <a:latin typeface="+mn-lt"/>
                <a:ea typeface="+mn-ea"/>
                <a:cs typeface="+mn-cs"/>
              </a:rPr>
              <a:t> still bad and still it needs to be fixed ASAP. Least but not last getting owned by new and shinny vulnerability that is out there and the knowledge and </a:t>
            </a:r>
            <a:r>
              <a:rPr lang="en-US" sz="1200" kern="1200" dirty="0" err="1" smtClean="0">
                <a:solidFill>
                  <a:schemeClr val="tx1"/>
                </a:solidFill>
                <a:effectLst/>
                <a:latin typeface="+mn-lt"/>
                <a:ea typeface="+mn-ea"/>
                <a:cs typeface="+mn-cs"/>
              </a:rPr>
              <a:t>awerness</a:t>
            </a:r>
            <a:r>
              <a:rPr lang="en-US" sz="1200" kern="1200" dirty="0" smtClean="0">
                <a:solidFill>
                  <a:schemeClr val="tx1"/>
                </a:solidFill>
                <a:effectLst/>
                <a:latin typeface="+mn-lt"/>
                <a:ea typeface="+mn-ea"/>
                <a:cs typeface="+mn-cs"/>
              </a:rPr>
              <a:t> is not yet high enough is obviously bad for business but at least not that </a:t>
            </a:r>
            <a:r>
              <a:rPr lang="en-US" sz="1200" kern="1200" dirty="0" err="1" smtClean="0">
                <a:solidFill>
                  <a:schemeClr val="tx1"/>
                </a:solidFill>
                <a:effectLst/>
                <a:latin typeface="+mn-lt"/>
                <a:ea typeface="+mn-ea"/>
                <a:cs typeface="+mn-cs"/>
              </a:rPr>
              <a:t>shamefull</a:t>
            </a:r>
            <a:r>
              <a:rPr lang="en-US" sz="1200" kern="1200" dirty="0" smtClean="0">
                <a:solidFill>
                  <a:schemeClr val="tx1"/>
                </a:solidFill>
                <a:effectLst/>
                <a:latin typeface="+mn-lt"/>
                <a:ea typeface="+mn-ea"/>
                <a:cs typeface="+mn-cs"/>
              </a:rPr>
              <a:t>. Lastly being hacked by unknown publicly vulnerability, as it is still not good for </a:t>
            </a:r>
            <a:r>
              <a:rPr lang="en-US" sz="1200" kern="1200" dirty="0" err="1" smtClean="0">
                <a:solidFill>
                  <a:schemeClr val="tx1"/>
                </a:solidFill>
                <a:effectLst/>
                <a:latin typeface="+mn-lt"/>
                <a:ea typeface="+mn-ea"/>
                <a:cs typeface="+mn-cs"/>
              </a:rPr>
              <a:t>buissness</a:t>
            </a:r>
            <a:r>
              <a:rPr lang="en-US" sz="1200" kern="1200" dirty="0" smtClean="0">
                <a:solidFill>
                  <a:schemeClr val="tx1"/>
                </a:solidFill>
                <a:effectLst/>
                <a:latin typeface="+mn-lt"/>
                <a:ea typeface="+mn-ea"/>
                <a:cs typeface="+mn-cs"/>
              </a:rPr>
              <a:t> at the same time show how </a:t>
            </a:r>
            <a:r>
              <a:rPr lang="en-US" sz="1200" kern="1200" dirty="0" err="1" smtClean="0">
                <a:solidFill>
                  <a:schemeClr val="tx1"/>
                </a:solidFill>
                <a:effectLst/>
                <a:latin typeface="+mn-lt"/>
                <a:ea typeface="+mn-ea"/>
                <a:cs typeface="+mn-cs"/>
              </a:rPr>
              <a:t>serius</a:t>
            </a:r>
            <a:r>
              <a:rPr lang="en-US" sz="1200" kern="1200" dirty="0" smtClean="0">
                <a:solidFill>
                  <a:schemeClr val="tx1"/>
                </a:solidFill>
                <a:effectLst/>
                <a:latin typeface="+mn-lt"/>
                <a:ea typeface="+mn-ea"/>
                <a:cs typeface="+mn-cs"/>
              </a:rPr>
              <a:t> the attackers needs to be and how your </a:t>
            </a:r>
            <a:r>
              <a:rPr lang="en-US" sz="1200" kern="1200" dirty="0" err="1" smtClean="0">
                <a:solidFill>
                  <a:schemeClr val="tx1"/>
                </a:solidFill>
                <a:effectLst/>
                <a:latin typeface="+mn-lt"/>
                <a:ea typeface="+mn-ea"/>
                <a:cs typeface="+mn-cs"/>
              </a:rPr>
              <a:t>defences</a:t>
            </a:r>
            <a:r>
              <a:rPr lang="en-US" sz="1200" kern="1200" dirty="0" smtClean="0">
                <a:solidFill>
                  <a:schemeClr val="tx1"/>
                </a:solidFill>
                <a:effectLst/>
                <a:latin typeface="+mn-lt"/>
                <a:ea typeface="+mn-ea"/>
                <a:cs typeface="+mn-cs"/>
              </a:rPr>
              <a:t> where good </a:t>
            </a:r>
            <a:r>
              <a:rPr lang="en-US" sz="1200" kern="1200" dirty="0" err="1" smtClean="0">
                <a:solidFill>
                  <a:schemeClr val="tx1"/>
                </a:solidFill>
                <a:effectLst/>
                <a:latin typeface="+mn-lt"/>
                <a:ea typeface="+mn-ea"/>
                <a:cs typeface="+mn-cs"/>
              </a:rPr>
              <a:t>anought</a:t>
            </a:r>
            <a:r>
              <a:rPr lang="en-US" sz="1200" kern="1200" dirty="0" smtClean="0">
                <a:solidFill>
                  <a:schemeClr val="tx1"/>
                </a:solidFill>
                <a:effectLst/>
                <a:latin typeface="+mn-lt"/>
                <a:ea typeface="+mn-ea"/>
                <a:cs typeface="+mn-cs"/>
              </a:rPr>
              <a:t> to draw him or her to the last resort he or she had. In cases 1-4 especially 1 and 2 you can except a lot of information on the net how easy were you hacked. For the fifth circle attacker will try to keep his ways a secret as long as possible, so you may not even see a fallback in the press about it.</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Just lets keep in mind that attack may be not destructive at all and after attackers success he may be doing only invisible actions like gathering the data or some increasing trolling. Of course he may also install some nasty </a:t>
            </a:r>
            <a:r>
              <a:rPr lang="en-US" sz="1200" kern="1200" dirty="0" err="1" smtClean="0">
                <a:solidFill>
                  <a:schemeClr val="tx1"/>
                </a:solidFill>
                <a:effectLst/>
                <a:latin typeface="+mn-lt"/>
                <a:ea typeface="+mn-ea"/>
                <a:cs typeface="+mn-cs"/>
              </a:rPr>
              <a:t>ransomware</a:t>
            </a:r>
            <a:r>
              <a:rPr lang="en-US" sz="1200" kern="1200" dirty="0" smtClean="0">
                <a:solidFill>
                  <a:schemeClr val="tx1"/>
                </a:solidFill>
                <a:effectLst/>
                <a:latin typeface="+mn-lt"/>
                <a:ea typeface="+mn-ea"/>
                <a:cs typeface="+mn-cs"/>
              </a:rPr>
              <a:t> and </a:t>
            </a:r>
            <a:r>
              <a:rPr lang="en-US" sz="1200" kern="1200" dirty="0" err="1" smtClean="0">
                <a:solidFill>
                  <a:schemeClr val="tx1"/>
                </a:solidFill>
                <a:effectLst/>
                <a:latin typeface="+mn-lt"/>
                <a:ea typeface="+mn-ea"/>
                <a:cs typeface="+mn-cs"/>
              </a:rPr>
              <a:t>demend</a:t>
            </a:r>
            <a:r>
              <a:rPr lang="en-US" sz="1200" kern="1200" dirty="0" smtClean="0">
                <a:solidFill>
                  <a:schemeClr val="tx1"/>
                </a:solidFill>
                <a:effectLst/>
                <a:latin typeface="+mn-lt"/>
                <a:ea typeface="+mn-ea"/>
                <a:cs typeface="+mn-cs"/>
              </a:rPr>
              <a:t> a high ransom.</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Gartner reported last year that on average it takes 200 days for a company to notice that they have been hacked. 200 days imaging what can attacker do during that time.</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48</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sz="1200" kern="1200" dirty="0" smtClean="0">
                <a:solidFill>
                  <a:schemeClr val="tx1"/>
                </a:solidFill>
                <a:effectLst/>
                <a:latin typeface="+mn-lt"/>
                <a:ea typeface="+mn-ea"/>
                <a:cs typeface="+mn-cs"/>
              </a:rPr>
              <a:t>Internet</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is</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changing</a:t>
            </a:r>
            <a:endParaRPr lang="pl-PL" sz="1200" kern="1200" baseline="0" dirty="0" smtClean="0">
              <a:solidFill>
                <a:schemeClr val="tx1"/>
              </a:solidFill>
              <a:effectLst/>
              <a:latin typeface="+mn-lt"/>
              <a:ea typeface="+mn-ea"/>
              <a:cs typeface="+mn-cs"/>
            </a:endParaRPr>
          </a:p>
          <a:p>
            <a:r>
              <a:rPr lang="pl-PL" sz="1200" kern="1200" baseline="0" dirty="0" err="1" smtClean="0">
                <a:solidFill>
                  <a:schemeClr val="tx1"/>
                </a:solidFill>
                <a:effectLst/>
                <a:latin typeface="+mn-lt"/>
                <a:ea typeface="+mn-ea"/>
                <a:cs typeface="+mn-cs"/>
              </a:rPr>
              <a:t>So</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few</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years</a:t>
            </a:r>
            <a:r>
              <a:rPr lang="pl-PL" sz="1200" kern="1200" baseline="0" dirty="0" smtClean="0">
                <a:solidFill>
                  <a:schemeClr val="tx1"/>
                </a:solidFill>
                <a:effectLst/>
                <a:latin typeface="+mn-lt"/>
                <a:ea typeface="+mn-ea"/>
                <a:cs typeface="+mn-cs"/>
              </a:rPr>
              <a:t> ago </a:t>
            </a:r>
            <a:r>
              <a:rPr lang="pl-PL" sz="1200" kern="1200" baseline="0" dirty="0" err="1" smtClean="0">
                <a:solidFill>
                  <a:schemeClr val="tx1"/>
                </a:solidFill>
                <a:effectLst/>
                <a:latin typeface="+mn-lt"/>
                <a:ea typeface="+mn-ea"/>
                <a:cs typeface="+mn-cs"/>
              </a:rPr>
              <a:t>it</a:t>
            </a:r>
            <a:r>
              <a:rPr lang="pl-PL" sz="1200" kern="1200" baseline="0" dirty="0" smtClean="0">
                <a:solidFill>
                  <a:schemeClr val="tx1"/>
                </a:solidFill>
                <a:effectLst/>
                <a:latin typeface="+mn-lt"/>
                <a:ea typeface="+mn-ea"/>
                <a:cs typeface="+mn-cs"/>
              </a:rPr>
              <a:t> was </a:t>
            </a:r>
            <a:r>
              <a:rPr lang="pl-PL" sz="1200" kern="1200" baseline="0" dirty="0" err="1" smtClean="0">
                <a:solidFill>
                  <a:schemeClr val="tx1"/>
                </a:solidFill>
                <a:effectLst/>
                <a:latin typeface="+mn-lt"/>
                <a:ea typeface="+mn-ea"/>
                <a:cs typeface="+mn-cs"/>
              </a:rPr>
              <a:t>commonly</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advised</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move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ssh</a:t>
            </a:r>
            <a:r>
              <a:rPr lang="pl-PL" sz="1200" kern="1200" baseline="0" dirty="0" smtClean="0">
                <a:solidFill>
                  <a:schemeClr val="tx1"/>
                </a:solidFill>
                <a:effectLst/>
                <a:latin typeface="+mn-lt"/>
                <a:ea typeface="+mn-ea"/>
                <a:cs typeface="+mn-cs"/>
              </a:rPr>
              <a:t> port to </a:t>
            </a:r>
            <a:r>
              <a:rPr lang="pl-PL" sz="1200" kern="1200" baseline="0" dirty="0" err="1" smtClean="0">
                <a:solidFill>
                  <a:schemeClr val="tx1"/>
                </a:solidFill>
                <a:effectLst/>
                <a:latin typeface="+mn-lt"/>
                <a:ea typeface="+mn-ea"/>
                <a:cs typeface="+mn-cs"/>
              </a:rPr>
              <a:t>higher</a:t>
            </a:r>
            <a:r>
              <a:rPr lang="pl-PL" sz="1200" kern="1200" baseline="0" dirty="0" smtClean="0">
                <a:solidFill>
                  <a:schemeClr val="tx1"/>
                </a:solidFill>
                <a:effectLst/>
                <a:latin typeface="+mn-lt"/>
                <a:ea typeface="+mn-ea"/>
                <a:cs typeface="+mn-cs"/>
              </a:rPr>
              <a:t> port</a:t>
            </a:r>
            <a:r>
              <a:rPr lang="mr-IN" sz="1200" kern="1200" baseline="0" dirty="0" smtClean="0">
                <a:solidFill>
                  <a:schemeClr val="tx1"/>
                </a:solidFill>
                <a:effectLst/>
                <a:latin typeface="+mn-lt"/>
                <a:ea typeface="+mn-ea"/>
                <a:cs typeface="+mn-cs"/>
              </a:rPr>
              <a:t>…</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Now</a:t>
            </a:r>
            <a:r>
              <a:rPr lang="pl-PL" sz="1200" kern="1200" baseline="0" dirty="0" smtClean="0">
                <a:solidFill>
                  <a:schemeClr val="tx1"/>
                </a:solidFill>
                <a:effectLst/>
                <a:latin typeface="+mn-lt"/>
                <a:ea typeface="+mn-ea"/>
                <a:cs typeface="+mn-cs"/>
              </a:rPr>
              <a:t> we </a:t>
            </a:r>
            <a:r>
              <a:rPr lang="pl-PL" sz="1200" kern="1200" baseline="0" dirty="0" err="1" smtClean="0">
                <a:solidFill>
                  <a:schemeClr val="tx1"/>
                </a:solidFill>
                <a:effectLst/>
                <a:latin typeface="+mn-lt"/>
                <a:ea typeface="+mn-ea"/>
                <a:cs typeface="+mn-cs"/>
              </a:rPr>
              <a:t>have</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massscan</a:t>
            </a:r>
            <a:r>
              <a:rPr lang="pl-PL" sz="1200" kern="1200" baseline="0" dirty="0" smtClean="0">
                <a:solidFill>
                  <a:schemeClr val="tx1"/>
                </a:solidFill>
                <a:effectLst/>
                <a:latin typeface="+mn-lt"/>
                <a:ea typeface="+mn-ea"/>
                <a:cs typeface="+mn-cs"/>
              </a:rPr>
              <a:t> and </a:t>
            </a:r>
            <a:r>
              <a:rPr lang="pl-PL" sz="1200" kern="1200" baseline="0" dirty="0" err="1" smtClean="0">
                <a:solidFill>
                  <a:schemeClr val="tx1"/>
                </a:solidFill>
                <a:effectLst/>
                <a:latin typeface="+mn-lt"/>
                <a:ea typeface="+mn-ea"/>
                <a:cs typeface="+mn-cs"/>
              </a:rPr>
              <a:t>higher</a:t>
            </a:r>
            <a:r>
              <a:rPr lang="pl-PL" sz="1200" kern="1200" baseline="0" dirty="0" smtClean="0">
                <a:solidFill>
                  <a:schemeClr val="tx1"/>
                </a:solidFill>
                <a:effectLst/>
                <a:latin typeface="+mn-lt"/>
                <a:ea typeface="+mn-ea"/>
                <a:cs typeface="+mn-cs"/>
              </a:rPr>
              <a:t> port </a:t>
            </a:r>
            <a:r>
              <a:rPr lang="pl-PL" sz="1200" kern="1200" baseline="0" dirty="0" err="1" smtClean="0">
                <a:solidFill>
                  <a:schemeClr val="tx1"/>
                </a:solidFill>
                <a:effectLst/>
                <a:latin typeface="+mn-lt"/>
                <a:ea typeface="+mn-ea"/>
                <a:cs typeface="+mn-cs"/>
              </a:rPr>
              <a:t>may</a:t>
            </a:r>
            <a:r>
              <a:rPr lang="pl-PL" sz="1200" kern="1200" baseline="0" dirty="0" smtClean="0">
                <a:solidFill>
                  <a:schemeClr val="tx1"/>
                </a:solidFill>
                <a:effectLst/>
                <a:latin typeface="+mn-lt"/>
                <a:ea typeface="+mn-ea"/>
                <a:cs typeface="+mn-cs"/>
              </a:rPr>
              <a:t> messy </a:t>
            </a:r>
            <a:r>
              <a:rPr lang="pl-PL" sz="1200" kern="1200" baseline="0" dirty="0" err="1" smtClean="0">
                <a:solidFill>
                  <a:schemeClr val="tx1"/>
                </a:solidFill>
                <a:effectLst/>
                <a:latin typeface="+mn-lt"/>
                <a:ea typeface="+mn-ea"/>
                <a:cs typeface="+mn-cs"/>
              </a:rPr>
              <a:t>your</a:t>
            </a:r>
            <a:r>
              <a:rPr lang="pl-PL" sz="1200" kern="1200" baseline="0" dirty="0" smtClean="0">
                <a:solidFill>
                  <a:schemeClr val="tx1"/>
                </a:solidFill>
                <a:effectLst/>
                <a:latin typeface="+mn-lt"/>
                <a:ea typeface="+mn-ea"/>
                <a:cs typeface="+mn-cs"/>
              </a:rPr>
              <a:t> </a:t>
            </a:r>
            <a:r>
              <a:rPr lang="pl-PL" sz="1200" kern="1200" baseline="0" dirty="0" err="1" smtClean="0">
                <a:solidFill>
                  <a:schemeClr val="tx1"/>
                </a:solidFill>
                <a:effectLst/>
                <a:latin typeface="+mn-lt"/>
                <a:ea typeface="+mn-ea"/>
                <a:cs typeface="+mn-cs"/>
              </a:rPr>
              <a:t>firewalls</a:t>
            </a:r>
            <a:r>
              <a:rPr lang="pl-PL" sz="1200" kern="1200" baseline="0" dirty="0" smtClean="0">
                <a:solidFill>
                  <a:schemeClr val="tx1"/>
                </a:solidFill>
                <a:effectLst/>
                <a:latin typeface="+mn-lt"/>
                <a:ea typeface="+mn-ea"/>
                <a:cs typeface="+mn-cs"/>
              </a:rPr>
              <a:t>.</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49</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 Come from </a:t>
            </a:r>
            <a:r>
              <a:rPr lang="en-US" sz="1200" kern="1200" dirty="0" err="1" smtClean="0">
                <a:solidFill>
                  <a:schemeClr val="tx1"/>
                </a:solidFill>
                <a:effectLst/>
                <a:latin typeface="+mn-lt"/>
                <a:ea typeface="+mn-ea"/>
                <a:cs typeface="+mn-cs"/>
              </a:rPr>
              <a:t>Poznań</a:t>
            </a:r>
            <a:r>
              <a:rPr lang="en-US" sz="1200" kern="1200" dirty="0" smtClean="0">
                <a:solidFill>
                  <a:schemeClr val="tx1"/>
                </a:solidFill>
                <a:effectLst/>
                <a:latin typeface="+mn-lt"/>
                <a:ea typeface="+mn-ea"/>
                <a:cs typeface="+mn-cs"/>
              </a:rPr>
              <a:t>, Poland which is only 2,5h drive from Berlin and about 15h drive from Rimini</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5</a:t>
            </a:fld>
            <a:endParaRPr lang="en-GB"/>
          </a:p>
        </p:txBody>
      </p:sp>
    </p:spTree>
    <p:extLst>
      <p:ext uri="{BB962C8B-B14F-4D97-AF65-F5344CB8AC3E}">
        <p14:creationId xmlns:p14="http://schemas.microsoft.com/office/powerpoint/2010/main" val="7493826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 hope you enjoyed my talk, and even I don’t know how to summon the dark lord yet I will gladly answer your questions.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50</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 hope you enjoyed my talk, and even I don’t know how to summon the dark lord yet I will gladly answer your questions.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51</a:t>
            </a:fld>
            <a:endParaRPr lang="en-GB"/>
          </a:p>
        </p:txBody>
      </p:sp>
    </p:spTree>
    <p:extLst>
      <p:ext uri="{BB962C8B-B14F-4D97-AF65-F5344CB8AC3E}">
        <p14:creationId xmlns:p14="http://schemas.microsoft.com/office/powerpoint/2010/main" val="19468193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GB" dirty="0" smtClean="0"/>
              <a:t>I hope you </a:t>
            </a:r>
            <a:r>
              <a:rPr lang="en-GB" dirty="0" err="1" smtClean="0"/>
              <a:t>enjoyd</a:t>
            </a:r>
            <a:r>
              <a:rPr lang="en-GB" dirty="0" smtClean="0"/>
              <a:t> my talk, and even I</a:t>
            </a:r>
            <a:r>
              <a:rPr lang="en-GB" baseline="0" dirty="0" smtClean="0"/>
              <a:t> don’t know how to summon the dark lord I will gladly </a:t>
            </a:r>
            <a:r>
              <a:rPr lang="en-GB" baseline="0" dirty="0" err="1" smtClean="0"/>
              <a:t>answare</a:t>
            </a:r>
            <a:r>
              <a:rPr lang="en-GB" baseline="0" dirty="0" smtClean="0"/>
              <a:t> your questions.</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52</a:t>
            </a:fld>
            <a:endParaRPr lang="en-GB"/>
          </a:p>
        </p:txBody>
      </p:sp>
    </p:spTree>
    <p:extLst>
      <p:ext uri="{BB962C8B-B14F-4D97-AF65-F5344CB8AC3E}">
        <p14:creationId xmlns:p14="http://schemas.microsoft.com/office/powerpoint/2010/main" val="357887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 I work at F-Secure Poland, where I am a team leader and software engineer where</a:t>
            </a:r>
            <a:r>
              <a:rPr lang="en-US" sz="1200" kern="1200" baseline="0" dirty="0" smtClean="0">
                <a:solidFill>
                  <a:schemeClr val="tx1"/>
                </a:solidFill>
                <a:effectLst/>
                <a:latin typeface="+mn-lt"/>
                <a:ea typeface="+mn-ea"/>
                <a:cs typeface="+mn-cs"/>
              </a:rPr>
              <a:t> we develop </a:t>
            </a:r>
            <a:r>
              <a:rPr lang="en-US" sz="1200" kern="1200" dirty="0" smtClean="0">
                <a:solidFill>
                  <a:schemeClr val="tx1"/>
                </a:solidFill>
                <a:effectLst/>
                <a:latin typeface="+mn-lt"/>
                <a:ea typeface="+mn-ea"/>
                <a:cs typeface="+mn-cs"/>
              </a:rPr>
              <a:t>Rapid</a:t>
            </a:r>
            <a:r>
              <a:rPr lang="en-US" sz="1200" kern="1200" baseline="0" dirty="0" smtClean="0">
                <a:solidFill>
                  <a:schemeClr val="tx1"/>
                </a:solidFill>
                <a:effectLst/>
                <a:latin typeface="+mn-lt"/>
                <a:ea typeface="+mn-ea"/>
                <a:cs typeface="+mn-cs"/>
              </a:rPr>
              <a:t> Detection Service</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6</a:t>
            </a:fld>
            <a:endParaRPr lang="en-GB"/>
          </a:p>
        </p:txBody>
      </p:sp>
    </p:spTree>
    <p:extLst>
      <p:ext uri="{BB962C8B-B14F-4D97-AF65-F5344CB8AC3E}">
        <p14:creationId xmlns:p14="http://schemas.microsoft.com/office/powerpoint/2010/main" val="258967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I am also lead mentor at </a:t>
            </a:r>
            <a:r>
              <a:rPr lang="en-US" sz="1200" kern="1200" dirty="0" err="1" smtClean="0">
                <a:solidFill>
                  <a:schemeClr val="tx1"/>
                </a:solidFill>
                <a:effectLst/>
                <a:latin typeface="+mn-lt"/>
                <a:ea typeface="+mn-ea"/>
                <a:cs typeface="+mn-cs"/>
              </a:rPr>
              <a:t>pyladis</a:t>
            </a:r>
            <a:r>
              <a:rPr lang="en-US" sz="1200" kern="1200" dirty="0" smtClean="0">
                <a:solidFill>
                  <a:schemeClr val="tx1"/>
                </a:solidFill>
                <a:effectLst/>
                <a:latin typeface="+mn-lt"/>
                <a:ea typeface="+mn-ea"/>
                <a:cs typeface="+mn-cs"/>
              </a:rPr>
              <a:t> Poland where we are  having up to 220 students during our weekly meeting in two level groups which is quite a lot. We also have soft skill courses for the mentors like ‘Learning processes of an adult’ or ‘Proper </a:t>
            </a:r>
            <a:r>
              <a:rPr lang="en-US" sz="1200" kern="1200" dirty="0" err="1" smtClean="0">
                <a:solidFill>
                  <a:schemeClr val="tx1"/>
                </a:solidFill>
                <a:effectLst/>
                <a:latin typeface="+mn-lt"/>
                <a:ea typeface="+mn-ea"/>
                <a:cs typeface="+mn-cs"/>
              </a:rPr>
              <a:t>traning</a:t>
            </a:r>
            <a:r>
              <a:rPr lang="en-US" sz="1200" kern="1200" dirty="0" smtClean="0">
                <a:solidFill>
                  <a:schemeClr val="tx1"/>
                </a:solidFill>
                <a:effectLst/>
                <a:latin typeface="+mn-lt"/>
                <a:ea typeface="+mn-ea"/>
                <a:cs typeface="+mn-cs"/>
              </a:rPr>
              <a:t> tools and patterns when teaching’.</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7</a:t>
            </a:fld>
            <a:endParaRPr lang="en-GB"/>
          </a:p>
        </p:txBody>
      </p:sp>
    </p:spTree>
    <p:extLst>
      <p:ext uri="{BB962C8B-B14F-4D97-AF65-F5344CB8AC3E}">
        <p14:creationId xmlns:p14="http://schemas.microsoft.com/office/powerpoint/2010/main" val="300245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US" sz="1200" kern="1200" dirty="0" smtClean="0">
                <a:solidFill>
                  <a:schemeClr val="tx1"/>
                </a:solidFill>
                <a:effectLst/>
                <a:latin typeface="+mn-lt"/>
                <a:ea typeface="+mn-ea"/>
                <a:cs typeface="+mn-cs"/>
              </a:rPr>
              <a:t>So lets start from scratch, what is Cyber </a:t>
            </a:r>
            <a:r>
              <a:rPr lang="en-US" sz="1200" kern="1200" dirty="0" err="1" smtClean="0">
                <a:solidFill>
                  <a:schemeClr val="tx1"/>
                </a:solidFill>
                <a:effectLst/>
                <a:latin typeface="+mn-lt"/>
                <a:ea typeface="+mn-ea"/>
                <a:cs typeface="+mn-cs"/>
              </a:rPr>
              <a:t>Secuirty</a:t>
            </a:r>
            <a:r>
              <a:rPr lang="en-US" sz="1200" kern="1200" dirty="0" smtClean="0">
                <a:solidFill>
                  <a:schemeClr val="tx1"/>
                </a:solidFill>
                <a:effectLst/>
                <a:latin typeface="+mn-lt"/>
                <a:ea typeface="+mn-ea"/>
                <a:cs typeface="+mn-cs"/>
              </a:rPr>
              <a:t>? Cyber Security is means and protocols to defend your resources and devices from disruption, damage or theft. So it is not only firewalls and Antivirus software, but it start with the hardware, so policies for handling computers and servers at work, accesses to server rooms and even up to what security should disallow to bring to the company like external pen drives. When we can assume that our hardware is safe enough we need to harden our software on both workstations and servers and impose proper policies for the users, data handling, access.</a:t>
            </a:r>
            <a:endParaRPr lang="pl-PL" sz="1200" kern="1200" dirty="0">
              <a:solidFill>
                <a:schemeClr val="tx1"/>
              </a:solidFill>
              <a:effectLst/>
              <a:latin typeface="+mn-lt"/>
              <a:ea typeface="+mn-ea"/>
              <a:cs typeface="+mn-cs"/>
            </a:endParaRPr>
          </a:p>
        </p:txBody>
      </p:sp>
      <p:sp>
        <p:nvSpPr>
          <p:cNvPr id="4" name="Symbol zastępczy numeru slajdu 3"/>
          <p:cNvSpPr>
            <a:spLocks noGrp="1"/>
          </p:cNvSpPr>
          <p:nvPr>
            <p:ph type="sldNum" sz="quarter" idx="10"/>
          </p:nvPr>
        </p:nvSpPr>
        <p:spPr/>
        <p:txBody>
          <a:bodyPr/>
          <a:lstStyle/>
          <a:p>
            <a:fld id="{DDC49AB9-F79E-784F-9B78-FDC398945EDF}" type="slidenum">
              <a:rPr lang="en-GB" smtClean="0"/>
              <a:t>8</a:t>
            </a:fld>
            <a:endParaRPr lang="en-GB"/>
          </a:p>
        </p:txBody>
      </p:sp>
    </p:spTree>
    <p:extLst>
      <p:ext uri="{BB962C8B-B14F-4D97-AF65-F5344CB8AC3E}">
        <p14:creationId xmlns:p14="http://schemas.microsoft.com/office/powerpoint/2010/main" val="1597323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en-GB" dirty="0" smtClean="0"/>
              <a:t>Why </a:t>
            </a:r>
            <a:r>
              <a:rPr lang="en-GB" sz="1200" dirty="0" smtClean="0"/>
              <a:t>is cyber-security awareness in a company so important nowadays,</a:t>
            </a:r>
            <a:r>
              <a:rPr lang="en-GB" sz="1200" baseline="0" dirty="0" smtClean="0"/>
              <a:t> look on how many </a:t>
            </a:r>
            <a:r>
              <a:rPr lang="en-GB" sz="1200" baseline="0" dirty="0" err="1" smtClean="0"/>
              <a:t>infomration</a:t>
            </a:r>
            <a:r>
              <a:rPr lang="en-GB" sz="1200" baseline="0" dirty="0" smtClean="0"/>
              <a:t> were leaked over time and also how many companies were hacked 10 years ago and now</a:t>
            </a:r>
            <a:r>
              <a:rPr lang="mr-IN" sz="1200" baseline="0" dirty="0" smtClean="0"/>
              <a:t>…</a:t>
            </a:r>
            <a:endParaRPr lang="en-GB" dirty="0"/>
          </a:p>
        </p:txBody>
      </p:sp>
      <p:sp>
        <p:nvSpPr>
          <p:cNvPr id="4" name="Symbol zastępczy numeru slajdu 3"/>
          <p:cNvSpPr>
            <a:spLocks noGrp="1"/>
          </p:cNvSpPr>
          <p:nvPr>
            <p:ph type="sldNum" sz="quarter" idx="10"/>
          </p:nvPr>
        </p:nvSpPr>
        <p:spPr/>
        <p:txBody>
          <a:bodyPr/>
          <a:lstStyle/>
          <a:p>
            <a:fld id="{DDC49AB9-F79E-784F-9B78-FDC398945EDF}" type="slidenum">
              <a:rPr lang="en-GB" smtClean="0"/>
              <a:t>9</a:t>
            </a:fld>
            <a:endParaRPr lang="en-GB"/>
          </a:p>
        </p:txBody>
      </p:sp>
    </p:spTree>
    <p:extLst>
      <p:ext uri="{BB962C8B-B14F-4D97-AF65-F5344CB8AC3E}">
        <p14:creationId xmlns:p14="http://schemas.microsoft.com/office/powerpoint/2010/main" val="1946819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pl-PL" smtClean="0"/>
              <a:t>Kliknij, aby edyt. styl wz. tyt.</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C8A432C8-69A7-458B-9684-2BFA64B31948}"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Vertical Text Placeholder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8CC057FC-95B6-4D89-AFDA-ABA33EE921E5}"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pl-PL" smtClean="0"/>
              <a:t>Kliknij, aby edyt. styl wz. tyt.</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EC4549AC-EB31-477F-92A9-B1988E232878}"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pl-PL" smtClean="0"/>
              <a:t>Kliknij, aby edyt. styl wz. tyt.</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C8A432C8-69A7-458B-9684-2BFA64B31948}"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2339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6396A3A3-94A6-4E5B-AF39-173ACA3E61CC}"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817432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pl-PL" smtClean="0"/>
              <a:t>Kliknij, aby edyt. styl wz. tyt.</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9933D019-A32C-4EAD-B8E6-DBDA699692FD}"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977155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CCEBA98F-560C-4997-81C4-81D4D9187EAB}"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7210958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smtClean="0"/>
              <a:t>Kliknij, aby edyt. styl wz. tyt.</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a:xfrm>
            <a:off x="74980" y="6510528"/>
            <a:ext cx="2895600" cy="329184"/>
          </a:xfrm>
          <a:prstGeom prst="rect">
            <a:avLst/>
          </a:prstGeom>
        </p:spPr>
        <p:txBody>
          <a:bodyPr/>
          <a:lstStyle/>
          <a:p>
            <a:fld id="{150972B2-CA5C-437D-87D0-8081271A9E4B}" type="datetime2">
              <a:rPr lang="en-US" smtClean="0"/>
              <a:t>Tuesday, 11 July 17</a:t>
            </a:fld>
            <a:endParaRPr lang="en-US"/>
          </a:p>
        </p:txBody>
      </p:sp>
      <p:sp>
        <p:nvSpPr>
          <p:cNvPr id="8" name="Footer Placeholder 7"/>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9" name="Slide Number Placeholder 8"/>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0317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Date Placeholder 2"/>
          <p:cNvSpPr>
            <a:spLocks noGrp="1"/>
          </p:cNvSpPr>
          <p:nvPr>
            <p:ph type="dt" sz="half" idx="10"/>
          </p:nvPr>
        </p:nvSpPr>
        <p:spPr>
          <a:xfrm>
            <a:off x="74980" y="6510528"/>
            <a:ext cx="2895600" cy="329184"/>
          </a:xfrm>
          <a:prstGeom prst="rect">
            <a:avLst/>
          </a:prstGeom>
        </p:spPr>
        <p:txBody>
          <a:bodyPr/>
          <a:lstStyle/>
          <a:p>
            <a:fld id="{79CD4847-11EF-4466-A8AD-85CDB7B49118}" type="datetime2">
              <a:rPr lang="en-US" smtClean="0"/>
              <a:t>Tuesday, 11 July 17</a:t>
            </a:fld>
            <a:endParaRPr lang="en-US"/>
          </a:p>
        </p:txBody>
      </p:sp>
      <p:sp>
        <p:nvSpPr>
          <p:cNvPr id="4" name="Footer Placeholder 3"/>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5" name="Slide Number Placeholder 4"/>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0463174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980" y="6510528"/>
            <a:ext cx="2895600" cy="329184"/>
          </a:xfrm>
          <a:prstGeom prst="rect">
            <a:avLst/>
          </a:prstGeom>
        </p:spPr>
        <p:txBody>
          <a:bodyPr/>
          <a:lstStyle/>
          <a:p>
            <a:fld id="{F168457A-3AB9-4880-8A0C-9F8524491207}" type="datetime2">
              <a:rPr lang="en-US" smtClean="0"/>
              <a:t>Tuesday, 11 July 17</a:t>
            </a:fld>
            <a:endParaRPr lang="en-US"/>
          </a:p>
        </p:txBody>
      </p:sp>
      <p:sp>
        <p:nvSpPr>
          <p:cNvPr id="3" name="Footer Placeholder 2"/>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4" name="Slide Number Placeholder 3"/>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461293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pl-PL" smtClean="0"/>
              <a:t>Kliknij, aby edyt. styl wz. tyt.</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3FE976D3-5B7F-4300-ABED-C91F1B2AE209}"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99649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6396A3A3-94A6-4E5B-AF39-173ACA3E61CC}"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pl-PL" smtClean="0"/>
              <a:t>Kliknij, aby edyt. styl wz. tyt.</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Przeciągnij obraz na symbol zastępczy lub kliknij ikonę, aby go dodać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EBDC1E59-17DD-41CE-97CA-624A472382D4}"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764617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Vertical Text Placeholder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8CC057FC-95B6-4D89-AFDA-ABA33EE921E5}"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18483537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pl-PL" smtClean="0"/>
              <a:t>Kliknij, aby edyt. styl wz. tyt.</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EC4549AC-EB31-477F-92A9-B1988E232878}"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extLst>
      <p:ext uri="{BB962C8B-B14F-4D97-AF65-F5344CB8AC3E}">
        <p14:creationId xmlns:p14="http://schemas.microsoft.com/office/powerpoint/2010/main" val="2503541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pl-PL" smtClean="0"/>
              <a:t>Kliknij, aby edyt. styl wz. tyt.</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a:xfrm>
            <a:off x="74980" y="6510528"/>
            <a:ext cx="2895600" cy="329184"/>
          </a:xfrm>
          <a:prstGeom prst="rect">
            <a:avLst/>
          </a:prstGeom>
        </p:spPr>
        <p:txBody>
          <a:bodyPr/>
          <a:lstStyle/>
          <a:p>
            <a:fld id="{9933D019-A32C-4EAD-B8E6-DBDA699692FD}" type="datetime2">
              <a:rPr lang="en-US" smtClean="0"/>
              <a:t>Tuesday, 11 July 17</a:t>
            </a:fld>
            <a:endParaRPr lang="en-US"/>
          </a:p>
        </p:txBody>
      </p:sp>
      <p:sp>
        <p:nvSpPr>
          <p:cNvPr id="5" name="Footer Placeholder 4"/>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6" name="Slide Number Placeholder 5"/>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CCEBA98F-560C-4997-81C4-81D4D9187EAB}"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smtClean="0"/>
              <a:t>Kliknij, aby edyt. styl wz. tyt.</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a:xfrm>
            <a:off x="74980" y="6510528"/>
            <a:ext cx="2895600" cy="329184"/>
          </a:xfrm>
          <a:prstGeom prst="rect">
            <a:avLst/>
          </a:prstGeom>
        </p:spPr>
        <p:txBody>
          <a:bodyPr/>
          <a:lstStyle/>
          <a:p>
            <a:fld id="{150972B2-CA5C-437D-87D0-8081271A9E4B}" type="datetime2">
              <a:rPr lang="en-US" smtClean="0"/>
              <a:t>Tuesday, 11 July 17</a:t>
            </a:fld>
            <a:endParaRPr lang="en-US"/>
          </a:p>
        </p:txBody>
      </p:sp>
      <p:sp>
        <p:nvSpPr>
          <p:cNvPr id="8" name="Footer Placeholder 7"/>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9" name="Slide Number Placeholder 8"/>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 styl wz. tyt.</a:t>
            </a:r>
            <a:endParaRPr lang="en-US"/>
          </a:p>
        </p:txBody>
      </p:sp>
      <p:sp>
        <p:nvSpPr>
          <p:cNvPr id="3" name="Date Placeholder 2"/>
          <p:cNvSpPr>
            <a:spLocks noGrp="1"/>
          </p:cNvSpPr>
          <p:nvPr>
            <p:ph type="dt" sz="half" idx="10"/>
          </p:nvPr>
        </p:nvSpPr>
        <p:spPr>
          <a:xfrm>
            <a:off x="74980" y="6510528"/>
            <a:ext cx="2895600" cy="329184"/>
          </a:xfrm>
          <a:prstGeom prst="rect">
            <a:avLst/>
          </a:prstGeom>
        </p:spPr>
        <p:txBody>
          <a:bodyPr/>
          <a:lstStyle/>
          <a:p>
            <a:fld id="{79CD4847-11EF-4466-A8AD-85CDB7B49118}" type="datetime2">
              <a:rPr lang="en-US" smtClean="0"/>
              <a:t>Tuesday, 11 July 17</a:t>
            </a:fld>
            <a:endParaRPr lang="en-US"/>
          </a:p>
        </p:txBody>
      </p:sp>
      <p:sp>
        <p:nvSpPr>
          <p:cNvPr id="4" name="Footer Placeholder 3"/>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5" name="Slide Number Placeholder 4"/>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e">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4980" y="6510528"/>
            <a:ext cx="2895600" cy="329184"/>
          </a:xfrm>
          <a:prstGeom prst="rect">
            <a:avLst/>
          </a:prstGeom>
        </p:spPr>
        <p:txBody>
          <a:bodyPr/>
          <a:lstStyle/>
          <a:p>
            <a:fld id="{F168457A-3AB9-4880-8A0C-9F8524491207}" type="datetime2">
              <a:rPr lang="en-US" smtClean="0"/>
              <a:t>Tuesday, 11 July 17</a:t>
            </a:fld>
            <a:endParaRPr lang="en-US"/>
          </a:p>
        </p:txBody>
      </p:sp>
      <p:sp>
        <p:nvSpPr>
          <p:cNvPr id="3" name="Footer Placeholder 2"/>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4" name="Slide Number Placeholder 3"/>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pl-PL" smtClean="0"/>
              <a:t>Kliknij, aby edyt. styl wz. tyt.</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3FE976D3-5B7F-4300-ABED-C91F1B2AE209}"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pl-PL" smtClean="0"/>
              <a:t>Kliknij, aby edyt. styl wz. tyt.</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Przeciągnij obraz na symbol zastępczy lub kliknij ikonę, aby go dodać</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a:xfrm>
            <a:off x="74980" y="6510528"/>
            <a:ext cx="2895600" cy="329184"/>
          </a:xfrm>
          <a:prstGeom prst="rect">
            <a:avLst/>
          </a:prstGeom>
        </p:spPr>
        <p:txBody>
          <a:bodyPr/>
          <a:lstStyle/>
          <a:p>
            <a:fld id="{EBDC1E59-17DD-41CE-97CA-624A472382D4}" type="datetime2">
              <a:rPr lang="en-US" smtClean="0"/>
              <a:t>Tuesday, 11 July 17</a:t>
            </a:fld>
            <a:endParaRPr lang="en-US"/>
          </a:p>
        </p:txBody>
      </p:sp>
      <p:sp>
        <p:nvSpPr>
          <p:cNvPr id="6" name="Footer Placeholder 5"/>
          <p:cNvSpPr>
            <a:spLocks noGrp="1"/>
          </p:cNvSpPr>
          <p:nvPr>
            <p:ph type="ftr" sz="quarter" idx="11"/>
          </p:nvPr>
        </p:nvSpPr>
        <p:spPr>
          <a:xfrm>
            <a:off x="7829346" y="6510528"/>
            <a:ext cx="1212509" cy="329184"/>
          </a:xfrm>
          <a:prstGeom prst="rect">
            <a:avLst/>
          </a:prstGeom>
        </p:spPr>
        <p:txBody>
          <a:bodyPr/>
          <a:lstStyle/>
          <a:p>
            <a:pPr algn="r"/>
            <a:endParaRPr lang="en-US" dirty="0"/>
          </a:p>
        </p:txBody>
      </p:sp>
      <p:sp>
        <p:nvSpPr>
          <p:cNvPr id="7" name="Slide Number Placeholder 6"/>
          <p:cNvSpPr>
            <a:spLocks noGrp="1"/>
          </p:cNvSpPr>
          <p:nvPr>
            <p:ph type="sldNum" sz="quarter" idx="12"/>
          </p:nvPr>
        </p:nvSpPr>
        <p:spPr>
          <a:xfrm>
            <a:off x="4321554" y="6510528"/>
            <a:ext cx="505260" cy="329184"/>
          </a:xfrm>
          <a:prstGeom prst="rect">
            <a:avLst/>
          </a:prstGeom>
        </p:spPr>
        <p:txBody>
          <a:bodyPr/>
          <a:lstStyle/>
          <a:p>
            <a:fld id="{0CFEC368-1D7A-4F81-ABF6-AE0E36BAF64C}"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pl-PL" smtClean="0"/>
              <a:t>Kliknij, aby edyt. styl wz. tyt.</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en-US" dirty="0"/>
          </a:p>
        </p:txBody>
      </p:sp>
      <p:sp>
        <p:nvSpPr>
          <p:cNvPr id="9" name="Rectangle 6"/>
          <p:cNvSpPr/>
          <p:nvPr userDrawn="1"/>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ate Placeholder 3"/>
          <p:cNvSpPr txBox="1">
            <a:spLocks/>
          </p:cNvSpPr>
          <p:nvPr userDrawn="1"/>
        </p:nvSpPr>
        <p:spPr>
          <a:xfrm>
            <a:off x="74980" y="0"/>
            <a:ext cx="2090068"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CyberSecurity.bootcamp</a:t>
            </a:r>
            <a:r>
              <a:rPr lang="en-US" dirty="0" smtClean="0"/>
              <a:t> ():</a:t>
            </a:r>
            <a:endParaRPr lang="en-US" dirty="0"/>
          </a:p>
        </p:txBody>
      </p:sp>
      <p:sp>
        <p:nvSpPr>
          <p:cNvPr id="13" name="Rectangle 6"/>
          <p:cNvSpPr/>
          <p:nvPr userDrawn="1"/>
        </p:nvSpPr>
        <p:spPr>
          <a:xfrm>
            <a:off x="0" y="649224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ate Placeholder 3"/>
          <p:cNvSpPr txBox="1">
            <a:spLocks/>
          </p:cNvSpPr>
          <p:nvPr userDrawn="1"/>
        </p:nvSpPr>
        <p:spPr>
          <a:xfrm>
            <a:off x="74980" y="6492240"/>
            <a:ext cx="2090068"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EuroPython</a:t>
            </a:r>
            <a:r>
              <a:rPr lang="en-US" dirty="0" smtClean="0"/>
              <a:t> 2017</a:t>
            </a:r>
            <a:endParaRPr lang="en-US" dirty="0"/>
          </a:p>
        </p:txBody>
      </p:sp>
      <p:sp>
        <p:nvSpPr>
          <p:cNvPr id="15" name="Date Placeholder 3"/>
          <p:cNvSpPr txBox="1">
            <a:spLocks/>
          </p:cNvSpPr>
          <p:nvPr userDrawn="1"/>
        </p:nvSpPr>
        <p:spPr>
          <a:xfrm>
            <a:off x="4384525" y="6513818"/>
            <a:ext cx="435430"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fld id="{BBF45500-8BBB-9D45-B356-791DD709B574}" type="slidenum">
              <a:rPr lang="en-US" smtClean="0"/>
              <a:t>‹nr›</a:t>
            </a:fld>
            <a:endParaRPr lang="en-US" dirty="0"/>
          </a:p>
        </p:txBody>
      </p:sp>
      <p:sp>
        <p:nvSpPr>
          <p:cNvPr id="16" name="Date Placeholder 3"/>
          <p:cNvSpPr txBox="1">
            <a:spLocks/>
          </p:cNvSpPr>
          <p:nvPr userDrawn="1"/>
        </p:nvSpPr>
        <p:spPr>
          <a:xfrm>
            <a:off x="7886095" y="6492240"/>
            <a:ext cx="1157514"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dybacompl</a:t>
            </a:r>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pl-PL" smtClean="0"/>
              <a:t>Kliknij, aby edyt. styl wz. tyt.</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en-US" dirty="0"/>
          </a:p>
        </p:txBody>
      </p:sp>
      <p:sp>
        <p:nvSpPr>
          <p:cNvPr id="9" name="Rectangle 6"/>
          <p:cNvSpPr/>
          <p:nvPr userDrawn="1"/>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Date Placeholder 3"/>
          <p:cNvSpPr txBox="1">
            <a:spLocks/>
          </p:cNvSpPr>
          <p:nvPr userDrawn="1"/>
        </p:nvSpPr>
        <p:spPr>
          <a:xfrm>
            <a:off x="74980" y="0"/>
            <a:ext cx="2090068"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CyberSecurit.bootcamp</a:t>
            </a:r>
            <a:r>
              <a:rPr lang="en-US" dirty="0" smtClean="0"/>
              <a:t> ():</a:t>
            </a:r>
            <a:endParaRPr lang="en-US" dirty="0"/>
          </a:p>
        </p:txBody>
      </p:sp>
      <p:sp>
        <p:nvSpPr>
          <p:cNvPr id="13" name="Rectangle 6"/>
          <p:cNvSpPr/>
          <p:nvPr userDrawn="1"/>
        </p:nvSpPr>
        <p:spPr>
          <a:xfrm>
            <a:off x="0" y="649224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ate Placeholder 3"/>
          <p:cNvSpPr txBox="1">
            <a:spLocks/>
          </p:cNvSpPr>
          <p:nvPr userDrawn="1"/>
        </p:nvSpPr>
        <p:spPr>
          <a:xfrm>
            <a:off x="74980" y="6492240"/>
            <a:ext cx="2090068"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EuroPython</a:t>
            </a:r>
            <a:r>
              <a:rPr lang="en-US" dirty="0" smtClean="0"/>
              <a:t> 2017</a:t>
            </a:r>
            <a:endParaRPr lang="en-US" dirty="0"/>
          </a:p>
        </p:txBody>
      </p:sp>
      <p:sp>
        <p:nvSpPr>
          <p:cNvPr id="15" name="Date Placeholder 3"/>
          <p:cNvSpPr txBox="1">
            <a:spLocks/>
          </p:cNvSpPr>
          <p:nvPr userDrawn="1"/>
        </p:nvSpPr>
        <p:spPr>
          <a:xfrm>
            <a:off x="4384525" y="6513818"/>
            <a:ext cx="435430"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fld id="{BBF45500-8BBB-9D45-B356-791DD709B574}" type="slidenum">
              <a:rPr lang="en-US" smtClean="0"/>
              <a:t>‹nr›</a:t>
            </a:fld>
            <a:endParaRPr lang="en-US" dirty="0"/>
          </a:p>
        </p:txBody>
      </p:sp>
      <p:sp>
        <p:nvSpPr>
          <p:cNvPr id="16" name="Date Placeholder 3"/>
          <p:cNvSpPr txBox="1">
            <a:spLocks/>
          </p:cNvSpPr>
          <p:nvPr userDrawn="1"/>
        </p:nvSpPr>
        <p:spPr>
          <a:xfrm>
            <a:off x="7886095" y="6492240"/>
            <a:ext cx="1157514" cy="347472"/>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dirty="0" err="1" smtClean="0"/>
              <a:t>dybacompl</a:t>
            </a:r>
            <a:endParaRPr lang="en-US" dirty="0"/>
          </a:p>
        </p:txBody>
      </p:sp>
    </p:spTree>
    <p:extLst>
      <p:ext uri="{BB962C8B-B14F-4D97-AF65-F5344CB8AC3E}">
        <p14:creationId xmlns:p14="http://schemas.microsoft.com/office/powerpoint/2010/main" val="4126640513"/>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ft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hyperlink" Target="https://blog.nelhage.com/2011/03/exploiting-pickle/" TargetMode="External"/><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2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2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7.png"/><Relationship Id="rId1" Type="http://schemas.microsoft.com/office/2007/relationships/media" Target="../media/media1.mp4"/><Relationship Id="rId2" Type="http://schemas.openxmlformats.org/officeDocument/2006/relationships/video" Target="../media/media1.mp4"/></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en-GB" cap="none" dirty="0" err="1" smtClean="0">
                <a:latin typeface="Arial"/>
                <a:cs typeface="Arial"/>
              </a:rPr>
              <a:t>CyberSecurity.bootcamp</a:t>
            </a:r>
            <a:r>
              <a:rPr lang="en-GB" cap="none" dirty="0" smtClean="0">
                <a:latin typeface="Arial"/>
                <a:cs typeface="Arial"/>
              </a:rPr>
              <a:t>()</a:t>
            </a:r>
            <a:endParaRPr lang="en-GB" cap="none" dirty="0">
              <a:latin typeface="Arial"/>
              <a:cs typeface="Arial"/>
            </a:endParaRPr>
          </a:p>
        </p:txBody>
      </p:sp>
      <p:sp>
        <p:nvSpPr>
          <p:cNvPr id="3" name="Podtytuł 2"/>
          <p:cNvSpPr>
            <a:spLocks noGrp="1"/>
          </p:cNvSpPr>
          <p:nvPr>
            <p:ph type="subTitle" idx="1"/>
          </p:nvPr>
        </p:nvSpPr>
        <p:spPr>
          <a:xfrm>
            <a:off x="685800" y="3740150"/>
            <a:ext cx="7848600" cy="1517650"/>
          </a:xfrm>
        </p:spPr>
        <p:txBody>
          <a:bodyPr/>
          <a:lstStyle/>
          <a:p>
            <a:pPr algn="ctr"/>
            <a:r>
              <a:rPr lang="en-GB" dirty="0"/>
              <a:t>b</a:t>
            </a:r>
            <a:r>
              <a:rPr lang="en-GB" dirty="0" smtClean="0"/>
              <a:t>y</a:t>
            </a:r>
          </a:p>
          <a:p>
            <a:pPr algn="ctr"/>
            <a:r>
              <a:rPr lang="en-GB" dirty="0" smtClean="0"/>
              <a:t>Piotr Dyba</a:t>
            </a:r>
            <a:endParaRPr lang="en-GB" dirty="0"/>
          </a:p>
        </p:txBody>
      </p:sp>
    </p:spTree>
    <p:extLst>
      <p:ext uri="{BB962C8B-B14F-4D97-AF65-F5344CB8AC3E}">
        <p14:creationId xmlns:p14="http://schemas.microsoft.com/office/powerpoint/2010/main" val="89225110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why is cyber-security awareness in </a:t>
            </a:r>
            <a:r>
              <a:rPr lang="en-GB" sz="1800" dirty="0" smtClean="0"/>
              <a:t>a company </a:t>
            </a:r>
            <a:r>
              <a:rPr lang="en-GB" sz="1800" dirty="0"/>
              <a:t>so important </a:t>
            </a:r>
            <a:r>
              <a:rPr lang="en-GB" sz="1800" dirty="0" smtClean="0"/>
              <a:t>nowadays</a:t>
            </a:r>
            <a:endParaRPr lang="en-GB" sz="1800" dirty="0"/>
          </a:p>
        </p:txBody>
      </p:sp>
      <p:pic>
        <p:nvPicPr>
          <p:cNvPr id="3" name="Obraz 2" descr="Petya-NotPetya-ransomwar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9684"/>
            <a:ext cx="9144000" cy="5334889"/>
          </a:xfrm>
          <a:prstGeom prst="rect">
            <a:avLst/>
          </a:prstGeom>
        </p:spPr>
      </p:pic>
    </p:spTree>
    <p:extLst>
      <p:ext uri="{BB962C8B-B14F-4D97-AF65-F5344CB8AC3E}">
        <p14:creationId xmlns:p14="http://schemas.microsoft.com/office/powerpoint/2010/main" val="318395761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why is cyber-security awareness in </a:t>
            </a:r>
            <a:r>
              <a:rPr lang="en-GB" sz="1800" dirty="0" smtClean="0"/>
              <a:t>a company </a:t>
            </a:r>
            <a:r>
              <a:rPr lang="en-GB" sz="1800" dirty="0"/>
              <a:t>so important </a:t>
            </a:r>
            <a:r>
              <a:rPr lang="en-GB" sz="1800" dirty="0" err="1" smtClean="0"/>
              <a:t>nowadays.x</a:t>
            </a:r>
            <a:r>
              <a:rPr lang="en-GB" sz="1800" dirty="0" smtClean="0"/>
              <a:t>`</a:t>
            </a:r>
            <a:endParaRPr lang="en-GB" sz="1800" dirty="0"/>
          </a:p>
        </p:txBody>
      </p:sp>
      <p:sp>
        <p:nvSpPr>
          <p:cNvPr id="11" name="PoleTekstowe 10"/>
          <p:cNvSpPr txBox="1"/>
          <p:nvPr/>
        </p:nvSpPr>
        <p:spPr>
          <a:xfrm>
            <a:off x="336550" y="5908730"/>
            <a:ext cx="8446120" cy="276999"/>
          </a:xfrm>
          <a:prstGeom prst="rect">
            <a:avLst/>
          </a:prstGeom>
          <a:noFill/>
        </p:spPr>
        <p:txBody>
          <a:bodyPr wrap="square" rtlCol="0">
            <a:spAutoFit/>
          </a:bodyPr>
          <a:lstStyle/>
          <a:p>
            <a:r>
              <a:rPr lang="en-GB" sz="1200" dirty="0" smtClean="0"/>
              <a:t>F-Secure: Public Honeypots </a:t>
            </a:r>
            <a:r>
              <a:rPr lang="mr-IN" sz="1200" dirty="0" smtClean="0"/>
              <a:t>–</a:t>
            </a:r>
            <a:r>
              <a:rPr lang="en-GB" sz="1200" dirty="0" smtClean="0"/>
              <a:t> attacks per day</a:t>
            </a:r>
          </a:p>
        </p:txBody>
      </p:sp>
      <p:pic>
        <p:nvPicPr>
          <p:cNvPr id="3" name="Obraz 2" descr="Zrzut ekranu 2017-07-03 o 18.08.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4258"/>
            <a:ext cx="9144000" cy="5424472"/>
          </a:xfrm>
          <a:prstGeom prst="rect">
            <a:avLst/>
          </a:prstGeom>
        </p:spPr>
      </p:pic>
    </p:spTree>
    <p:extLst>
      <p:ext uri="{BB962C8B-B14F-4D97-AF65-F5344CB8AC3E}">
        <p14:creationId xmlns:p14="http://schemas.microsoft.com/office/powerpoint/2010/main" val="222034268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why is cyber-security awareness in </a:t>
            </a:r>
            <a:r>
              <a:rPr lang="en-GB" sz="1800" dirty="0" smtClean="0"/>
              <a:t>a company </a:t>
            </a:r>
            <a:r>
              <a:rPr lang="en-GB" sz="1800" dirty="0"/>
              <a:t>so important </a:t>
            </a:r>
            <a:r>
              <a:rPr lang="en-GB" sz="1800" dirty="0" smtClean="0"/>
              <a:t>nowadays.</a:t>
            </a:r>
            <a:endParaRPr lang="en-GB" sz="1800" dirty="0"/>
          </a:p>
        </p:txBody>
      </p:sp>
      <p:sp>
        <p:nvSpPr>
          <p:cNvPr id="11" name="PoleTekstowe 10"/>
          <p:cNvSpPr txBox="1"/>
          <p:nvPr/>
        </p:nvSpPr>
        <p:spPr>
          <a:xfrm>
            <a:off x="336550" y="5908730"/>
            <a:ext cx="8446120" cy="276999"/>
          </a:xfrm>
          <a:prstGeom prst="rect">
            <a:avLst/>
          </a:prstGeom>
          <a:noFill/>
        </p:spPr>
        <p:txBody>
          <a:bodyPr wrap="square" rtlCol="0">
            <a:spAutoFit/>
          </a:bodyPr>
          <a:lstStyle/>
          <a:p>
            <a:r>
              <a:rPr lang="en-GB" sz="1200" dirty="0" smtClean="0"/>
              <a:t>F-Secure: Public Honeypots</a:t>
            </a:r>
          </a:p>
        </p:txBody>
      </p:sp>
      <p:graphicFrame>
        <p:nvGraphicFramePr>
          <p:cNvPr id="6" name="Tabela 5"/>
          <p:cNvGraphicFramePr>
            <a:graphicFrameLocks noGrp="1"/>
          </p:cNvGraphicFramePr>
          <p:nvPr>
            <p:extLst>
              <p:ext uri="{D42A27DB-BD31-4B8C-83A1-F6EECF244321}">
                <p14:modId xmlns:p14="http://schemas.microsoft.com/office/powerpoint/2010/main" val="1746356763"/>
              </p:ext>
            </p:extLst>
          </p:nvPr>
        </p:nvGraphicFramePr>
        <p:xfrm>
          <a:off x="2415452" y="919842"/>
          <a:ext cx="4397666" cy="4556398"/>
        </p:xfrm>
        <a:graphic>
          <a:graphicData uri="http://schemas.openxmlformats.org/drawingml/2006/table">
            <a:tbl>
              <a:tblPr firstRow="1" bandRow="1">
                <a:tableStyleId>{3C2FFA5D-87B4-456A-9821-1D502468CF0F}</a:tableStyleId>
              </a:tblPr>
              <a:tblGrid>
                <a:gridCol w="824933"/>
                <a:gridCol w="1204759"/>
                <a:gridCol w="1311585"/>
                <a:gridCol w="1056389"/>
              </a:tblGrid>
              <a:tr h="414218">
                <a:tc>
                  <a:txBody>
                    <a:bodyPr/>
                    <a:lstStyle/>
                    <a:p>
                      <a:endParaRPr lang="en-GB" dirty="0"/>
                    </a:p>
                  </a:txBody>
                  <a:tcPr/>
                </a:tc>
                <a:tc>
                  <a:txBody>
                    <a:bodyPr/>
                    <a:lstStyle/>
                    <a:p>
                      <a:pPr algn="l" fontAlgn="b"/>
                      <a:r>
                        <a:rPr lang="pl-PL" sz="1200" u="none" strike="noStrike" dirty="0" err="1">
                          <a:effectLst/>
                        </a:rPr>
                        <a:t>username</a:t>
                      </a:r>
                      <a:endParaRPr lang="pl-PL" sz="1200" b="0" i="0" u="none" strike="noStrike" dirty="0">
                        <a:solidFill>
                          <a:srgbClr val="000000"/>
                        </a:solidFill>
                        <a:effectLst/>
                        <a:latin typeface="Calibri"/>
                      </a:endParaRPr>
                    </a:p>
                  </a:txBody>
                  <a:tcPr marL="12700" marR="12700" marT="12700" marB="0" anchor="b"/>
                </a:tc>
                <a:tc>
                  <a:txBody>
                    <a:bodyPr/>
                    <a:lstStyle/>
                    <a:p>
                      <a:pPr algn="l" fontAlgn="b"/>
                      <a:r>
                        <a:rPr lang="pl-PL" sz="1200" u="none" strike="noStrike" dirty="0" err="1">
                          <a:effectLst/>
                        </a:rPr>
                        <a:t>password</a:t>
                      </a:r>
                      <a:endParaRPr lang="pl-PL" sz="1200" b="0" i="0" u="none" strike="noStrike" dirty="0">
                        <a:solidFill>
                          <a:srgbClr val="000000"/>
                        </a:solidFill>
                        <a:effectLst/>
                        <a:latin typeface="Calibri"/>
                      </a:endParaRPr>
                    </a:p>
                  </a:txBody>
                  <a:tcPr marL="12700" marR="12700" marT="12700" marB="0" anchor="b"/>
                </a:tc>
                <a:tc>
                  <a:txBody>
                    <a:bodyPr/>
                    <a:lstStyle/>
                    <a:p>
                      <a:pPr algn="l" fontAlgn="b"/>
                      <a:r>
                        <a:rPr lang="pl-PL" sz="1200" u="none" strike="noStrike" dirty="0" err="1">
                          <a:effectLst/>
                        </a:rPr>
                        <a:t>Count</a:t>
                      </a:r>
                      <a:endParaRPr lang="pl-PL" sz="1200" b="0" i="0" u="none" strike="noStrike" dirty="0">
                        <a:solidFill>
                          <a:srgbClr val="000000"/>
                        </a:solidFill>
                        <a:effectLst/>
                        <a:latin typeface="Calibri"/>
                      </a:endParaRPr>
                    </a:p>
                  </a:txBody>
                  <a:tcPr marL="12700" marR="12700" marT="12700" marB="0" anchor="b"/>
                </a:tc>
              </a:tr>
              <a:tr h="414218">
                <a:tc>
                  <a:txBody>
                    <a:bodyPr/>
                    <a:lstStyle/>
                    <a:p>
                      <a:r>
                        <a:rPr lang="en-GB" dirty="0" smtClean="0"/>
                        <a:t>1</a:t>
                      </a:r>
                      <a:endParaRPr lang="en-GB" dirty="0"/>
                    </a:p>
                  </a:txBody>
                  <a:tcPr/>
                </a:tc>
                <a:tc>
                  <a:txBody>
                    <a:bodyPr/>
                    <a:lstStyle/>
                    <a:p>
                      <a:pPr algn="l" fontAlgn="b"/>
                      <a:r>
                        <a:rPr lang="pl-PL" sz="1200" u="none" strike="noStrike">
                          <a:effectLst/>
                        </a:rPr>
                        <a:t>root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root</a:t>
                      </a:r>
                      <a:endParaRPr lang="pl-PL" sz="1200" b="0" i="0" u="none" strike="noStrike">
                        <a:solidFill>
                          <a:srgbClr val="000000"/>
                        </a:solidFill>
                        <a:effectLst/>
                        <a:latin typeface="Calibri"/>
                      </a:endParaRPr>
                    </a:p>
                  </a:txBody>
                  <a:tcPr marL="12700" marR="12700" marT="12700" marB="0" anchor="b"/>
                </a:tc>
                <a:tc>
                  <a:txBody>
                    <a:bodyPr/>
                    <a:lstStyle/>
                    <a:p>
                      <a:pPr algn="r" fontAlgn="b"/>
                      <a:r>
                        <a:rPr lang="is-IS" sz="1200" u="none" strike="noStrike" dirty="0">
                          <a:effectLst/>
                        </a:rPr>
                        <a:t>1165236</a:t>
                      </a:r>
                      <a:endParaRPr lang="is-IS" sz="1200" b="0" i="0" u="none" strike="noStrike" dirty="0">
                        <a:solidFill>
                          <a:srgbClr val="000000"/>
                        </a:solidFill>
                        <a:effectLst/>
                        <a:latin typeface="Calibri"/>
                      </a:endParaRPr>
                    </a:p>
                  </a:txBody>
                  <a:tcPr marL="12700" marR="12700" marT="12700" marB="0" anchor="b"/>
                </a:tc>
              </a:tr>
              <a:tr h="414218">
                <a:tc>
                  <a:txBody>
                    <a:bodyPr/>
                    <a:lstStyle/>
                    <a:p>
                      <a:r>
                        <a:rPr lang="en-GB" dirty="0" smtClean="0"/>
                        <a:t>2</a:t>
                      </a:r>
                      <a:endParaRPr lang="en-GB" dirty="0"/>
                    </a:p>
                  </a:txBody>
                  <a:tcPr/>
                </a:tc>
                <a:tc>
                  <a:txBody>
                    <a:bodyPr/>
                    <a:lstStyle/>
                    <a:p>
                      <a:pPr algn="l" fontAlgn="b"/>
                      <a:r>
                        <a:rPr lang="pl-PL" sz="1200" u="none" strike="noStrike">
                          <a:effectLst/>
                        </a:rPr>
                        <a:t>admin</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admin</a:t>
                      </a:r>
                      <a:endParaRPr lang="pl-PL" sz="1200" b="0" i="0" u="none" strike="noStrike">
                        <a:solidFill>
                          <a:srgbClr val="000000"/>
                        </a:solidFill>
                        <a:effectLst/>
                        <a:latin typeface="Calibri"/>
                      </a:endParaRPr>
                    </a:p>
                  </a:txBody>
                  <a:tcPr marL="12700" marR="12700" marT="12700" marB="0" anchor="b"/>
                </a:tc>
                <a:tc>
                  <a:txBody>
                    <a:bodyPr/>
                    <a:lstStyle/>
                    <a:p>
                      <a:pPr algn="r" fontAlgn="b"/>
                      <a:r>
                        <a:rPr lang="is-IS" sz="1200" u="none" strike="noStrike">
                          <a:effectLst/>
                        </a:rPr>
                        <a:t>66522</a:t>
                      </a:r>
                      <a:endParaRPr lang="is-IS" sz="1200" b="0" i="0" u="none" strike="noStrike">
                        <a:solidFill>
                          <a:srgbClr val="000000"/>
                        </a:solidFill>
                        <a:effectLst/>
                        <a:latin typeface="Calibri"/>
                      </a:endParaRPr>
                    </a:p>
                  </a:txBody>
                  <a:tcPr marL="12700" marR="12700" marT="12700" marB="0" anchor="b"/>
                </a:tc>
              </a:tr>
              <a:tr h="414218">
                <a:tc>
                  <a:txBody>
                    <a:bodyPr/>
                    <a:lstStyle/>
                    <a:p>
                      <a:r>
                        <a:rPr lang="en-GB" dirty="0" smtClean="0"/>
                        <a:t>3</a:t>
                      </a:r>
                      <a:endParaRPr lang="en-GB" dirty="0"/>
                    </a:p>
                  </a:txBody>
                  <a:tcPr/>
                </a:tc>
                <a:tc>
                  <a:txBody>
                    <a:bodyPr/>
                    <a:lstStyle/>
                    <a:p>
                      <a:pPr algn="l" fontAlgn="b"/>
                      <a:r>
                        <a:rPr lang="pl-PL" sz="1200" u="none" strike="noStrike" dirty="0" err="1">
                          <a:effectLst/>
                        </a:rPr>
                        <a:t>user</a:t>
                      </a:r>
                      <a:endParaRPr lang="pl-PL" sz="1200" b="0" i="0" u="none" strike="noStrike" dirty="0">
                        <a:solidFill>
                          <a:srgbClr val="000000"/>
                        </a:solidFill>
                        <a:effectLst/>
                        <a:latin typeface="Calibri"/>
                      </a:endParaRPr>
                    </a:p>
                  </a:txBody>
                  <a:tcPr marL="12700" marR="12700" marT="12700" marB="0" anchor="b"/>
                </a:tc>
                <a:tc>
                  <a:txBody>
                    <a:bodyPr/>
                    <a:lstStyle/>
                    <a:p>
                      <a:pPr algn="l" fontAlgn="b"/>
                      <a:r>
                        <a:rPr lang="pl-PL" sz="1200" u="none" strike="noStrike" dirty="0" err="1">
                          <a:effectLst/>
                        </a:rPr>
                        <a:t>user</a:t>
                      </a:r>
                      <a:endParaRPr lang="pl-PL" sz="1200" b="0" i="0" u="none" strike="noStrike" dirty="0">
                        <a:solidFill>
                          <a:srgbClr val="000000"/>
                        </a:solidFill>
                        <a:effectLst/>
                        <a:latin typeface="Calibri"/>
                      </a:endParaRPr>
                    </a:p>
                  </a:txBody>
                  <a:tcPr marL="12700" marR="12700" marT="12700" marB="0" anchor="b"/>
                </a:tc>
                <a:tc>
                  <a:txBody>
                    <a:bodyPr/>
                    <a:lstStyle/>
                    <a:p>
                      <a:pPr algn="r" fontAlgn="b"/>
                      <a:r>
                        <a:rPr lang="cs-CZ" sz="1200" u="none" strike="noStrike" dirty="0">
                          <a:effectLst/>
                        </a:rPr>
                        <a:t>23994</a:t>
                      </a:r>
                      <a:endParaRPr lang="cs-CZ" sz="1200" b="0" i="0" u="none" strike="noStrike" dirty="0">
                        <a:solidFill>
                          <a:srgbClr val="000000"/>
                        </a:solidFill>
                        <a:effectLst/>
                        <a:latin typeface="Calibri"/>
                      </a:endParaRPr>
                    </a:p>
                  </a:txBody>
                  <a:tcPr marL="12700" marR="12700" marT="12700" marB="0" anchor="b"/>
                </a:tc>
              </a:tr>
              <a:tr h="414218">
                <a:tc>
                  <a:txBody>
                    <a:bodyPr/>
                    <a:lstStyle/>
                    <a:p>
                      <a:r>
                        <a:rPr lang="en-GB" dirty="0" smtClean="0"/>
                        <a:t>4</a:t>
                      </a:r>
                      <a:endParaRPr lang="en-GB" dirty="0"/>
                    </a:p>
                  </a:txBody>
                  <a:tcPr/>
                </a:tc>
                <a:tc>
                  <a:txBody>
                    <a:bodyPr/>
                    <a:lstStyle/>
                    <a:p>
                      <a:pPr algn="l" fontAlgn="b"/>
                      <a:r>
                        <a:rPr lang="pl-PL" sz="1200" u="none" strike="noStrike">
                          <a:effectLst/>
                        </a:rPr>
                        <a:t>test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test</a:t>
                      </a:r>
                      <a:endParaRPr lang="pl-PL" sz="1200" b="0" i="0" u="none" strike="noStrike">
                        <a:solidFill>
                          <a:srgbClr val="000000"/>
                        </a:solidFill>
                        <a:effectLst/>
                        <a:latin typeface="Calibri"/>
                      </a:endParaRPr>
                    </a:p>
                  </a:txBody>
                  <a:tcPr marL="12700" marR="12700" marT="12700" marB="0" anchor="b"/>
                </a:tc>
                <a:tc>
                  <a:txBody>
                    <a:bodyPr/>
                    <a:lstStyle/>
                    <a:p>
                      <a:pPr algn="r" fontAlgn="b"/>
                      <a:r>
                        <a:rPr lang="fi-FI" sz="1200" u="none" strike="noStrike" dirty="0">
                          <a:effectLst/>
                        </a:rPr>
                        <a:t>13302</a:t>
                      </a:r>
                      <a:endParaRPr lang="fi-FI" sz="1200" b="0" i="0" u="none" strike="noStrike" dirty="0">
                        <a:solidFill>
                          <a:srgbClr val="000000"/>
                        </a:solidFill>
                        <a:effectLst/>
                        <a:latin typeface="Calibri"/>
                      </a:endParaRPr>
                    </a:p>
                  </a:txBody>
                  <a:tcPr marL="12700" marR="12700" marT="12700" marB="0" anchor="b"/>
                </a:tc>
              </a:tr>
              <a:tr h="414218">
                <a:tc>
                  <a:txBody>
                    <a:bodyPr/>
                    <a:lstStyle/>
                    <a:p>
                      <a:r>
                        <a:rPr lang="en-GB" dirty="0" smtClean="0"/>
                        <a:t>5</a:t>
                      </a:r>
                      <a:endParaRPr lang="en-GB" dirty="0"/>
                    </a:p>
                  </a:txBody>
                  <a:tcPr/>
                </a:tc>
                <a:tc>
                  <a:txBody>
                    <a:bodyPr/>
                    <a:lstStyle/>
                    <a:p>
                      <a:pPr algn="l" fontAlgn="b"/>
                      <a:r>
                        <a:rPr lang="pl-PL" sz="1200" u="none" strike="noStrike">
                          <a:effectLst/>
                        </a:rPr>
                        <a:t>pi</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raspberry</a:t>
                      </a:r>
                      <a:endParaRPr lang="pl-PL" sz="1200" b="0" i="0" u="none" strike="noStrike">
                        <a:solidFill>
                          <a:srgbClr val="000000"/>
                        </a:solidFill>
                        <a:effectLst/>
                        <a:latin typeface="Calibri"/>
                      </a:endParaRPr>
                    </a:p>
                  </a:txBody>
                  <a:tcPr marL="12700" marR="12700" marT="12700" marB="0" anchor="b"/>
                </a:tc>
                <a:tc>
                  <a:txBody>
                    <a:bodyPr/>
                    <a:lstStyle/>
                    <a:p>
                      <a:pPr algn="r" fontAlgn="b"/>
                      <a:r>
                        <a:rPr lang="is-IS" sz="1200" u="none" strike="noStrike" dirty="0">
                          <a:effectLst/>
                        </a:rPr>
                        <a:t>35938</a:t>
                      </a:r>
                      <a:endParaRPr lang="is-IS" sz="1200" b="0" i="0" u="none" strike="noStrike" dirty="0">
                        <a:solidFill>
                          <a:srgbClr val="000000"/>
                        </a:solidFill>
                        <a:effectLst/>
                        <a:latin typeface="Calibri"/>
                      </a:endParaRPr>
                    </a:p>
                  </a:txBody>
                  <a:tcPr marL="12700" marR="12700" marT="12700" marB="0" anchor="b"/>
                </a:tc>
              </a:tr>
              <a:tr h="414218">
                <a:tc>
                  <a:txBody>
                    <a:bodyPr/>
                    <a:lstStyle/>
                    <a:p>
                      <a:r>
                        <a:rPr lang="en-GB" dirty="0" smtClean="0"/>
                        <a:t>6</a:t>
                      </a:r>
                      <a:endParaRPr lang="en-GB" dirty="0"/>
                    </a:p>
                  </a:txBody>
                  <a:tcPr/>
                </a:tc>
                <a:tc>
                  <a:txBody>
                    <a:bodyPr/>
                    <a:lstStyle/>
                    <a:p>
                      <a:pPr algn="l" fontAlgn="b"/>
                      <a:r>
                        <a:rPr lang="pl-PL" sz="1200" u="none" strike="noStrike">
                          <a:effectLst/>
                        </a:rPr>
                        <a:t>support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support</a:t>
                      </a:r>
                      <a:endParaRPr lang="pl-PL" sz="1200" b="0" i="0" u="none" strike="noStrike">
                        <a:solidFill>
                          <a:srgbClr val="000000"/>
                        </a:solidFill>
                        <a:effectLst/>
                        <a:latin typeface="Calibri"/>
                      </a:endParaRPr>
                    </a:p>
                  </a:txBody>
                  <a:tcPr marL="12700" marR="12700" marT="12700" marB="0" anchor="b"/>
                </a:tc>
                <a:tc>
                  <a:txBody>
                    <a:bodyPr/>
                    <a:lstStyle/>
                    <a:p>
                      <a:pPr algn="r" fontAlgn="b"/>
                      <a:r>
                        <a:rPr lang="pl-PL" sz="1200" u="none" strike="noStrike" dirty="0">
                          <a:effectLst/>
                        </a:rPr>
                        <a:t>35331</a:t>
                      </a:r>
                      <a:endParaRPr lang="pl-PL" sz="1200" b="0" i="0" u="none" strike="noStrike" dirty="0">
                        <a:solidFill>
                          <a:srgbClr val="000000"/>
                        </a:solidFill>
                        <a:effectLst/>
                        <a:latin typeface="Calibri"/>
                      </a:endParaRPr>
                    </a:p>
                  </a:txBody>
                  <a:tcPr marL="12700" marR="12700" marT="12700" marB="0" anchor="b"/>
                </a:tc>
              </a:tr>
              <a:tr h="414218">
                <a:tc>
                  <a:txBody>
                    <a:bodyPr/>
                    <a:lstStyle/>
                    <a:p>
                      <a:r>
                        <a:rPr lang="en-GB" dirty="0" smtClean="0"/>
                        <a:t>7</a:t>
                      </a:r>
                      <a:endParaRPr lang="en-GB" dirty="0"/>
                    </a:p>
                  </a:txBody>
                  <a:tcPr/>
                </a:tc>
                <a:tc>
                  <a:txBody>
                    <a:bodyPr/>
                    <a:lstStyle/>
                    <a:p>
                      <a:pPr algn="l" fontAlgn="b"/>
                      <a:r>
                        <a:rPr lang="pl-PL" sz="1200" u="none" strike="noStrike">
                          <a:effectLst/>
                        </a:rPr>
                        <a:t>ubnt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dirty="0" err="1">
                          <a:effectLst/>
                        </a:rPr>
                        <a:t>ubnt</a:t>
                      </a:r>
                      <a:endParaRPr lang="pl-PL" sz="1200" b="0" i="0" u="none" strike="noStrike" dirty="0">
                        <a:solidFill>
                          <a:srgbClr val="000000"/>
                        </a:solidFill>
                        <a:effectLst/>
                        <a:latin typeface="Calibri"/>
                      </a:endParaRPr>
                    </a:p>
                  </a:txBody>
                  <a:tcPr marL="12700" marR="12700" marT="12700" marB="0" anchor="b"/>
                </a:tc>
                <a:tc>
                  <a:txBody>
                    <a:bodyPr/>
                    <a:lstStyle/>
                    <a:p>
                      <a:pPr algn="r" fontAlgn="b"/>
                      <a:r>
                        <a:rPr lang="pl-PL" sz="1200" u="none" strike="noStrike">
                          <a:effectLst/>
                        </a:rPr>
                        <a:t>33170</a:t>
                      </a:r>
                      <a:endParaRPr lang="pl-PL" sz="1200" b="0" i="0" u="none" strike="noStrike">
                        <a:solidFill>
                          <a:srgbClr val="000000"/>
                        </a:solidFill>
                        <a:effectLst/>
                        <a:latin typeface="Calibri"/>
                      </a:endParaRPr>
                    </a:p>
                  </a:txBody>
                  <a:tcPr marL="12700" marR="12700" marT="12700" marB="0" anchor="b"/>
                </a:tc>
              </a:tr>
              <a:tr h="414218">
                <a:tc>
                  <a:txBody>
                    <a:bodyPr/>
                    <a:lstStyle/>
                    <a:p>
                      <a:r>
                        <a:rPr lang="en-GB" dirty="0" smtClean="0"/>
                        <a:t>8</a:t>
                      </a:r>
                      <a:endParaRPr lang="en-GB" dirty="0"/>
                    </a:p>
                  </a:txBody>
                  <a:tcPr/>
                </a:tc>
                <a:tc>
                  <a:txBody>
                    <a:bodyPr/>
                    <a:lstStyle/>
                    <a:p>
                      <a:pPr algn="l" fontAlgn="b"/>
                      <a:r>
                        <a:rPr lang="pl-PL" sz="1200" u="none" strike="noStrike">
                          <a:effectLst/>
                        </a:rPr>
                        <a:t>oracle</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oracle</a:t>
                      </a:r>
                      <a:endParaRPr lang="pl-PL" sz="1200" b="0" i="0" u="none" strike="noStrike">
                        <a:solidFill>
                          <a:srgbClr val="000000"/>
                        </a:solidFill>
                        <a:effectLst/>
                        <a:latin typeface="Calibri"/>
                      </a:endParaRPr>
                    </a:p>
                  </a:txBody>
                  <a:tcPr marL="12700" marR="12700" marT="12700" marB="0" anchor="b"/>
                </a:tc>
                <a:tc>
                  <a:txBody>
                    <a:bodyPr/>
                    <a:lstStyle/>
                    <a:p>
                      <a:pPr algn="r" fontAlgn="b"/>
                      <a:r>
                        <a:rPr lang="cs-CZ" sz="1200" u="none" strike="noStrike" dirty="0">
                          <a:effectLst/>
                        </a:rPr>
                        <a:t>9294</a:t>
                      </a:r>
                      <a:endParaRPr lang="cs-CZ" sz="1200" b="0" i="0" u="none" strike="noStrike" dirty="0">
                        <a:solidFill>
                          <a:srgbClr val="000000"/>
                        </a:solidFill>
                        <a:effectLst/>
                        <a:latin typeface="Calibri"/>
                      </a:endParaRPr>
                    </a:p>
                  </a:txBody>
                  <a:tcPr marL="12700" marR="12700" marT="12700" marB="0" anchor="b"/>
                </a:tc>
              </a:tr>
              <a:tr h="414218">
                <a:tc>
                  <a:txBody>
                    <a:bodyPr/>
                    <a:lstStyle/>
                    <a:p>
                      <a:r>
                        <a:rPr lang="en-GB" dirty="0" smtClean="0"/>
                        <a:t>9</a:t>
                      </a:r>
                      <a:endParaRPr lang="en-GB" dirty="0"/>
                    </a:p>
                  </a:txBody>
                  <a:tcPr/>
                </a:tc>
                <a:tc>
                  <a:txBody>
                    <a:bodyPr/>
                    <a:lstStyle/>
                    <a:p>
                      <a:pPr algn="l" fontAlgn="b"/>
                      <a:r>
                        <a:rPr lang="pl-PL" sz="1200" u="none" strike="noStrike">
                          <a:effectLst/>
                        </a:rPr>
                        <a:t>guest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guest</a:t>
                      </a:r>
                      <a:endParaRPr lang="pl-PL" sz="1200" b="0" i="0" u="none" strike="noStrike">
                        <a:solidFill>
                          <a:srgbClr val="000000"/>
                        </a:solidFill>
                        <a:effectLst/>
                        <a:latin typeface="Calibri"/>
                      </a:endParaRPr>
                    </a:p>
                  </a:txBody>
                  <a:tcPr marL="12700" marR="12700" marT="12700" marB="0" anchor="b"/>
                </a:tc>
                <a:tc>
                  <a:txBody>
                    <a:bodyPr/>
                    <a:lstStyle/>
                    <a:p>
                      <a:pPr algn="r" fontAlgn="b"/>
                      <a:r>
                        <a:rPr lang="is-IS" sz="1200" u="none" strike="noStrike" dirty="0">
                          <a:effectLst/>
                        </a:rPr>
                        <a:t>23524</a:t>
                      </a:r>
                      <a:endParaRPr lang="is-IS" sz="1200" b="0" i="0" u="none" strike="noStrike" dirty="0">
                        <a:solidFill>
                          <a:srgbClr val="000000"/>
                        </a:solidFill>
                        <a:effectLst/>
                        <a:latin typeface="Calibri"/>
                      </a:endParaRPr>
                    </a:p>
                  </a:txBody>
                  <a:tcPr marL="12700" marR="12700" marT="12700" marB="0" anchor="b"/>
                </a:tc>
              </a:tr>
              <a:tr h="414218">
                <a:tc>
                  <a:txBody>
                    <a:bodyPr/>
                    <a:lstStyle/>
                    <a:p>
                      <a:r>
                        <a:rPr lang="en-GB" dirty="0" smtClean="0"/>
                        <a:t>10</a:t>
                      </a:r>
                      <a:endParaRPr lang="en-GB" dirty="0"/>
                    </a:p>
                  </a:txBody>
                  <a:tcPr/>
                </a:tc>
                <a:tc>
                  <a:txBody>
                    <a:bodyPr/>
                    <a:lstStyle/>
                    <a:p>
                      <a:pPr algn="l" fontAlgn="b"/>
                      <a:r>
                        <a:rPr lang="pl-PL" sz="1200" u="none" strike="noStrike">
                          <a:effectLst/>
                        </a:rPr>
                        <a:t>git</a:t>
                      </a:r>
                      <a:endParaRPr lang="pl-PL" sz="1200" b="0" i="0" u="none" strike="noStrike">
                        <a:solidFill>
                          <a:srgbClr val="000000"/>
                        </a:solidFill>
                        <a:effectLst/>
                        <a:latin typeface="Calibri"/>
                      </a:endParaRPr>
                    </a:p>
                  </a:txBody>
                  <a:tcPr marL="12700" marR="12700" marT="12700" marB="0" anchor="b"/>
                </a:tc>
                <a:tc>
                  <a:txBody>
                    <a:bodyPr/>
                    <a:lstStyle/>
                    <a:p>
                      <a:pPr algn="l" fontAlgn="b"/>
                      <a:r>
                        <a:rPr lang="pl-PL" sz="1200" u="none" strike="noStrike">
                          <a:effectLst/>
                        </a:rPr>
                        <a:t>git</a:t>
                      </a:r>
                      <a:endParaRPr lang="pl-PL" sz="1200" b="0" i="0" u="none" strike="noStrike">
                        <a:solidFill>
                          <a:srgbClr val="000000"/>
                        </a:solidFill>
                        <a:effectLst/>
                        <a:latin typeface="Calibri"/>
                      </a:endParaRPr>
                    </a:p>
                  </a:txBody>
                  <a:tcPr marL="12700" marR="12700" marT="12700" marB="0" anchor="b"/>
                </a:tc>
                <a:tc>
                  <a:txBody>
                    <a:bodyPr/>
                    <a:lstStyle/>
                    <a:p>
                      <a:pPr algn="r" fontAlgn="b"/>
                      <a:r>
                        <a:rPr lang="is-IS" sz="1200" u="none" strike="noStrike" dirty="0">
                          <a:effectLst/>
                        </a:rPr>
                        <a:t>10829</a:t>
                      </a:r>
                      <a:endParaRPr lang="is-IS" sz="1200" b="0" i="0" u="none" strike="noStrike" dirty="0">
                        <a:solidFill>
                          <a:srgbClr val="000000"/>
                        </a:solidFill>
                        <a:effectLst/>
                        <a:latin typeface="Calibri"/>
                      </a:endParaRPr>
                    </a:p>
                  </a:txBody>
                  <a:tcPr marL="12700" marR="12700" marT="12700" marB="0" anchor="b"/>
                </a:tc>
              </a:tr>
            </a:tbl>
          </a:graphicData>
        </a:graphic>
      </p:graphicFrame>
    </p:spTree>
    <p:extLst>
      <p:ext uri="{BB962C8B-B14F-4D97-AF65-F5344CB8AC3E}">
        <p14:creationId xmlns:p14="http://schemas.microsoft.com/office/powerpoint/2010/main" val="28062978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why is cyber-security awareness in </a:t>
            </a:r>
            <a:r>
              <a:rPr lang="en-GB" sz="1800" dirty="0" smtClean="0"/>
              <a:t>a company </a:t>
            </a:r>
            <a:r>
              <a:rPr lang="en-GB" sz="1800" dirty="0"/>
              <a:t>so important </a:t>
            </a:r>
            <a:r>
              <a:rPr lang="en-GB" sz="1800" dirty="0" smtClean="0"/>
              <a:t>nowadays.</a:t>
            </a:r>
            <a:endParaRPr lang="en-GB" sz="1800" dirty="0"/>
          </a:p>
        </p:txBody>
      </p:sp>
      <p:pic>
        <p:nvPicPr>
          <p:cNvPr id="3" name="Obraz 2" descr="19366355_1727310597282311_5515353447549665626_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311" y="350511"/>
            <a:ext cx="6461100" cy="6063494"/>
          </a:xfrm>
          <a:prstGeom prst="rect">
            <a:avLst/>
          </a:prstGeom>
        </p:spPr>
      </p:pic>
    </p:spTree>
    <p:extLst>
      <p:ext uri="{BB962C8B-B14F-4D97-AF65-F5344CB8AC3E}">
        <p14:creationId xmlns:p14="http://schemas.microsoft.com/office/powerpoint/2010/main" val="426798818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a:t>
            </a:r>
            <a:endParaRPr lang="en-GB" sz="2000" dirty="0"/>
          </a:p>
        </p:txBody>
      </p:sp>
      <p:sp>
        <p:nvSpPr>
          <p:cNvPr id="3" name="Symbol zastępczy zawartości 2"/>
          <p:cNvSpPr>
            <a:spLocks noGrp="1"/>
          </p:cNvSpPr>
          <p:nvPr>
            <p:ph idx="1"/>
          </p:nvPr>
        </p:nvSpPr>
        <p:spPr>
          <a:xfrm>
            <a:off x="457200" y="838110"/>
            <a:ext cx="8229600" cy="5638890"/>
          </a:xfrm>
        </p:spPr>
        <p:txBody>
          <a:bodyPr>
            <a:normAutofit/>
          </a:bodyPr>
          <a:lstStyle/>
          <a:p>
            <a:pPr marL="0" indent="0" algn="ctr">
              <a:buNone/>
            </a:pPr>
            <a:endParaRPr lang="en-GB" sz="2000" b="1" dirty="0" smtClean="0"/>
          </a:p>
          <a:p>
            <a:pPr marL="0" indent="0">
              <a:buNone/>
            </a:pPr>
            <a:endParaRPr lang="en-GB" sz="2000" b="1" dirty="0" smtClean="0"/>
          </a:p>
          <a:p>
            <a:pPr marL="0" indent="0">
              <a:buNone/>
            </a:pPr>
            <a:r>
              <a:rPr lang="en-GB" sz="2000" dirty="0" smtClean="0"/>
              <a:t>An approach for: </a:t>
            </a:r>
          </a:p>
          <a:p>
            <a:pPr marL="457200" indent="-457200">
              <a:buFont typeface="+mj-lt"/>
              <a:buAutoNum type="arabicPeriod"/>
            </a:pPr>
            <a:r>
              <a:rPr lang="en-GB" sz="2000" dirty="0" smtClean="0"/>
              <a:t>identify</a:t>
            </a:r>
          </a:p>
          <a:p>
            <a:pPr marL="457200" indent="-457200">
              <a:buFont typeface="+mj-lt"/>
              <a:buAutoNum type="arabicPeriod"/>
            </a:pPr>
            <a:r>
              <a:rPr lang="en-GB" sz="2000" dirty="0" smtClean="0"/>
              <a:t>quantify </a:t>
            </a:r>
            <a:endParaRPr lang="en-GB" sz="2000" dirty="0"/>
          </a:p>
          <a:p>
            <a:pPr marL="457200" indent="-457200">
              <a:buFont typeface="+mj-lt"/>
              <a:buAutoNum type="arabicPeriod"/>
            </a:pPr>
            <a:r>
              <a:rPr lang="en-GB" sz="2000" dirty="0" smtClean="0"/>
              <a:t>addressing</a:t>
            </a:r>
          </a:p>
          <a:p>
            <a:pPr marL="0" indent="0">
              <a:buNone/>
            </a:pPr>
            <a:r>
              <a:rPr lang="en-GB" sz="2000" dirty="0" smtClean="0"/>
              <a:t>security risks.</a:t>
            </a:r>
            <a:endParaRPr lang="en-GB" sz="2000" dirty="0"/>
          </a:p>
          <a:p>
            <a:pPr marL="0" indent="0">
              <a:buNone/>
            </a:pPr>
            <a:endParaRPr lang="en-GB" sz="2200" dirty="0"/>
          </a:p>
        </p:txBody>
      </p:sp>
      <p:sp>
        <p:nvSpPr>
          <p:cNvPr id="5" name="PoleTekstowe 4"/>
          <p:cNvSpPr txBox="1"/>
          <p:nvPr/>
        </p:nvSpPr>
        <p:spPr>
          <a:xfrm>
            <a:off x="2165350" y="1593850"/>
            <a:ext cx="184666" cy="369332"/>
          </a:xfrm>
          <a:prstGeom prst="rect">
            <a:avLst/>
          </a:prstGeom>
          <a:noFill/>
        </p:spPr>
        <p:txBody>
          <a:bodyPr wrap="none" rtlCol="0">
            <a:spAutoFit/>
          </a:bodyPr>
          <a:lstStyle/>
          <a:p>
            <a:endParaRPr lang="en-GB" dirty="0"/>
          </a:p>
        </p:txBody>
      </p:sp>
      <p:sp>
        <p:nvSpPr>
          <p:cNvPr id="7" name="PoleTekstowe 6"/>
          <p:cNvSpPr txBox="1"/>
          <p:nvPr/>
        </p:nvSpPr>
        <p:spPr>
          <a:xfrm>
            <a:off x="3863537" y="468778"/>
            <a:ext cx="1415697" cy="369332"/>
          </a:xfrm>
          <a:prstGeom prst="rect">
            <a:avLst/>
          </a:prstGeom>
          <a:noFill/>
        </p:spPr>
        <p:txBody>
          <a:bodyPr wrap="none" rtlCol="0">
            <a:spAutoFit/>
          </a:bodyPr>
          <a:lstStyle/>
          <a:p>
            <a:r>
              <a:rPr lang="en-GB" b="1" dirty="0"/>
              <a:t>What it is ?</a:t>
            </a:r>
            <a:endParaRPr lang="en-GB" dirty="0"/>
          </a:p>
        </p:txBody>
      </p:sp>
      <p:sp>
        <p:nvSpPr>
          <p:cNvPr id="8" name="PoleTekstowe 7"/>
          <p:cNvSpPr txBox="1"/>
          <p:nvPr/>
        </p:nvSpPr>
        <p:spPr>
          <a:xfrm>
            <a:off x="6653360" y="6161724"/>
            <a:ext cx="2146541" cy="153888"/>
          </a:xfrm>
          <a:prstGeom prst="rect">
            <a:avLst/>
          </a:prstGeom>
          <a:noFill/>
        </p:spPr>
        <p:txBody>
          <a:bodyPr wrap="none" rtlCol="0">
            <a:spAutoFit/>
          </a:bodyPr>
          <a:lstStyle/>
          <a:p>
            <a:r>
              <a:rPr lang="en-GB" sz="400" dirty="0"/>
              <a:t>https://</a:t>
            </a:r>
            <a:r>
              <a:rPr lang="en-GB" sz="400" dirty="0" err="1"/>
              <a:t>mobilisationlab.org</a:t>
            </a:r>
            <a:r>
              <a:rPr lang="en-GB" sz="400" dirty="0"/>
              <a:t>/</a:t>
            </a:r>
            <a:r>
              <a:rPr lang="en-GB" sz="400" dirty="0" err="1"/>
              <a:t>wp</a:t>
            </a:r>
            <a:r>
              <a:rPr lang="en-GB" sz="400" dirty="0"/>
              <a:t>-content/uploads/2015/08/batman-threat-model-1200.png</a:t>
            </a:r>
          </a:p>
        </p:txBody>
      </p:sp>
      <p:pic>
        <p:nvPicPr>
          <p:cNvPr id="9" name="Obraz 8" descr="batman_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6598" y="2176250"/>
            <a:ext cx="5963303" cy="3985474"/>
          </a:xfrm>
          <a:prstGeom prst="rect">
            <a:avLst/>
          </a:prstGeom>
        </p:spPr>
      </p:pic>
    </p:spTree>
    <p:extLst>
      <p:ext uri="{BB962C8B-B14F-4D97-AF65-F5344CB8AC3E}">
        <p14:creationId xmlns:p14="http://schemas.microsoft.com/office/powerpoint/2010/main" val="4663995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a:t>
            </a:r>
            <a:endParaRPr lang="en-GB" sz="2000" dirty="0"/>
          </a:p>
        </p:txBody>
      </p:sp>
      <p:sp>
        <p:nvSpPr>
          <p:cNvPr id="3" name="Symbol zastępczy zawartości 2"/>
          <p:cNvSpPr>
            <a:spLocks noGrp="1"/>
          </p:cNvSpPr>
          <p:nvPr>
            <p:ph idx="1"/>
          </p:nvPr>
        </p:nvSpPr>
        <p:spPr>
          <a:xfrm>
            <a:off x="457200" y="838110"/>
            <a:ext cx="8229600" cy="5638890"/>
          </a:xfrm>
        </p:spPr>
        <p:txBody>
          <a:bodyPr>
            <a:normAutofit/>
          </a:bodyPr>
          <a:lstStyle/>
          <a:p>
            <a:pPr marL="0" indent="0" algn="ctr">
              <a:buNone/>
            </a:pPr>
            <a:endParaRPr lang="en-GB" sz="2000" b="1" dirty="0" smtClean="0"/>
          </a:p>
          <a:p>
            <a:pPr marL="0" indent="0">
              <a:buNone/>
            </a:pPr>
            <a:endParaRPr lang="en-GB" sz="2000" b="1" dirty="0" smtClean="0"/>
          </a:p>
          <a:p>
            <a:pPr marL="0" indent="0">
              <a:buNone/>
            </a:pPr>
            <a:r>
              <a:rPr lang="en-GB" sz="2000" dirty="0" smtClean="0"/>
              <a:t>An approach for: </a:t>
            </a:r>
          </a:p>
          <a:p>
            <a:pPr marL="457200" indent="-457200">
              <a:buFont typeface="+mj-lt"/>
              <a:buAutoNum type="arabicPeriod"/>
            </a:pPr>
            <a:r>
              <a:rPr lang="en-GB" sz="2000" dirty="0" smtClean="0"/>
              <a:t>identify</a:t>
            </a:r>
          </a:p>
          <a:p>
            <a:pPr marL="457200" indent="-457200">
              <a:buFont typeface="+mj-lt"/>
              <a:buAutoNum type="arabicPeriod"/>
            </a:pPr>
            <a:r>
              <a:rPr lang="en-GB" sz="2000" dirty="0" smtClean="0"/>
              <a:t>quantify </a:t>
            </a:r>
            <a:endParaRPr lang="en-GB" sz="2000" dirty="0"/>
          </a:p>
          <a:p>
            <a:pPr marL="457200" indent="-457200">
              <a:buFont typeface="+mj-lt"/>
              <a:buAutoNum type="arabicPeriod"/>
            </a:pPr>
            <a:r>
              <a:rPr lang="en-GB" sz="2000" dirty="0" smtClean="0"/>
              <a:t>addressing</a:t>
            </a:r>
          </a:p>
          <a:p>
            <a:pPr marL="0" indent="0">
              <a:buNone/>
            </a:pPr>
            <a:r>
              <a:rPr lang="en-GB" sz="2000" dirty="0" smtClean="0"/>
              <a:t>security risks.</a:t>
            </a:r>
            <a:endParaRPr lang="en-GB" sz="2000" dirty="0"/>
          </a:p>
          <a:p>
            <a:pPr marL="0" indent="0">
              <a:buNone/>
            </a:pPr>
            <a:endParaRPr lang="en-GB" sz="2200" dirty="0"/>
          </a:p>
        </p:txBody>
      </p:sp>
      <p:sp>
        <p:nvSpPr>
          <p:cNvPr id="5" name="PoleTekstowe 4"/>
          <p:cNvSpPr txBox="1"/>
          <p:nvPr/>
        </p:nvSpPr>
        <p:spPr>
          <a:xfrm>
            <a:off x="2165350" y="1593850"/>
            <a:ext cx="184666" cy="369332"/>
          </a:xfrm>
          <a:prstGeom prst="rect">
            <a:avLst/>
          </a:prstGeom>
          <a:noFill/>
        </p:spPr>
        <p:txBody>
          <a:bodyPr wrap="none" rtlCol="0">
            <a:spAutoFit/>
          </a:bodyPr>
          <a:lstStyle/>
          <a:p>
            <a:endParaRPr lang="en-GB" dirty="0"/>
          </a:p>
        </p:txBody>
      </p:sp>
      <p:pic>
        <p:nvPicPr>
          <p:cNvPr id="6" name="Obraz 5" descr="batman-threat-model-12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6597" y="2176249"/>
            <a:ext cx="5963304" cy="3985475"/>
          </a:xfrm>
          <a:prstGeom prst="rect">
            <a:avLst/>
          </a:prstGeom>
        </p:spPr>
      </p:pic>
      <p:sp>
        <p:nvSpPr>
          <p:cNvPr id="7" name="PoleTekstowe 6"/>
          <p:cNvSpPr txBox="1"/>
          <p:nvPr/>
        </p:nvSpPr>
        <p:spPr>
          <a:xfrm>
            <a:off x="3863537" y="468778"/>
            <a:ext cx="1415697" cy="369332"/>
          </a:xfrm>
          <a:prstGeom prst="rect">
            <a:avLst/>
          </a:prstGeom>
          <a:noFill/>
        </p:spPr>
        <p:txBody>
          <a:bodyPr wrap="none" rtlCol="0">
            <a:spAutoFit/>
          </a:bodyPr>
          <a:lstStyle/>
          <a:p>
            <a:r>
              <a:rPr lang="en-GB" b="1" dirty="0"/>
              <a:t>What it is ?</a:t>
            </a:r>
            <a:endParaRPr lang="en-GB" dirty="0"/>
          </a:p>
        </p:txBody>
      </p:sp>
      <p:sp>
        <p:nvSpPr>
          <p:cNvPr id="8" name="PoleTekstowe 7"/>
          <p:cNvSpPr txBox="1"/>
          <p:nvPr/>
        </p:nvSpPr>
        <p:spPr>
          <a:xfrm>
            <a:off x="6653360" y="6161724"/>
            <a:ext cx="2146541" cy="153888"/>
          </a:xfrm>
          <a:prstGeom prst="rect">
            <a:avLst/>
          </a:prstGeom>
          <a:noFill/>
        </p:spPr>
        <p:txBody>
          <a:bodyPr wrap="none" rtlCol="0">
            <a:spAutoFit/>
          </a:bodyPr>
          <a:lstStyle/>
          <a:p>
            <a:r>
              <a:rPr lang="en-GB" sz="400" dirty="0"/>
              <a:t>https://</a:t>
            </a:r>
            <a:r>
              <a:rPr lang="en-GB" sz="400" dirty="0" err="1"/>
              <a:t>mobilisationlab.org</a:t>
            </a:r>
            <a:r>
              <a:rPr lang="en-GB" sz="400" dirty="0"/>
              <a:t>/</a:t>
            </a:r>
            <a:r>
              <a:rPr lang="en-GB" sz="400" dirty="0" err="1"/>
              <a:t>wp</a:t>
            </a:r>
            <a:r>
              <a:rPr lang="en-GB" sz="400" dirty="0"/>
              <a:t>-content/uploads/2015/08/batman-threat-model-1200.png</a:t>
            </a:r>
          </a:p>
        </p:txBody>
      </p:sp>
      <p:pic>
        <p:nvPicPr>
          <p:cNvPr id="9" name="Obraz 8" descr="batman_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6597" y="2176249"/>
            <a:ext cx="5963305" cy="3985475"/>
          </a:xfrm>
          <a:prstGeom prst="rect">
            <a:avLst/>
          </a:prstGeom>
        </p:spPr>
      </p:pic>
    </p:spTree>
    <p:extLst>
      <p:ext uri="{BB962C8B-B14F-4D97-AF65-F5344CB8AC3E}">
        <p14:creationId xmlns:p14="http://schemas.microsoft.com/office/powerpoint/2010/main" val="404145559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a:t>
            </a:r>
            <a:endParaRPr lang="en-GB" sz="2000" dirty="0"/>
          </a:p>
        </p:txBody>
      </p:sp>
      <p:sp>
        <p:nvSpPr>
          <p:cNvPr id="3" name="Symbol zastępczy zawartości 2"/>
          <p:cNvSpPr>
            <a:spLocks noGrp="1"/>
          </p:cNvSpPr>
          <p:nvPr>
            <p:ph idx="1"/>
          </p:nvPr>
        </p:nvSpPr>
        <p:spPr>
          <a:xfrm>
            <a:off x="457200" y="838110"/>
            <a:ext cx="8229600" cy="5638890"/>
          </a:xfrm>
        </p:spPr>
        <p:txBody>
          <a:bodyPr>
            <a:normAutofit/>
          </a:bodyPr>
          <a:lstStyle/>
          <a:p>
            <a:pPr marL="0" indent="0" algn="ctr">
              <a:buNone/>
            </a:pPr>
            <a:endParaRPr lang="en-GB" sz="2000" b="1" dirty="0" smtClean="0"/>
          </a:p>
          <a:p>
            <a:pPr marL="0" indent="0">
              <a:buNone/>
            </a:pPr>
            <a:endParaRPr lang="en-GB" sz="2000" b="1" dirty="0" smtClean="0"/>
          </a:p>
          <a:p>
            <a:pPr marL="0" indent="0">
              <a:buNone/>
            </a:pPr>
            <a:r>
              <a:rPr lang="en-GB" sz="2000" dirty="0" smtClean="0"/>
              <a:t>An approach for: </a:t>
            </a:r>
          </a:p>
          <a:p>
            <a:pPr marL="457200" indent="-457200">
              <a:buFont typeface="+mj-lt"/>
              <a:buAutoNum type="arabicPeriod"/>
            </a:pPr>
            <a:r>
              <a:rPr lang="en-GB" sz="2000" dirty="0" smtClean="0"/>
              <a:t>identify</a:t>
            </a:r>
          </a:p>
          <a:p>
            <a:pPr marL="457200" indent="-457200">
              <a:buFont typeface="+mj-lt"/>
              <a:buAutoNum type="arabicPeriod"/>
            </a:pPr>
            <a:r>
              <a:rPr lang="en-GB" sz="2000" dirty="0" smtClean="0"/>
              <a:t>quantify </a:t>
            </a:r>
            <a:endParaRPr lang="en-GB" sz="2000" dirty="0"/>
          </a:p>
          <a:p>
            <a:pPr marL="457200" indent="-457200">
              <a:buFont typeface="+mj-lt"/>
              <a:buAutoNum type="arabicPeriod"/>
            </a:pPr>
            <a:r>
              <a:rPr lang="en-GB" sz="2000" dirty="0" smtClean="0"/>
              <a:t>addressing</a:t>
            </a:r>
          </a:p>
          <a:p>
            <a:pPr marL="0" indent="0">
              <a:buNone/>
            </a:pPr>
            <a:r>
              <a:rPr lang="en-GB" sz="2000" dirty="0" smtClean="0"/>
              <a:t>security risks.</a:t>
            </a:r>
            <a:endParaRPr lang="en-GB" sz="2000" dirty="0"/>
          </a:p>
          <a:p>
            <a:pPr marL="0" indent="0">
              <a:buNone/>
            </a:pPr>
            <a:endParaRPr lang="en-GB" sz="2200" dirty="0"/>
          </a:p>
        </p:txBody>
      </p:sp>
      <p:sp>
        <p:nvSpPr>
          <p:cNvPr id="5" name="PoleTekstowe 4"/>
          <p:cNvSpPr txBox="1"/>
          <p:nvPr/>
        </p:nvSpPr>
        <p:spPr>
          <a:xfrm>
            <a:off x="2165350" y="1593850"/>
            <a:ext cx="184666" cy="369332"/>
          </a:xfrm>
          <a:prstGeom prst="rect">
            <a:avLst/>
          </a:prstGeom>
          <a:noFill/>
        </p:spPr>
        <p:txBody>
          <a:bodyPr wrap="none" rtlCol="0">
            <a:spAutoFit/>
          </a:bodyPr>
          <a:lstStyle/>
          <a:p>
            <a:endParaRPr lang="en-GB" dirty="0"/>
          </a:p>
        </p:txBody>
      </p:sp>
      <p:pic>
        <p:nvPicPr>
          <p:cNvPr id="6" name="Obraz 5" descr="batman-threat-model-12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6597" y="2176249"/>
            <a:ext cx="5963304" cy="3985475"/>
          </a:xfrm>
          <a:prstGeom prst="rect">
            <a:avLst/>
          </a:prstGeom>
        </p:spPr>
      </p:pic>
      <p:sp>
        <p:nvSpPr>
          <p:cNvPr id="7" name="PoleTekstowe 6"/>
          <p:cNvSpPr txBox="1"/>
          <p:nvPr/>
        </p:nvSpPr>
        <p:spPr>
          <a:xfrm>
            <a:off x="3863537" y="468778"/>
            <a:ext cx="1415697" cy="369332"/>
          </a:xfrm>
          <a:prstGeom prst="rect">
            <a:avLst/>
          </a:prstGeom>
          <a:noFill/>
        </p:spPr>
        <p:txBody>
          <a:bodyPr wrap="none" rtlCol="0">
            <a:spAutoFit/>
          </a:bodyPr>
          <a:lstStyle/>
          <a:p>
            <a:r>
              <a:rPr lang="en-GB" b="1" dirty="0"/>
              <a:t>What it is ?</a:t>
            </a:r>
            <a:endParaRPr lang="en-GB" dirty="0"/>
          </a:p>
        </p:txBody>
      </p:sp>
      <p:sp>
        <p:nvSpPr>
          <p:cNvPr id="8" name="PoleTekstowe 7"/>
          <p:cNvSpPr txBox="1"/>
          <p:nvPr/>
        </p:nvSpPr>
        <p:spPr>
          <a:xfrm>
            <a:off x="6653360" y="6161724"/>
            <a:ext cx="2146541" cy="153888"/>
          </a:xfrm>
          <a:prstGeom prst="rect">
            <a:avLst/>
          </a:prstGeom>
          <a:noFill/>
        </p:spPr>
        <p:txBody>
          <a:bodyPr wrap="none" rtlCol="0">
            <a:spAutoFit/>
          </a:bodyPr>
          <a:lstStyle/>
          <a:p>
            <a:r>
              <a:rPr lang="en-GB" sz="400" dirty="0"/>
              <a:t>https://</a:t>
            </a:r>
            <a:r>
              <a:rPr lang="en-GB" sz="400" dirty="0" err="1"/>
              <a:t>mobilisationlab.org</a:t>
            </a:r>
            <a:r>
              <a:rPr lang="en-GB" sz="400" dirty="0"/>
              <a:t>/</a:t>
            </a:r>
            <a:r>
              <a:rPr lang="en-GB" sz="400" dirty="0" err="1"/>
              <a:t>wp</a:t>
            </a:r>
            <a:r>
              <a:rPr lang="en-GB" sz="400" dirty="0"/>
              <a:t>-content/uploads/2015/08/batman-threat-model-1200.png</a:t>
            </a:r>
          </a:p>
        </p:txBody>
      </p:sp>
      <p:pic>
        <p:nvPicPr>
          <p:cNvPr id="4" name="Obraz 3" descr="batman_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6597" y="2176248"/>
            <a:ext cx="5963304" cy="3985475"/>
          </a:xfrm>
          <a:prstGeom prst="rect">
            <a:avLst/>
          </a:prstGeom>
        </p:spPr>
      </p:pic>
    </p:spTree>
    <p:extLst>
      <p:ext uri="{BB962C8B-B14F-4D97-AF65-F5344CB8AC3E}">
        <p14:creationId xmlns:p14="http://schemas.microsoft.com/office/powerpoint/2010/main" val="297151704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a:t>
            </a:r>
            <a:endParaRPr lang="en-GB" sz="2000" dirty="0"/>
          </a:p>
        </p:txBody>
      </p:sp>
      <p:sp>
        <p:nvSpPr>
          <p:cNvPr id="3" name="Symbol zastępczy zawartości 2"/>
          <p:cNvSpPr>
            <a:spLocks noGrp="1"/>
          </p:cNvSpPr>
          <p:nvPr>
            <p:ph idx="1"/>
          </p:nvPr>
        </p:nvSpPr>
        <p:spPr>
          <a:xfrm>
            <a:off x="457200" y="838110"/>
            <a:ext cx="8229600" cy="5638890"/>
          </a:xfrm>
        </p:spPr>
        <p:txBody>
          <a:bodyPr>
            <a:normAutofit/>
          </a:bodyPr>
          <a:lstStyle/>
          <a:p>
            <a:pPr marL="0" indent="0" algn="ctr">
              <a:buNone/>
            </a:pPr>
            <a:endParaRPr lang="en-GB" sz="2000" b="1" dirty="0" smtClean="0"/>
          </a:p>
          <a:p>
            <a:pPr marL="0" indent="0">
              <a:buNone/>
            </a:pPr>
            <a:endParaRPr lang="en-GB" sz="2000" b="1" dirty="0" smtClean="0"/>
          </a:p>
          <a:p>
            <a:pPr marL="0" indent="0">
              <a:buNone/>
            </a:pPr>
            <a:r>
              <a:rPr lang="en-GB" sz="2000" dirty="0" smtClean="0"/>
              <a:t>An approach for: </a:t>
            </a:r>
          </a:p>
          <a:p>
            <a:pPr marL="457200" indent="-457200">
              <a:buFont typeface="+mj-lt"/>
              <a:buAutoNum type="arabicPeriod"/>
            </a:pPr>
            <a:r>
              <a:rPr lang="en-GB" sz="2000" dirty="0" smtClean="0"/>
              <a:t>identify</a:t>
            </a:r>
          </a:p>
          <a:p>
            <a:pPr marL="457200" indent="-457200">
              <a:buFont typeface="+mj-lt"/>
              <a:buAutoNum type="arabicPeriod"/>
            </a:pPr>
            <a:r>
              <a:rPr lang="en-GB" sz="2000" dirty="0" smtClean="0"/>
              <a:t>quantify </a:t>
            </a:r>
            <a:endParaRPr lang="en-GB" sz="2000" dirty="0"/>
          </a:p>
          <a:p>
            <a:pPr marL="457200" indent="-457200">
              <a:buFont typeface="+mj-lt"/>
              <a:buAutoNum type="arabicPeriod"/>
            </a:pPr>
            <a:r>
              <a:rPr lang="en-GB" sz="2000" dirty="0" smtClean="0"/>
              <a:t>addressing</a:t>
            </a:r>
          </a:p>
          <a:p>
            <a:pPr marL="0" indent="0">
              <a:buNone/>
            </a:pPr>
            <a:r>
              <a:rPr lang="en-GB" sz="2000" dirty="0" smtClean="0"/>
              <a:t>security risks.</a:t>
            </a:r>
            <a:endParaRPr lang="en-GB" sz="2000" dirty="0"/>
          </a:p>
          <a:p>
            <a:pPr marL="0" indent="0">
              <a:buNone/>
            </a:pPr>
            <a:endParaRPr lang="en-GB" sz="2200" dirty="0"/>
          </a:p>
        </p:txBody>
      </p:sp>
      <p:sp>
        <p:nvSpPr>
          <p:cNvPr id="5" name="PoleTekstowe 4"/>
          <p:cNvSpPr txBox="1"/>
          <p:nvPr/>
        </p:nvSpPr>
        <p:spPr>
          <a:xfrm>
            <a:off x="2165350" y="1593850"/>
            <a:ext cx="184666" cy="369332"/>
          </a:xfrm>
          <a:prstGeom prst="rect">
            <a:avLst/>
          </a:prstGeom>
          <a:noFill/>
        </p:spPr>
        <p:txBody>
          <a:bodyPr wrap="none" rtlCol="0">
            <a:spAutoFit/>
          </a:bodyPr>
          <a:lstStyle/>
          <a:p>
            <a:endParaRPr lang="en-GB" dirty="0"/>
          </a:p>
        </p:txBody>
      </p:sp>
      <p:pic>
        <p:nvPicPr>
          <p:cNvPr id="6" name="Obraz 5" descr="batman-threat-model-12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6597" y="2176249"/>
            <a:ext cx="5963304" cy="3985475"/>
          </a:xfrm>
          <a:prstGeom prst="rect">
            <a:avLst/>
          </a:prstGeom>
        </p:spPr>
      </p:pic>
      <p:sp>
        <p:nvSpPr>
          <p:cNvPr id="7" name="PoleTekstowe 6"/>
          <p:cNvSpPr txBox="1"/>
          <p:nvPr/>
        </p:nvSpPr>
        <p:spPr>
          <a:xfrm>
            <a:off x="3863537" y="468778"/>
            <a:ext cx="1415697" cy="369332"/>
          </a:xfrm>
          <a:prstGeom prst="rect">
            <a:avLst/>
          </a:prstGeom>
          <a:noFill/>
        </p:spPr>
        <p:txBody>
          <a:bodyPr wrap="none" rtlCol="0">
            <a:spAutoFit/>
          </a:bodyPr>
          <a:lstStyle/>
          <a:p>
            <a:r>
              <a:rPr lang="en-GB" b="1" dirty="0"/>
              <a:t>What it is ?</a:t>
            </a:r>
            <a:endParaRPr lang="en-GB" dirty="0"/>
          </a:p>
        </p:txBody>
      </p:sp>
      <p:sp>
        <p:nvSpPr>
          <p:cNvPr id="8" name="PoleTekstowe 7"/>
          <p:cNvSpPr txBox="1"/>
          <p:nvPr/>
        </p:nvSpPr>
        <p:spPr>
          <a:xfrm>
            <a:off x="6653360" y="6161724"/>
            <a:ext cx="2146541" cy="153888"/>
          </a:xfrm>
          <a:prstGeom prst="rect">
            <a:avLst/>
          </a:prstGeom>
          <a:noFill/>
        </p:spPr>
        <p:txBody>
          <a:bodyPr wrap="none" rtlCol="0">
            <a:spAutoFit/>
          </a:bodyPr>
          <a:lstStyle/>
          <a:p>
            <a:r>
              <a:rPr lang="en-GB" sz="400" dirty="0"/>
              <a:t>https://</a:t>
            </a:r>
            <a:r>
              <a:rPr lang="en-GB" sz="400" dirty="0" err="1"/>
              <a:t>mobilisationlab.org</a:t>
            </a:r>
            <a:r>
              <a:rPr lang="en-GB" sz="400" dirty="0"/>
              <a:t>/</a:t>
            </a:r>
            <a:r>
              <a:rPr lang="en-GB" sz="400" dirty="0" err="1"/>
              <a:t>wp</a:t>
            </a:r>
            <a:r>
              <a:rPr lang="en-GB" sz="400" dirty="0"/>
              <a:t>-content/uploads/2015/08/batman-threat-model-1200.png</a:t>
            </a:r>
          </a:p>
        </p:txBody>
      </p:sp>
    </p:spTree>
    <p:extLst>
      <p:ext uri="{BB962C8B-B14F-4D97-AF65-F5344CB8AC3E}">
        <p14:creationId xmlns:p14="http://schemas.microsoft.com/office/powerpoint/2010/main" val="357106362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 identify</a:t>
            </a:r>
            <a:endParaRPr lang="en-GB" sz="2000" dirty="0"/>
          </a:p>
        </p:txBody>
      </p:sp>
      <p:sp>
        <p:nvSpPr>
          <p:cNvPr id="5" name="PoleTekstowe 4"/>
          <p:cNvSpPr txBox="1"/>
          <p:nvPr/>
        </p:nvSpPr>
        <p:spPr>
          <a:xfrm>
            <a:off x="304180" y="642719"/>
            <a:ext cx="5917004" cy="1754327"/>
          </a:xfrm>
          <a:prstGeom prst="rect">
            <a:avLst/>
          </a:prstGeom>
          <a:noFill/>
        </p:spPr>
        <p:txBody>
          <a:bodyPr wrap="none" rtlCol="0">
            <a:spAutoFit/>
          </a:bodyPr>
          <a:lstStyle/>
          <a:p>
            <a:r>
              <a:rPr lang="en-GB" b="1" dirty="0"/>
              <a:t>Decompose the </a:t>
            </a:r>
            <a:r>
              <a:rPr lang="en-GB" b="1" dirty="0" smtClean="0"/>
              <a:t>Application:</a:t>
            </a:r>
            <a:r>
              <a:rPr lang="en-GB" dirty="0" smtClean="0"/>
              <a:t> </a:t>
            </a:r>
          </a:p>
          <a:p>
            <a:pPr marL="342900" indent="-342900">
              <a:buAutoNum type="arabicPeriod"/>
            </a:pPr>
            <a:r>
              <a:rPr lang="en-GB" dirty="0"/>
              <a:t>Identifying </a:t>
            </a:r>
            <a:r>
              <a:rPr lang="en-GB" dirty="0" smtClean="0"/>
              <a:t>assets. </a:t>
            </a:r>
          </a:p>
          <a:p>
            <a:pPr marL="342900" indent="-342900">
              <a:buAutoNum type="arabicPeriod"/>
            </a:pPr>
            <a:r>
              <a:rPr lang="en-GB" dirty="0" smtClean="0"/>
              <a:t>Use</a:t>
            </a:r>
            <a:r>
              <a:rPr lang="en-GB" dirty="0"/>
              <a:t>-cases to understand how the application is </a:t>
            </a:r>
            <a:r>
              <a:rPr lang="en-GB" dirty="0" smtClean="0"/>
              <a:t>used  </a:t>
            </a:r>
          </a:p>
          <a:p>
            <a:pPr marL="342900" indent="-342900">
              <a:buAutoNum type="arabicPeriod"/>
            </a:pPr>
            <a:r>
              <a:rPr lang="en-GB" dirty="0"/>
              <a:t>I</a:t>
            </a:r>
            <a:r>
              <a:rPr lang="en-GB" dirty="0" smtClean="0"/>
              <a:t>dentifying </a:t>
            </a:r>
            <a:r>
              <a:rPr lang="en-GB" dirty="0"/>
              <a:t>entry </a:t>
            </a:r>
            <a:r>
              <a:rPr lang="en-GB" dirty="0" smtClean="0"/>
              <a:t>points</a:t>
            </a:r>
          </a:p>
          <a:p>
            <a:pPr marL="342900" indent="-342900">
              <a:buAutoNum type="arabicPeriod"/>
            </a:pPr>
            <a:r>
              <a:rPr lang="en-GB" dirty="0"/>
              <a:t>interactions with external entities</a:t>
            </a:r>
            <a:endParaRPr lang="en-GB" dirty="0" smtClean="0"/>
          </a:p>
          <a:p>
            <a:pPr marL="342900" indent="-342900">
              <a:buAutoNum type="arabicPeriod"/>
            </a:pPr>
            <a:r>
              <a:rPr lang="en-GB" dirty="0" smtClean="0"/>
              <a:t>identifying </a:t>
            </a:r>
            <a:r>
              <a:rPr lang="en-GB" dirty="0"/>
              <a:t>trust levels </a:t>
            </a:r>
            <a:r>
              <a:rPr lang="mr-IN" dirty="0" smtClean="0"/>
              <a:t>–</a:t>
            </a:r>
            <a:r>
              <a:rPr lang="en-GB" dirty="0" smtClean="0"/>
              <a:t> Access Control Lists </a:t>
            </a:r>
            <a:r>
              <a:rPr lang="mr-IN" dirty="0" smtClean="0"/>
              <a:t>–</a:t>
            </a:r>
            <a:r>
              <a:rPr lang="en-GB" dirty="0" smtClean="0"/>
              <a:t> ACL’s</a:t>
            </a:r>
          </a:p>
        </p:txBody>
      </p:sp>
      <p:sp>
        <p:nvSpPr>
          <p:cNvPr id="6" name="PoleTekstowe 5"/>
          <p:cNvSpPr txBox="1"/>
          <p:nvPr/>
        </p:nvSpPr>
        <p:spPr>
          <a:xfrm>
            <a:off x="476250" y="5041783"/>
            <a:ext cx="7532831" cy="923330"/>
          </a:xfrm>
          <a:prstGeom prst="rect">
            <a:avLst/>
          </a:prstGeom>
          <a:noFill/>
        </p:spPr>
        <p:txBody>
          <a:bodyPr wrap="none" rtlCol="0">
            <a:spAutoFit/>
          </a:bodyPr>
          <a:lstStyle/>
          <a:p>
            <a:r>
              <a:rPr lang="en-GB" dirty="0" smtClean="0"/>
              <a:t>Tips:</a:t>
            </a:r>
          </a:p>
          <a:p>
            <a:pPr marL="342900" indent="-342900">
              <a:buAutoNum type="arabicPeriod"/>
            </a:pPr>
            <a:r>
              <a:rPr lang="en-GB" dirty="0" smtClean="0"/>
              <a:t>Reuse data </a:t>
            </a:r>
            <a:r>
              <a:rPr lang="en-GB" dirty="0"/>
              <a:t>flow </a:t>
            </a:r>
            <a:r>
              <a:rPr lang="en-GB" dirty="0" smtClean="0"/>
              <a:t>diagrams or app’s UMLs </a:t>
            </a:r>
          </a:p>
          <a:p>
            <a:pPr marL="342900" indent="-342900">
              <a:buAutoNum type="arabicPeriod"/>
            </a:pPr>
            <a:r>
              <a:rPr lang="en-GB" dirty="0" smtClean="0"/>
              <a:t>Reuse testing paths especially from Behavioural or Integrations tests</a:t>
            </a:r>
            <a:endParaRPr lang="en-GB" dirty="0"/>
          </a:p>
        </p:txBody>
      </p:sp>
    </p:spTree>
    <p:extLst>
      <p:ext uri="{BB962C8B-B14F-4D97-AF65-F5344CB8AC3E}">
        <p14:creationId xmlns:p14="http://schemas.microsoft.com/office/powerpoint/2010/main" val="1687767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 identify threats and quantify them</a:t>
            </a:r>
            <a:endParaRPr lang="en-GB" sz="2000" dirty="0"/>
          </a:p>
        </p:txBody>
      </p:sp>
      <p:sp>
        <p:nvSpPr>
          <p:cNvPr id="3" name="PoleTekstowe 2"/>
          <p:cNvSpPr txBox="1"/>
          <p:nvPr/>
        </p:nvSpPr>
        <p:spPr>
          <a:xfrm>
            <a:off x="330200" y="527050"/>
            <a:ext cx="8032968" cy="3416320"/>
          </a:xfrm>
          <a:prstGeom prst="rect">
            <a:avLst/>
          </a:prstGeom>
          <a:noFill/>
        </p:spPr>
        <p:txBody>
          <a:bodyPr wrap="none" rtlCol="0">
            <a:spAutoFit/>
          </a:bodyPr>
          <a:lstStyle/>
          <a:p>
            <a:r>
              <a:rPr lang="en-GB" b="1" dirty="0"/>
              <a:t>Determine and rank threats</a:t>
            </a:r>
            <a:r>
              <a:rPr lang="en-GB" b="1" dirty="0" smtClean="0"/>
              <a:t>.</a:t>
            </a:r>
          </a:p>
          <a:p>
            <a:pPr marL="342900" indent="-342900">
              <a:buAutoNum type="arabicPeriod"/>
            </a:pPr>
            <a:r>
              <a:rPr lang="en-GB" dirty="0" smtClean="0"/>
              <a:t>Use </a:t>
            </a:r>
            <a:r>
              <a:rPr lang="en-GB" b="1" dirty="0"/>
              <a:t>STRIDE</a:t>
            </a:r>
            <a:r>
              <a:rPr lang="en-GB" dirty="0"/>
              <a:t> </a:t>
            </a:r>
            <a:r>
              <a:rPr lang="en-GB" dirty="0" smtClean="0"/>
              <a:t> or </a:t>
            </a:r>
            <a:r>
              <a:rPr lang="en-GB" dirty="0"/>
              <a:t>Application Security Frame (</a:t>
            </a:r>
            <a:r>
              <a:rPr lang="en-GB" b="1" dirty="0"/>
              <a:t>ASF</a:t>
            </a:r>
            <a:r>
              <a:rPr lang="en-GB" dirty="0"/>
              <a:t>) </a:t>
            </a:r>
            <a:r>
              <a:rPr lang="en-GB" dirty="0" smtClean="0"/>
              <a:t>or another framework</a:t>
            </a:r>
            <a:br>
              <a:rPr lang="en-GB" dirty="0" smtClean="0"/>
            </a:br>
            <a:r>
              <a:rPr lang="en-GB" dirty="0" smtClean="0"/>
              <a:t>that provides ways to collect information regarding:</a:t>
            </a:r>
          </a:p>
          <a:p>
            <a:pPr marL="800100" lvl="1" indent="-342900">
              <a:buAutoNum type="arabicPeriod"/>
            </a:pPr>
            <a:r>
              <a:rPr lang="en-GB" dirty="0"/>
              <a:t>a</a:t>
            </a:r>
            <a:r>
              <a:rPr lang="en-GB" dirty="0" smtClean="0"/>
              <a:t>uditing and logging</a:t>
            </a:r>
            <a:br>
              <a:rPr lang="en-GB" dirty="0" smtClean="0"/>
            </a:br>
            <a:r>
              <a:rPr lang="en-GB" b="1" dirty="0" smtClean="0"/>
              <a:t>audit</a:t>
            </a:r>
            <a:r>
              <a:rPr lang="en-GB" dirty="0" smtClean="0"/>
              <a:t> </a:t>
            </a:r>
            <a:r>
              <a:rPr lang="mr-IN" dirty="0" smtClean="0"/>
              <a:t>–</a:t>
            </a:r>
            <a:r>
              <a:rPr lang="en-GB" dirty="0" smtClean="0"/>
              <a:t> who did what (and why)</a:t>
            </a:r>
            <a:br>
              <a:rPr lang="en-GB" dirty="0" smtClean="0"/>
            </a:br>
            <a:r>
              <a:rPr lang="en-GB" b="1" dirty="0" smtClean="0"/>
              <a:t>logging</a:t>
            </a:r>
            <a:r>
              <a:rPr lang="en-GB" dirty="0" smtClean="0"/>
              <a:t> </a:t>
            </a:r>
            <a:r>
              <a:rPr lang="mr-IN" dirty="0" smtClean="0"/>
              <a:t>–</a:t>
            </a:r>
            <a:r>
              <a:rPr lang="en-GB" dirty="0" smtClean="0"/>
              <a:t> what is happening</a:t>
            </a:r>
            <a:endParaRPr lang="en-GB" dirty="0"/>
          </a:p>
          <a:p>
            <a:pPr marL="800100" lvl="1" indent="-342900">
              <a:buAutoNum type="arabicPeriod"/>
            </a:pPr>
            <a:r>
              <a:rPr lang="en-GB" dirty="0"/>
              <a:t>a</a:t>
            </a:r>
            <a:r>
              <a:rPr lang="en-GB" dirty="0" smtClean="0"/>
              <a:t>uthentication and authorization</a:t>
            </a:r>
            <a:r>
              <a:rPr lang="en-GB" dirty="0"/>
              <a:t>, </a:t>
            </a:r>
            <a:br>
              <a:rPr lang="en-GB" dirty="0"/>
            </a:br>
            <a:r>
              <a:rPr lang="en-GB" b="1" dirty="0" smtClean="0"/>
              <a:t>authentication</a:t>
            </a:r>
            <a:r>
              <a:rPr lang="en-GB" dirty="0" smtClean="0"/>
              <a:t> </a:t>
            </a:r>
            <a:r>
              <a:rPr lang="mr-IN" dirty="0" smtClean="0"/>
              <a:t>–</a:t>
            </a:r>
            <a:r>
              <a:rPr lang="en-GB" dirty="0" smtClean="0"/>
              <a:t> is he/she </a:t>
            </a:r>
            <a:r>
              <a:rPr lang="en-US" dirty="0" smtClean="0"/>
              <a:t>who he/she </a:t>
            </a:r>
            <a:r>
              <a:rPr lang="en-US" dirty="0"/>
              <a:t>claims to </a:t>
            </a:r>
            <a:r>
              <a:rPr lang="en-US" dirty="0" smtClean="0"/>
              <a:t>be - logging</a:t>
            </a:r>
            <a:r>
              <a:rPr lang="en-GB" dirty="0"/>
              <a:t/>
            </a:r>
            <a:br>
              <a:rPr lang="en-GB" dirty="0"/>
            </a:br>
            <a:r>
              <a:rPr lang="en-GB" b="1" dirty="0" smtClean="0"/>
              <a:t>authorization</a:t>
            </a:r>
            <a:r>
              <a:rPr lang="en-GB" dirty="0" smtClean="0"/>
              <a:t> - </a:t>
            </a:r>
            <a:r>
              <a:rPr lang="en-US" dirty="0"/>
              <a:t>who is allowed to do </a:t>
            </a:r>
            <a:r>
              <a:rPr lang="en-US" dirty="0" smtClean="0"/>
              <a:t>what</a:t>
            </a:r>
            <a:endParaRPr lang="en-GB" dirty="0" smtClean="0"/>
          </a:p>
          <a:p>
            <a:pPr marL="800100" lvl="1" indent="-342900">
              <a:buAutoNum type="arabicPeriod"/>
            </a:pPr>
            <a:r>
              <a:rPr lang="en-GB" dirty="0"/>
              <a:t>c</a:t>
            </a:r>
            <a:r>
              <a:rPr lang="en-GB" dirty="0" smtClean="0"/>
              <a:t>onfiguration management,</a:t>
            </a:r>
          </a:p>
          <a:p>
            <a:pPr marL="800100" lvl="1" indent="-342900">
              <a:buAutoNum type="arabicPeriod"/>
            </a:pPr>
            <a:r>
              <a:rPr lang="en-GB" dirty="0" smtClean="0"/>
              <a:t>data validation and protection </a:t>
            </a:r>
            <a:r>
              <a:rPr lang="en-GB" dirty="0"/>
              <a:t>in </a:t>
            </a:r>
            <a:r>
              <a:rPr lang="en-GB" dirty="0" smtClean="0"/>
              <a:t>storage </a:t>
            </a:r>
            <a:r>
              <a:rPr lang="en-GB" dirty="0"/>
              <a:t>and </a:t>
            </a:r>
            <a:r>
              <a:rPr lang="en-GB" dirty="0" smtClean="0"/>
              <a:t>transit</a:t>
            </a:r>
          </a:p>
          <a:p>
            <a:pPr marL="800100" lvl="1" indent="-342900">
              <a:buAutoNum type="arabicPeriod"/>
            </a:pPr>
            <a:r>
              <a:rPr lang="en-GB" dirty="0" smtClean="0"/>
              <a:t>Exception management</a:t>
            </a:r>
            <a:endParaRPr lang="en-GB" dirty="0"/>
          </a:p>
        </p:txBody>
      </p:sp>
      <p:pic>
        <p:nvPicPr>
          <p:cNvPr id="5" name="Obraz 4" descr="Zrzut ekranu 2017-07-09 o 18.40.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4642" y="4107576"/>
            <a:ext cx="4264163" cy="1819377"/>
          </a:xfrm>
          <a:prstGeom prst="rect">
            <a:avLst/>
          </a:prstGeom>
        </p:spPr>
      </p:pic>
    </p:spTree>
    <p:extLst>
      <p:ext uri="{BB962C8B-B14F-4D97-AF65-F5344CB8AC3E}">
        <p14:creationId xmlns:p14="http://schemas.microsoft.com/office/powerpoint/2010/main" val="57196758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err="1" smtClean="0"/>
              <a:t>whoami</a:t>
            </a:r>
            <a:endParaRPr lang="en-GB" sz="2000" dirty="0"/>
          </a:p>
        </p:txBody>
      </p:sp>
      <p:sp>
        <p:nvSpPr>
          <p:cNvPr id="4" name="PoleTekstowe 3"/>
          <p:cNvSpPr txBox="1"/>
          <p:nvPr/>
        </p:nvSpPr>
        <p:spPr>
          <a:xfrm>
            <a:off x="462987" y="1230371"/>
            <a:ext cx="8399913" cy="3139321"/>
          </a:xfrm>
          <a:prstGeom prst="rect">
            <a:avLst/>
          </a:prstGeom>
          <a:noFill/>
        </p:spPr>
        <p:txBody>
          <a:bodyPr wrap="square" rtlCol="0">
            <a:spAutoFit/>
          </a:bodyPr>
          <a:lstStyle/>
          <a:p>
            <a:r>
              <a:rPr lang="en-GB" dirty="0" smtClean="0"/>
              <a:t>Disclaimer 1:</a:t>
            </a:r>
            <a:endParaRPr lang="en-GB" dirty="0"/>
          </a:p>
          <a:p>
            <a:r>
              <a:rPr lang="en-GB" dirty="0" smtClean="0"/>
              <a:t>All that will be presented is my personal opinion. </a:t>
            </a:r>
          </a:p>
          <a:p>
            <a:endParaRPr lang="en-GB" dirty="0" smtClean="0"/>
          </a:p>
          <a:p>
            <a:r>
              <a:rPr lang="en-GB" dirty="0" smtClean="0"/>
              <a:t>Disclaimer 2:</a:t>
            </a:r>
            <a:endParaRPr lang="en-GB" dirty="0"/>
          </a:p>
          <a:p>
            <a:r>
              <a:rPr lang="en-GB" dirty="0" smtClean="0"/>
              <a:t>Nobody is paying me for mentioning any of the open source or commercial products mentioned in this presentation.</a:t>
            </a:r>
            <a:br>
              <a:rPr lang="en-GB" dirty="0" smtClean="0"/>
            </a:br>
            <a:r>
              <a:rPr lang="en-GB" dirty="0" smtClean="0"/>
              <a:t/>
            </a:r>
            <a:br>
              <a:rPr lang="en-GB" dirty="0" smtClean="0"/>
            </a:br>
            <a:r>
              <a:rPr lang="en-GB" dirty="0"/>
              <a:t>Disclaimer 3</a:t>
            </a:r>
            <a:r>
              <a:rPr lang="en-GB" dirty="0" smtClean="0"/>
              <a:t>:</a:t>
            </a:r>
          </a:p>
          <a:p>
            <a:r>
              <a:rPr lang="en-GB" dirty="0" smtClean="0"/>
              <a:t>Blue text or text in blue boxes during the presentation, those are hints for </a:t>
            </a:r>
            <a:r>
              <a:rPr lang="en-GB" dirty="0" err="1" smtClean="0"/>
              <a:t>devopses</a:t>
            </a:r>
            <a:r>
              <a:rPr lang="en-GB" dirty="0" smtClean="0"/>
              <a:t> which had to be cut out in order to fit in to 45min time slot. The presentation will focus on developers perspective. </a:t>
            </a:r>
            <a:endParaRPr lang="en-GB" dirty="0"/>
          </a:p>
        </p:txBody>
      </p:sp>
    </p:spTree>
    <p:extLst>
      <p:ext uri="{BB962C8B-B14F-4D97-AF65-F5344CB8AC3E}">
        <p14:creationId xmlns:p14="http://schemas.microsoft.com/office/powerpoint/2010/main" val="6461248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 identify threats and quantify them</a:t>
            </a:r>
            <a:endParaRPr lang="en-GB" sz="2000" dirty="0"/>
          </a:p>
        </p:txBody>
      </p:sp>
      <p:sp>
        <p:nvSpPr>
          <p:cNvPr id="3" name="PoleTekstowe 2"/>
          <p:cNvSpPr txBox="1"/>
          <p:nvPr/>
        </p:nvSpPr>
        <p:spPr>
          <a:xfrm>
            <a:off x="330200" y="527050"/>
            <a:ext cx="7395925" cy="646331"/>
          </a:xfrm>
          <a:prstGeom prst="rect">
            <a:avLst/>
          </a:prstGeom>
          <a:noFill/>
        </p:spPr>
        <p:txBody>
          <a:bodyPr wrap="none" rtlCol="0">
            <a:spAutoFit/>
          </a:bodyPr>
          <a:lstStyle/>
          <a:p>
            <a:r>
              <a:rPr lang="en-GB" b="1" dirty="0"/>
              <a:t>Determine and rank </a:t>
            </a:r>
            <a:r>
              <a:rPr lang="en-GB" b="1" dirty="0" smtClean="0"/>
              <a:t>threats.</a:t>
            </a:r>
          </a:p>
          <a:p>
            <a:r>
              <a:rPr lang="en-GB" dirty="0" smtClean="0"/>
              <a:t>2. Identify </a:t>
            </a:r>
            <a:r>
              <a:rPr lang="en-GB" dirty="0"/>
              <a:t>threats both from the attacker </a:t>
            </a:r>
            <a:r>
              <a:rPr lang="en-GB" dirty="0" smtClean="0"/>
              <a:t>and </a:t>
            </a:r>
            <a:r>
              <a:rPr lang="en-GB" dirty="0"/>
              <a:t>the defensive </a:t>
            </a:r>
            <a:r>
              <a:rPr lang="en-GB" dirty="0" smtClean="0"/>
              <a:t>perspective </a:t>
            </a:r>
            <a:endParaRPr lang="en-GB" dirty="0"/>
          </a:p>
        </p:txBody>
      </p:sp>
      <p:pic>
        <p:nvPicPr>
          <p:cNvPr id="4" name="Obraz 3" descr="Screen Shot 2017-06-16 at 14.25.4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799" y="1902295"/>
            <a:ext cx="8610601" cy="3382737"/>
          </a:xfrm>
          <a:prstGeom prst="rect">
            <a:avLst/>
          </a:prstGeom>
        </p:spPr>
      </p:pic>
      <p:sp>
        <p:nvSpPr>
          <p:cNvPr id="7" name="PoleTekstowe 6"/>
          <p:cNvSpPr txBox="1"/>
          <p:nvPr/>
        </p:nvSpPr>
        <p:spPr>
          <a:xfrm>
            <a:off x="177799" y="1516679"/>
            <a:ext cx="8780423" cy="923330"/>
          </a:xfrm>
          <a:prstGeom prst="rect">
            <a:avLst/>
          </a:prstGeom>
          <a:noFill/>
        </p:spPr>
        <p:txBody>
          <a:bodyPr wrap="square" rtlCol="0">
            <a:spAutoFit/>
          </a:bodyPr>
          <a:lstStyle/>
          <a:p>
            <a:r>
              <a:rPr lang="en-GB" dirty="0"/>
              <a:t>Beginners tip: Use for example </a:t>
            </a:r>
            <a:r>
              <a:rPr lang="en-US" dirty="0"/>
              <a:t>Common Vulnerability Scoring System </a:t>
            </a:r>
            <a:r>
              <a:rPr lang="en-US" dirty="0" smtClean="0"/>
              <a:t>(</a:t>
            </a:r>
            <a:r>
              <a:rPr lang="en-GB" b="1" dirty="0" smtClean="0"/>
              <a:t>CVSS</a:t>
            </a:r>
            <a:r>
              <a:rPr lang="en-GB" dirty="0" smtClean="0"/>
              <a:t>) </a:t>
            </a:r>
            <a:r>
              <a:rPr lang="en-GB" dirty="0"/>
              <a:t>for measuring and compering </a:t>
            </a:r>
            <a:r>
              <a:rPr lang="en-GB" dirty="0" smtClean="0"/>
              <a:t>threats:</a:t>
            </a:r>
            <a:endParaRPr lang="en-GB" dirty="0"/>
          </a:p>
          <a:p>
            <a:endParaRPr lang="en-GB" dirty="0"/>
          </a:p>
        </p:txBody>
      </p:sp>
      <p:sp>
        <p:nvSpPr>
          <p:cNvPr id="8" name="PoleTekstowe 7"/>
          <p:cNvSpPr txBox="1"/>
          <p:nvPr/>
        </p:nvSpPr>
        <p:spPr>
          <a:xfrm>
            <a:off x="330200" y="5417330"/>
            <a:ext cx="8628023" cy="923330"/>
          </a:xfrm>
          <a:prstGeom prst="rect">
            <a:avLst/>
          </a:prstGeom>
          <a:noFill/>
        </p:spPr>
        <p:txBody>
          <a:bodyPr wrap="square" rtlCol="0">
            <a:spAutoFit/>
          </a:bodyPr>
          <a:lstStyle/>
          <a:p>
            <a:r>
              <a:rPr lang="en-GB" dirty="0" smtClean="0"/>
              <a:t>Tip: Use </a:t>
            </a:r>
            <a:r>
              <a:rPr lang="en-GB" dirty="0"/>
              <a:t>and abuse cases can illustrate how existing protective measures </a:t>
            </a:r>
            <a:br>
              <a:rPr lang="en-GB" dirty="0"/>
            </a:br>
            <a:r>
              <a:rPr lang="en-GB" dirty="0"/>
              <a:t>could be bypassed, or where a lack of such protection exists</a:t>
            </a:r>
            <a:r>
              <a:rPr lang="en-GB" dirty="0" smtClean="0"/>
              <a:t>.</a:t>
            </a:r>
            <a:br>
              <a:rPr lang="en-GB" dirty="0" smtClean="0"/>
            </a:br>
            <a:endParaRPr lang="en-GB" dirty="0"/>
          </a:p>
        </p:txBody>
      </p:sp>
    </p:spTree>
    <p:extLst>
      <p:ext uri="{BB962C8B-B14F-4D97-AF65-F5344CB8AC3E}">
        <p14:creationId xmlns:p14="http://schemas.microsoft.com/office/powerpoint/2010/main" val="16356300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Threat </a:t>
            </a:r>
            <a:r>
              <a:rPr lang="en-GB" sz="2000" dirty="0" smtClean="0"/>
              <a:t>modelling: address</a:t>
            </a:r>
            <a:endParaRPr lang="en-GB" sz="2000" dirty="0"/>
          </a:p>
        </p:txBody>
      </p:sp>
      <p:sp>
        <p:nvSpPr>
          <p:cNvPr id="3" name="PoleTekstowe 2"/>
          <p:cNvSpPr txBox="1"/>
          <p:nvPr/>
        </p:nvSpPr>
        <p:spPr>
          <a:xfrm>
            <a:off x="330200" y="527050"/>
            <a:ext cx="7840608" cy="2862323"/>
          </a:xfrm>
          <a:prstGeom prst="rect">
            <a:avLst/>
          </a:prstGeom>
          <a:noFill/>
        </p:spPr>
        <p:txBody>
          <a:bodyPr wrap="none" rtlCol="0">
            <a:spAutoFit/>
          </a:bodyPr>
          <a:lstStyle/>
          <a:p>
            <a:r>
              <a:rPr lang="en-GB" b="1" dirty="0" smtClean="0"/>
              <a:t>Determine countermeasures and mitigation. </a:t>
            </a:r>
          </a:p>
          <a:p>
            <a:r>
              <a:rPr lang="en-GB" dirty="0" smtClean="0"/>
              <a:t>Options:</a:t>
            </a:r>
          </a:p>
          <a:p>
            <a:pPr marL="742950" lvl="1" indent="-285750">
              <a:buFont typeface="Arial"/>
              <a:buChar char="•"/>
            </a:pPr>
            <a:r>
              <a:rPr lang="en-GB" dirty="0"/>
              <a:t>removing the risk posed by the threat completely</a:t>
            </a:r>
          </a:p>
          <a:p>
            <a:pPr marL="742950" lvl="1" indent="-285750">
              <a:buFont typeface="Arial"/>
              <a:buChar char="•"/>
            </a:pPr>
            <a:r>
              <a:rPr lang="en-GB" dirty="0" smtClean="0"/>
              <a:t>reduce the risk - </a:t>
            </a:r>
            <a:r>
              <a:rPr lang="en-GB" dirty="0"/>
              <a:t>business impact that a threat poses is high </a:t>
            </a:r>
            <a:r>
              <a:rPr lang="en-GB" dirty="0" smtClean="0"/>
              <a:t>enough</a:t>
            </a:r>
          </a:p>
          <a:p>
            <a:pPr marL="742950" lvl="1" indent="-285750">
              <a:buFont typeface="Arial"/>
              <a:buChar char="•"/>
            </a:pPr>
            <a:r>
              <a:rPr lang="en-GB" dirty="0" smtClean="0"/>
              <a:t>take the risk - the </a:t>
            </a:r>
            <a:r>
              <a:rPr lang="en-GB" dirty="0"/>
              <a:t>business impact is </a:t>
            </a:r>
            <a:r>
              <a:rPr lang="en-GB" dirty="0" smtClean="0"/>
              <a:t>acceptable</a:t>
            </a:r>
          </a:p>
          <a:p>
            <a:pPr marL="742950" lvl="1" indent="-285750">
              <a:buFont typeface="Arial"/>
              <a:buChar char="•"/>
            </a:pPr>
            <a:r>
              <a:rPr lang="en-GB" dirty="0" smtClean="0"/>
              <a:t>do nothing</a:t>
            </a:r>
            <a:br>
              <a:rPr lang="en-GB" dirty="0" smtClean="0"/>
            </a:br>
            <a:endParaRPr lang="en-GB" dirty="0" smtClean="0"/>
          </a:p>
          <a:p>
            <a:pPr lvl="1"/>
            <a:endParaRPr lang="en-GB" dirty="0" smtClean="0">
              <a:solidFill>
                <a:srgbClr val="FF0000"/>
              </a:solidFill>
            </a:endParaRPr>
          </a:p>
          <a:p>
            <a:pPr lvl="1"/>
            <a:r>
              <a:rPr lang="en-GB" dirty="0" smtClean="0">
                <a:solidFill>
                  <a:srgbClr val="FF0000"/>
                </a:solidFill>
              </a:rPr>
              <a:t>No </a:t>
            </a:r>
            <a:r>
              <a:rPr lang="en-GB" dirty="0">
                <a:solidFill>
                  <a:srgbClr val="FF0000"/>
                </a:solidFill>
              </a:rPr>
              <a:t>protection against a threat, indicate a vulnerability.</a:t>
            </a:r>
          </a:p>
          <a:p>
            <a:pPr lvl="1"/>
            <a:endParaRPr lang="en-GB" dirty="0"/>
          </a:p>
        </p:txBody>
      </p:sp>
    </p:spTree>
    <p:extLst>
      <p:ext uri="{BB962C8B-B14F-4D97-AF65-F5344CB8AC3E}">
        <p14:creationId xmlns:p14="http://schemas.microsoft.com/office/powerpoint/2010/main" val="9085140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a:t>
            </a:r>
            <a:endParaRPr lang="en-GB" sz="2000" dirty="0"/>
          </a:p>
        </p:txBody>
      </p:sp>
      <p:sp>
        <p:nvSpPr>
          <p:cNvPr id="3" name="PoleTekstowe 2"/>
          <p:cNvSpPr txBox="1"/>
          <p:nvPr/>
        </p:nvSpPr>
        <p:spPr>
          <a:xfrm>
            <a:off x="330200" y="647700"/>
            <a:ext cx="8483600" cy="369332"/>
          </a:xfrm>
          <a:prstGeom prst="rect">
            <a:avLst/>
          </a:prstGeom>
          <a:noFill/>
        </p:spPr>
        <p:txBody>
          <a:bodyPr wrap="square" rtlCol="0">
            <a:spAutoFit/>
          </a:bodyPr>
          <a:lstStyle/>
          <a:p>
            <a:pPr algn="ctr"/>
            <a:r>
              <a:rPr lang="en-GB" b="1" dirty="0" smtClean="0"/>
              <a:t>Let’s create a secure web APP with</a:t>
            </a:r>
            <a:endParaRPr lang="en-GB" dirty="0" smtClean="0"/>
          </a:p>
        </p:txBody>
      </p:sp>
      <p:sp>
        <p:nvSpPr>
          <p:cNvPr id="4" name="PoleTekstowe 3"/>
          <p:cNvSpPr txBox="1"/>
          <p:nvPr/>
        </p:nvSpPr>
        <p:spPr>
          <a:xfrm>
            <a:off x="330200" y="1250950"/>
            <a:ext cx="8483600" cy="369332"/>
          </a:xfrm>
          <a:prstGeom prst="rect">
            <a:avLst/>
          </a:prstGeom>
          <a:noFill/>
        </p:spPr>
        <p:txBody>
          <a:bodyPr wrap="square" rtlCol="0">
            <a:spAutoFit/>
          </a:bodyPr>
          <a:lstStyle/>
          <a:p>
            <a:pPr algn="ctr"/>
            <a:r>
              <a:rPr lang="en-GB" b="1" dirty="0" smtClean="0"/>
              <a:t>PHP !</a:t>
            </a:r>
            <a:endParaRPr lang="en-GB" dirty="0" smtClean="0"/>
          </a:p>
        </p:txBody>
      </p:sp>
    </p:spTree>
    <p:extLst>
      <p:ext uri="{BB962C8B-B14F-4D97-AF65-F5344CB8AC3E}">
        <p14:creationId xmlns:p14="http://schemas.microsoft.com/office/powerpoint/2010/main" val="38282982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a:t>
            </a:r>
            <a:endParaRPr lang="en-GB" sz="2000" dirty="0"/>
          </a:p>
        </p:txBody>
      </p:sp>
      <p:pic>
        <p:nvPicPr>
          <p:cNvPr id="6" name="Obraz 5" descr="ie-toolbar-he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28" y="390000"/>
            <a:ext cx="8114670" cy="6086003"/>
          </a:xfrm>
          <a:prstGeom prst="rect">
            <a:avLst/>
          </a:prstGeom>
        </p:spPr>
      </p:pic>
    </p:spTree>
    <p:extLst>
      <p:ext uri="{BB962C8B-B14F-4D97-AF65-F5344CB8AC3E}">
        <p14:creationId xmlns:p14="http://schemas.microsoft.com/office/powerpoint/2010/main" val="186164976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a:t>
            </a:r>
            <a:endParaRPr lang="en-GB" sz="2000" dirty="0"/>
          </a:p>
        </p:txBody>
      </p:sp>
      <p:sp>
        <p:nvSpPr>
          <p:cNvPr id="3" name="PoleTekstowe 2"/>
          <p:cNvSpPr txBox="1"/>
          <p:nvPr/>
        </p:nvSpPr>
        <p:spPr>
          <a:xfrm>
            <a:off x="330200" y="647700"/>
            <a:ext cx="8483600" cy="369332"/>
          </a:xfrm>
          <a:prstGeom prst="rect">
            <a:avLst/>
          </a:prstGeom>
          <a:noFill/>
        </p:spPr>
        <p:txBody>
          <a:bodyPr wrap="square" rtlCol="0">
            <a:spAutoFit/>
          </a:bodyPr>
          <a:lstStyle/>
          <a:p>
            <a:pPr algn="ctr"/>
            <a:r>
              <a:rPr lang="en-GB" b="1" dirty="0" smtClean="0"/>
              <a:t>Let’s create a secure web APP with</a:t>
            </a:r>
            <a:endParaRPr lang="en-GB" dirty="0" smtClean="0"/>
          </a:p>
        </p:txBody>
      </p:sp>
      <p:sp>
        <p:nvSpPr>
          <p:cNvPr id="4" name="PoleTekstowe 3"/>
          <p:cNvSpPr txBox="1"/>
          <p:nvPr/>
        </p:nvSpPr>
        <p:spPr>
          <a:xfrm>
            <a:off x="330200" y="1250950"/>
            <a:ext cx="8483600" cy="369332"/>
          </a:xfrm>
          <a:prstGeom prst="rect">
            <a:avLst/>
          </a:prstGeom>
          <a:noFill/>
        </p:spPr>
        <p:txBody>
          <a:bodyPr wrap="square" rtlCol="0">
            <a:spAutoFit/>
          </a:bodyPr>
          <a:lstStyle/>
          <a:p>
            <a:pPr algn="ctr"/>
            <a:r>
              <a:rPr lang="en-GB" b="1" dirty="0" smtClean="0"/>
              <a:t>PHP !</a:t>
            </a:r>
            <a:endParaRPr lang="en-GB" dirty="0" smtClean="0"/>
          </a:p>
        </p:txBody>
      </p:sp>
      <p:sp>
        <p:nvSpPr>
          <p:cNvPr id="5" name="PoleTekstowe 4"/>
          <p:cNvSpPr txBox="1"/>
          <p:nvPr/>
        </p:nvSpPr>
        <p:spPr>
          <a:xfrm>
            <a:off x="4159250" y="1765300"/>
            <a:ext cx="4743450" cy="923330"/>
          </a:xfrm>
          <a:prstGeom prst="rect">
            <a:avLst/>
          </a:prstGeom>
          <a:noFill/>
        </p:spPr>
        <p:txBody>
          <a:bodyPr wrap="square" rtlCol="0">
            <a:spAutoFit/>
          </a:bodyPr>
          <a:lstStyle/>
          <a:p>
            <a:r>
              <a:rPr lang="en-GB" b="1" dirty="0" smtClean="0"/>
              <a:t>Python</a:t>
            </a:r>
          </a:p>
          <a:p>
            <a:r>
              <a:rPr lang="en-GB" b="1" dirty="0" smtClean="0"/>
              <a:t>Has</a:t>
            </a:r>
          </a:p>
          <a:p>
            <a:r>
              <a:rPr lang="en-GB" b="1" dirty="0" smtClean="0"/>
              <a:t>Power</a:t>
            </a:r>
            <a:endParaRPr lang="en-GB" dirty="0" smtClean="0"/>
          </a:p>
        </p:txBody>
      </p:sp>
      <p:sp>
        <p:nvSpPr>
          <p:cNvPr id="7" name="PoleTekstowe 6"/>
          <p:cNvSpPr txBox="1"/>
          <p:nvPr/>
        </p:nvSpPr>
        <p:spPr>
          <a:xfrm>
            <a:off x="330200" y="3175000"/>
            <a:ext cx="8340745" cy="2585323"/>
          </a:xfrm>
          <a:prstGeom prst="rect">
            <a:avLst/>
          </a:prstGeom>
          <a:noFill/>
        </p:spPr>
        <p:txBody>
          <a:bodyPr wrap="none" rtlCol="0">
            <a:spAutoFit/>
          </a:bodyPr>
          <a:lstStyle/>
          <a:p>
            <a:r>
              <a:rPr lang="en-GB" b="1" dirty="0" err="1" smtClean="0"/>
              <a:t>my_blog</a:t>
            </a:r>
            <a:r>
              <a:rPr lang="en-GB" b="1" dirty="0" smtClean="0"/>
              <a:t>, </a:t>
            </a:r>
            <a:r>
              <a:rPr lang="en-GB" dirty="0" smtClean="0"/>
              <a:t>using </a:t>
            </a:r>
            <a:r>
              <a:rPr lang="en-GB" b="1" dirty="0" err="1" smtClean="0"/>
              <a:t>AngularJS</a:t>
            </a:r>
            <a:r>
              <a:rPr lang="en-GB" dirty="0" smtClean="0"/>
              <a:t> for frontend, </a:t>
            </a:r>
            <a:r>
              <a:rPr lang="en-GB" b="1" dirty="0" err="1" smtClean="0"/>
              <a:t>Sanic</a:t>
            </a:r>
            <a:r>
              <a:rPr lang="en-GB" dirty="0" smtClean="0"/>
              <a:t> for BE, </a:t>
            </a:r>
            <a:r>
              <a:rPr lang="en-GB" dirty="0" err="1" smtClean="0">
                <a:solidFill>
                  <a:srgbClr val="0000FF"/>
                </a:solidFill>
              </a:rPr>
              <a:t>PostgreSQL</a:t>
            </a:r>
            <a:r>
              <a:rPr lang="en-GB" dirty="0" smtClean="0">
                <a:solidFill>
                  <a:srgbClr val="0000FF"/>
                </a:solidFill>
              </a:rPr>
              <a:t> </a:t>
            </a:r>
            <a:r>
              <a:rPr lang="en-GB" dirty="0" smtClean="0"/>
              <a:t>and </a:t>
            </a:r>
            <a:r>
              <a:rPr lang="en-GB" b="1" dirty="0" err="1" smtClean="0">
                <a:solidFill>
                  <a:srgbClr val="0000FF"/>
                </a:solidFill>
              </a:rPr>
              <a:t>nginx</a:t>
            </a:r>
            <a:endParaRPr lang="en-GB" b="1" dirty="0" smtClean="0">
              <a:solidFill>
                <a:srgbClr val="0000FF"/>
              </a:solidFill>
            </a:endParaRPr>
          </a:p>
          <a:p>
            <a:r>
              <a:rPr lang="en-GB" dirty="0"/>
              <a:t>w</a:t>
            </a:r>
            <a:r>
              <a:rPr lang="en-GB" dirty="0" smtClean="0"/>
              <a:t>ith simple endpoints:</a:t>
            </a:r>
          </a:p>
          <a:p>
            <a:r>
              <a:rPr lang="en-GB" dirty="0" smtClean="0"/>
              <a:t>/ - static home</a:t>
            </a:r>
          </a:p>
          <a:p>
            <a:r>
              <a:rPr lang="en-GB" dirty="0" smtClean="0"/>
              <a:t>/</a:t>
            </a:r>
            <a:r>
              <a:rPr lang="en-GB" dirty="0" err="1" smtClean="0"/>
              <a:t>api</a:t>
            </a:r>
            <a:r>
              <a:rPr lang="en-GB" dirty="0" smtClean="0"/>
              <a:t>/login</a:t>
            </a:r>
          </a:p>
          <a:p>
            <a:r>
              <a:rPr lang="en-GB" dirty="0" smtClean="0"/>
              <a:t>/</a:t>
            </a:r>
            <a:r>
              <a:rPr lang="en-GB" dirty="0" err="1" smtClean="0"/>
              <a:t>api</a:t>
            </a:r>
            <a:r>
              <a:rPr lang="en-GB" dirty="0" smtClean="0"/>
              <a:t>/blog</a:t>
            </a:r>
          </a:p>
          <a:p>
            <a:r>
              <a:rPr lang="en-GB" dirty="0" smtClean="0"/>
              <a:t>/</a:t>
            </a:r>
            <a:r>
              <a:rPr lang="en-GB" dirty="0" err="1" smtClean="0"/>
              <a:t>api</a:t>
            </a:r>
            <a:r>
              <a:rPr lang="en-GB" dirty="0" smtClean="0"/>
              <a:t>/blog/&lt;id&gt;</a:t>
            </a:r>
            <a:br>
              <a:rPr lang="en-GB" dirty="0" smtClean="0"/>
            </a:br>
            <a:r>
              <a:rPr lang="en-GB" dirty="0"/>
              <a:t>/</a:t>
            </a:r>
            <a:r>
              <a:rPr lang="en-GB" dirty="0" err="1"/>
              <a:t>api</a:t>
            </a:r>
            <a:r>
              <a:rPr lang="en-GB" dirty="0" smtClean="0"/>
              <a:t>/user</a:t>
            </a:r>
            <a:endParaRPr lang="en-GB" dirty="0"/>
          </a:p>
          <a:p>
            <a:r>
              <a:rPr lang="en-GB" dirty="0"/>
              <a:t>/</a:t>
            </a:r>
            <a:r>
              <a:rPr lang="en-GB" dirty="0" err="1"/>
              <a:t>api</a:t>
            </a:r>
            <a:r>
              <a:rPr lang="en-GB" dirty="0" smtClean="0"/>
              <a:t>/user/</a:t>
            </a:r>
            <a:r>
              <a:rPr lang="en-GB" dirty="0"/>
              <a:t>&lt;id&gt;</a:t>
            </a:r>
          </a:p>
          <a:p>
            <a:endParaRPr lang="en-GB" dirty="0" smtClean="0"/>
          </a:p>
        </p:txBody>
      </p:sp>
    </p:spTree>
    <p:extLst>
      <p:ext uri="{BB962C8B-B14F-4D97-AF65-F5344CB8AC3E}">
        <p14:creationId xmlns:p14="http://schemas.microsoft.com/office/powerpoint/2010/main" val="7009287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 Threat Modelling </a:t>
            </a:r>
            <a:r>
              <a:rPr lang="en-GB" sz="2000" dirty="0"/>
              <a:t>#1</a:t>
            </a:r>
          </a:p>
        </p:txBody>
      </p:sp>
      <p:sp>
        <p:nvSpPr>
          <p:cNvPr id="7" name="PoleTekstowe 6"/>
          <p:cNvSpPr txBox="1"/>
          <p:nvPr/>
        </p:nvSpPr>
        <p:spPr>
          <a:xfrm>
            <a:off x="330200" y="812800"/>
            <a:ext cx="8509000" cy="369332"/>
          </a:xfrm>
          <a:prstGeom prst="rect">
            <a:avLst/>
          </a:prstGeom>
          <a:noFill/>
        </p:spPr>
        <p:txBody>
          <a:bodyPr wrap="square" rtlCol="0">
            <a:spAutoFit/>
          </a:bodyPr>
          <a:lstStyle/>
          <a:p>
            <a:pPr algn="ctr"/>
            <a:r>
              <a:rPr lang="en-GB" b="1" dirty="0" smtClean="0"/>
              <a:t>Frontend Threat Modelling: </a:t>
            </a:r>
            <a:r>
              <a:rPr lang="en-GB" b="1" dirty="0" err="1" smtClean="0"/>
              <a:t>AngularJS</a:t>
            </a:r>
            <a:r>
              <a:rPr lang="en-GB" dirty="0" smtClean="0"/>
              <a:t> </a:t>
            </a:r>
          </a:p>
        </p:txBody>
      </p:sp>
    </p:spTree>
    <p:extLst>
      <p:ext uri="{BB962C8B-B14F-4D97-AF65-F5344CB8AC3E}">
        <p14:creationId xmlns:p14="http://schemas.microsoft.com/office/powerpoint/2010/main" val="384631951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Common attack vectors on web </a:t>
            </a:r>
            <a:r>
              <a:rPr lang="en-GB" sz="2000" dirty="0" smtClean="0"/>
              <a:t>applications</a:t>
            </a:r>
            <a:endParaRPr lang="en-GB" sz="2000" dirty="0"/>
          </a:p>
        </p:txBody>
      </p:sp>
      <p:sp>
        <p:nvSpPr>
          <p:cNvPr id="3" name="PoleTekstowe 2"/>
          <p:cNvSpPr txBox="1"/>
          <p:nvPr/>
        </p:nvSpPr>
        <p:spPr>
          <a:xfrm>
            <a:off x="330200" y="495300"/>
            <a:ext cx="8483600" cy="369332"/>
          </a:xfrm>
          <a:prstGeom prst="rect">
            <a:avLst/>
          </a:prstGeom>
          <a:noFill/>
        </p:spPr>
        <p:txBody>
          <a:bodyPr wrap="square" rtlCol="0">
            <a:spAutoFit/>
          </a:bodyPr>
          <a:lstStyle/>
          <a:p>
            <a:pPr algn="ctr"/>
            <a:r>
              <a:rPr lang="en-GB" b="1" dirty="0"/>
              <a:t>Open Web Application Security </a:t>
            </a:r>
            <a:r>
              <a:rPr lang="en-GB" b="1" dirty="0" smtClean="0"/>
              <a:t>Project - OWASP</a:t>
            </a:r>
            <a:endParaRPr lang="en-GB" dirty="0" smtClean="0"/>
          </a:p>
        </p:txBody>
      </p:sp>
      <p:pic>
        <p:nvPicPr>
          <p:cNvPr id="6" name="Obraz 5" descr="Screen Shot 2017-06-16 at 15.27.1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0" y="996558"/>
            <a:ext cx="8420100" cy="5266894"/>
          </a:xfrm>
          <a:prstGeom prst="rect">
            <a:avLst/>
          </a:prstGeom>
        </p:spPr>
      </p:pic>
    </p:spTree>
    <p:extLst>
      <p:ext uri="{BB962C8B-B14F-4D97-AF65-F5344CB8AC3E}">
        <p14:creationId xmlns:p14="http://schemas.microsoft.com/office/powerpoint/2010/main" val="374435319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Common attack vectors on web </a:t>
            </a:r>
            <a:r>
              <a:rPr lang="en-GB" sz="2000" dirty="0" smtClean="0"/>
              <a:t>applications</a:t>
            </a:r>
            <a:endParaRPr lang="en-GB" sz="2000" dirty="0"/>
          </a:p>
        </p:txBody>
      </p:sp>
      <p:sp>
        <p:nvSpPr>
          <p:cNvPr id="3" name="PoleTekstowe 2"/>
          <p:cNvSpPr txBox="1"/>
          <p:nvPr/>
        </p:nvSpPr>
        <p:spPr>
          <a:xfrm>
            <a:off x="330200" y="495300"/>
            <a:ext cx="8483600" cy="369332"/>
          </a:xfrm>
          <a:prstGeom prst="rect">
            <a:avLst/>
          </a:prstGeom>
          <a:noFill/>
        </p:spPr>
        <p:txBody>
          <a:bodyPr wrap="square" rtlCol="0">
            <a:spAutoFit/>
          </a:bodyPr>
          <a:lstStyle/>
          <a:p>
            <a:pPr algn="ctr"/>
            <a:r>
              <a:rPr lang="en-GB" b="1" dirty="0"/>
              <a:t>Open Web Application Security </a:t>
            </a:r>
            <a:r>
              <a:rPr lang="en-GB" b="1" dirty="0" smtClean="0"/>
              <a:t>Project - OWASP</a:t>
            </a:r>
            <a:endParaRPr lang="en-GB" dirty="0" smtClean="0"/>
          </a:p>
        </p:txBody>
      </p:sp>
      <p:pic>
        <p:nvPicPr>
          <p:cNvPr id="4" name="Obraz 3" descr="Screen Shot 2017-06-16 at 15.27.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84443"/>
            <a:ext cx="9144000" cy="3574815"/>
          </a:xfrm>
          <a:prstGeom prst="rect">
            <a:avLst/>
          </a:prstGeom>
        </p:spPr>
      </p:pic>
    </p:spTree>
    <p:extLst>
      <p:ext uri="{BB962C8B-B14F-4D97-AF65-F5344CB8AC3E}">
        <p14:creationId xmlns:p14="http://schemas.microsoft.com/office/powerpoint/2010/main" val="217969183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Common attack vectors on web </a:t>
            </a:r>
            <a:r>
              <a:rPr lang="en-GB" sz="2000" dirty="0" smtClean="0"/>
              <a:t>applications</a:t>
            </a:r>
            <a:endParaRPr lang="en-GB" sz="2000" dirty="0"/>
          </a:p>
        </p:txBody>
      </p:sp>
      <p:sp>
        <p:nvSpPr>
          <p:cNvPr id="5" name="PoleTekstowe 4"/>
          <p:cNvSpPr txBox="1"/>
          <p:nvPr/>
        </p:nvSpPr>
        <p:spPr>
          <a:xfrm>
            <a:off x="330200" y="895350"/>
            <a:ext cx="8483600" cy="3139321"/>
          </a:xfrm>
          <a:prstGeom prst="rect">
            <a:avLst/>
          </a:prstGeom>
          <a:noFill/>
        </p:spPr>
        <p:txBody>
          <a:bodyPr wrap="square" rtlCol="0">
            <a:spAutoFit/>
          </a:bodyPr>
          <a:lstStyle/>
          <a:p>
            <a:r>
              <a:rPr lang="en-GB" dirty="0" smtClean="0"/>
              <a:t>OWASP TOP 10:</a:t>
            </a:r>
          </a:p>
          <a:p>
            <a:pPr marL="342900" indent="-342900">
              <a:buFont typeface="+mj-lt"/>
              <a:buAutoNum type="arabicPeriod"/>
            </a:pPr>
            <a:r>
              <a:rPr lang="en-GB" dirty="0" smtClean="0"/>
              <a:t>A1 </a:t>
            </a:r>
            <a:r>
              <a:rPr lang="en-GB" dirty="0"/>
              <a:t>Injection</a:t>
            </a:r>
          </a:p>
          <a:p>
            <a:pPr marL="342900" indent="-342900">
              <a:buFont typeface="+mj-lt"/>
              <a:buAutoNum type="arabicPeriod"/>
            </a:pPr>
            <a:r>
              <a:rPr lang="en-GB" dirty="0"/>
              <a:t>A2 Broken Authentication and Session Management</a:t>
            </a:r>
          </a:p>
          <a:p>
            <a:pPr marL="342900" indent="-342900">
              <a:buFont typeface="+mj-lt"/>
              <a:buAutoNum type="arabicPeriod"/>
            </a:pPr>
            <a:r>
              <a:rPr lang="en-GB" dirty="0"/>
              <a:t>A3 Cross-Site Scripting (XSS)</a:t>
            </a:r>
          </a:p>
          <a:p>
            <a:pPr marL="342900" indent="-342900">
              <a:buFont typeface="+mj-lt"/>
              <a:buAutoNum type="arabicPeriod"/>
            </a:pPr>
            <a:r>
              <a:rPr lang="en-GB" dirty="0"/>
              <a:t>A4 Insecure Direct Object References</a:t>
            </a:r>
          </a:p>
          <a:p>
            <a:pPr marL="342900" indent="-342900">
              <a:buFont typeface="+mj-lt"/>
              <a:buAutoNum type="arabicPeriod"/>
            </a:pPr>
            <a:r>
              <a:rPr lang="en-GB" dirty="0"/>
              <a:t>A5 Security Misconfiguration</a:t>
            </a:r>
          </a:p>
          <a:p>
            <a:pPr marL="342900" indent="-342900">
              <a:buFont typeface="+mj-lt"/>
              <a:buAutoNum type="arabicPeriod"/>
            </a:pPr>
            <a:r>
              <a:rPr lang="en-GB" dirty="0" smtClean="0"/>
              <a:t>A6 </a:t>
            </a:r>
            <a:r>
              <a:rPr lang="en-GB" dirty="0"/>
              <a:t>Sensitive Data Exposure</a:t>
            </a:r>
          </a:p>
          <a:p>
            <a:pPr marL="342900" indent="-342900">
              <a:buFont typeface="+mj-lt"/>
              <a:buAutoNum type="arabicPeriod"/>
            </a:pPr>
            <a:r>
              <a:rPr lang="en-GB" dirty="0"/>
              <a:t>A7 Missing Function Level Access Control</a:t>
            </a:r>
          </a:p>
          <a:p>
            <a:pPr marL="342900" indent="-342900">
              <a:buFont typeface="+mj-lt"/>
              <a:buAutoNum type="arabicPeriod"/>
            </a:pPr>
            <a:r>
              <a:rPr lang="en-GB" dirty="0"/>
              <a:t>A8 Cross-Site Request Forgery (CSRF)</a:t>
            </a:r>
          </a:p>
          <a:p>
            <a:pPr marL="342900" indent="-342900">
              <a:buFont typeface="+mj-lt"/>
              <a:buAutoNum type="arabicPeriod"/>
            </a:pPr>
            <a:r>
              <a:rPr lang="en-GB" dirty="0"/>
              <a:t>A9 Using Components with Known Vulnerabilities</a:t>
            </a:r>
          </a:p>
          <a:p>
            <a:pPr marL="342900" indent="-342900">
              <a:buFont typeface="+mj-lt"/>
              <a:buAutoNum type="arabicPeriod"/>
            </a:pPr>
            <a:r>
              <a:rPr lang="en-GB" dirty="0"/>
              <a:t>A10 </a:t>
            </a:r>
            <a:r>
              <a:rPr lang="en-GB" dirty="0" err="1"/>
              <a:t>Unvalidated</a:t>
            </a:r>
            <a:r>
              <a:rPr lang="en-GB" dirty="0"/>
              <a:t> Redirects and Forwards</a:t>
            </a:r>
            <a:endParaRPr lang="en-GB" dirty="0" smtClean="0"/>
          </a:p>
        </p:txBody>
      </p:sp>
      <p:sp>
        <p:nvSpPr>
          <p:cNvPr id="3" name="PoleTekstowe 2"/>
          <p:cNvSpPr txBox="1"/>
          <p:nvPr/>
        </p:nvSpPr>
        <p:spPr>
          <a:xfrm>
            <a:off x="330200" y="4643661"/>
            <a:ext cx="8228452" cy="1754327"/>
          </a:xfrm>
          <a:prstGeom prst="rect">
            <a:avLst/>
          </a:prstGeom>
          <a:noFill/>
        </p:spPr>
        <p:txBody>
          <a:bodyPr wrap="square" rtlCol="0">
            <a:spAutoFit/>
          </a:bodyPr>
          <a:lstStyle/>
          <a:p>
            <a:r>
              <a:rPr lang="en-GB" b="1" dirty="0" smtClean="0"/>
              <a:t>Try them out:</a:t>
            </a:r>
          </a:p>
          <a:p>
            <a:r>
              <a:rPr lang="en-GB" dirty="0" err="1" smtClean="0"/>
              <a:t>BeeBox</a:t>
            </a:r>
            <a:r>
              <a:rPr lang="en-GB" dirty="0" smtClean="0"/>
              <a:t> project</a:t>
            </a:r>
            <a:r>
              <a:rPr lang="en-GB" dirty="0"/>
              <a:t/>
            </a:r>
            <a:br>
              <a:rPr lang="en-GB" dirty="0"/>
            </a:br>
            <a:r>
              <a:rPr lang="en-GB" dirty="0"/>
              <a:t>https://</a:t>
            </a:r>
            <a:r>
              <a:rPr lang="en-GB" dirty="0" err="1"/>
              <a:t>sourceforge.net</a:t>
            </a:r>
            <a:r>
              <a:rPr lang="en-GB" dirty="0"/>
              <a:t>/projects/</a:t>
            </a:r>
            <a:r>
              <a:rPr lang="en-GB" dirty="0" err="1"/>
              <a:t>bwapp</a:t>
            </a:r>
            <a:r>
              <a:rPr lang="en-GB" dirty="0"/>
              <a:t>/files/bee-box/</a:t>
            </a:r>
            <a:br>
              <a:rPr lang="en-GB" dirty="0"/>
            </a:br>
            <a:r>
              <a:rPr lang="en-GB" dirty="0" smtClean="0"/>
              <a:t/>
            </a:r>
            <a:br>
              <a:rPr lang="en-GB" dirty="0" smtClean="0"/>
            </a:br>
            <a:r>
              <a:rPr lang="en-GB" dirty="0" smtClean="0"/>
              <a:t>OWASP </a:t>
            </a:r>
            <a:r>
              <a:rPr lang="en-GB" dirty="0"/>
              <a:t>Broken Web Applications </a:t>
            </a:r>
            <a:r>
              <a:rPr lang="en-GB" dirty="0" smtClean="0"/>
              <a:t>Project (OWASP BWAP)</a:t>
            </a:r>
            <a:r>
              <a:rPr lang="en-GB" dirty="0"/>
              <a:t/>
            </a:r>
            <a:br>
              <a:rPr lang="en-GB" dirty="0"/>
            </a:br>
            <a:r>
              <a:rPr lang="en-GB" dirty="0" smtClean="0"/>
              <a:t>https</a:t>
            </a:r>
            <a:r>
              <a:rPr lang="en-GB" dirty="0"/>
              <a:t>://</a:t>
            </a:r>
            <a:r>
              <a:rPr lang="en-GB" dirty="0" err="1"/>
              <a:t>www.owasp.org</a:t>
            </a:r>
            <a:r>
              <a:rPr lang="en-GB" dirty="0"/>
              <a:t>/</a:t>
            </a:r>
            <a:r>
              <a:rPr lang="en-GB" dirty="0" err="1"/>
              <a:t>index.php</a:t>
            </a:r>
            <a:r>
              <a:rPr lang="en-GB" dirty="0"/>
              <a:t>/</a:t>
            </a:r>
            <a:r>
              <a:rPr lang="en-GB" dirty="0" err="1"/>
              <a:t>OWASP_Broken_Web_Applications_Project</a:t>
            </a:r>
            <a:endParaRPr lang="en-GB" dirty="0"/>
          </a:p>
        </p:txBody>
      </p:sp>
    </p:spTree>
    <p:extLst>
      <p:ext uri="{BB962C8B-B14F-4D97-AF65-F5344CB8AC3E}">
        <p14:creationId xmlns:p14="http://schemas.microsoft.com/office/powerpoint/2010/main" val="296333821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 Threat Modelling #</a:t>
            </a:r>
            <a:r>
              <a:rPr lang="en-GB" sz="2000" dirty="0"/>
              <a:t>1</a:t>
            </a:r>
          </a:p>
        </p:txBody>
      </p:sp>
      <p:sp>
        <p:nvSpPr>
          <p:cNvPr id="7" name="PoleTekstowe 6"/>
          <p:cNvSpPr txBox="1"/>
          <p:nvPr/>
        </p:nvSpPr>
        <p:spPr>
          <a:xfrm>
            <a:off x="330200" y="812800"/>
            <a:ext cx="8509000" cy="369332"/>
          </a:xfrm>
          <a:prstGeom prst="rect">
            <a:avLst/>
          </a:prstGeom>
          <a:noFill/>
        </p:spPr>
        <p:txBody>
          <a:bodyPr wrap="square" rtlCol="0">
            <a:spAutoFit/>
          </a:bodyPr>
          <a:lstStyle/>
          <a:p>
            <a:pPr algn="ctr"/>
            <a:r>
              <a:rPr lang="en-GB" b="1" dirty="0" smtClean="0"/>
              <a:t>Frontend Threat Modelling: </a:t>
            </a:r>
            <a:r>
              <a:rPr lang="en-GB" b="1" dirty="0" err="1" smtClean="0"/>
              <a:t>AngularJS</a:t>
            </a:r>
            <a:r>
              <a:rPr lang="en-GB" dirty="0" smtClean="0"/>
              <a:t> </a:t>
            </a:r>
          </a:p>
        </p:txBody>
      </p:sp>
      <p:sp>
        <p:nvSpPr>
          <p:cNvPr id="3" name="Prostokąt 2"/>
          <p:cNvSpPr/>
          <p:nvPr/>
        </p:nvSpPr>
        <p:spPr>
          <a:xfrm>
            <a:off x="444500" y="1305342"/>
            <a:ext cx="8134350" cy="3970318"/>
          </a:xfrm>
          <a:prstGeom prst="rect">
            <a:avLst/>
          </a:prstGeom>
        </p:spPr>
        <p:txBody>
          <a:bodyPr wrap="square">
            <a:spAutoFit/>
          </a:bodyPr>
          <a:lstStyle/>
          <a:p>
            <a:r>
              <a:rPr lang="en-GB" dirty="0"/>
              <a:t>OWASP TOP 10:</a:t>
            </a:r>
          </a:p>
          <a:p>
            <a:pPr marL="342900" indent="-342900">
              <a:buFont typeface="+mj-lt"/>
              <a:buAutoNum type="arabicPeriod"/>
            </a:pPr>
            <a:r>
              <a:rPr lang="en-GB" strike="sngStrike" dirty="0"/>
              <a:t>A1 Injection</a:t>
            </a:r>
          </a:p>
          <a:p>
            <a:pPr marL="342900" indent="-342900">
              <a:buFont typeface="+mj-lt"/>
              <a:buAutoNum type="arabicPeriod"/>
            </a:pPr>
            <a:r>
              <a:rPr lang="en-GB" dirty="0"/>
              <a:t>A2 Broken Authentication and Session Management</a:t>
            </a:r>
          </a:p>
          <a:p>
            <a:pPr marL="342900" indent="-342900">
              <a:buFont typeface="+mj-lt"/>
              <a:buAutoNum type="arabicPeriod"/>
            </a:pPr>
            <a:r>
              <a:rPr lang="en-GB" dirty="0"/>
              <a:t>A3 Cross-Site Scripting (XSS)</a:t>
            </a:r>
            <a:endParaRPr lang="en-GB" strike="sngStrike" dirty="0"/>
          </a:p>
          <a:p>
            <a:pPr marL="342900" indent="-342900">
              <a:buFont typeface="+mj-lt"/>
              <a:buAutoNum type="arabicPeriod"/>
            </a:pPr>
            <a:r>
              <a:rPr lang="en-GB" strike="sngStrike" dirty="0"/>
              <a:t>A4 Insecure Direct Object References</a:t>
            </a:r>
          </a:p>
          <a:p>
            <a:pPr marL="342900" indent="-342900">
              <a:buFont typeface="+mj-lt"/>
              <a:buAutoNum type="arabicPeriod"/>
            </a:pPr>
            <a:r>
              <a:rPr lang="en-GB" dirty="0"/>
              <a:t>A5 Security Misconfiguration</a:t>
            </a:r>
          </a:p>
          <a:p>
            <a:pPr marL="342900" indent="-342900">
              <a:buFont typeface="+mj-lt"/>
              <a:buAutoNum type="arabicPeriod"/>
            </a:pPr>
            <a:r>
              <a:rPr lang="en-GB" strike="sngStrike" dirty="0"/>
              <a:t>A6 Sensitive Data Exposure</a:t>
            </a:r>
          </a:p>
          <a:p>
            <a:pPr marL="342900" indent="-342900">
              <a:buFont typeface="+mj-lt"/>
              <a:buAutoNum type="arabicPeriod"/>
            </a:pPr>
            <a:r>
              <a:rPr lang="en-GB" dirty="0"/>
              <a:t>A7 Missing Function Level Access Control</a:t>
            </a:r>
          </a:p>
          <a:p>
            <a:pPr marL="342900" indent="-342900">
              <a:buFont typeface="+mj-lt"/>
              <a:buAutoNum type="arabicPeriod"/>
            </a:pPr>
            <a:r>
              <a:rPr lang="en-GB" dirty="0"/>
              <a:t>A8 Cross-Site Request Forgery (CSRF)</a:t>
            </a:r>
          </a:p>
          <a:p>
            <a:pPr marL="342900" indent="-342900">
              <a:buFont typeface="+mj-lt"/>
              <a:buAutoNum type="arabicPeriod"/>
            </a:pPr>
            <a:r>
              <a:rPr lang="en-GB" strike="sngStrike" dirty="0"/>
              <a:t>A9 Using Components with Known Vulnerabilities</a:t>
            </a:r>
          </a:p>
          <a:p>
            <a:pPr marL="342900" indent="-342900">
              <a:buFont typeface="+mj-lt"/>
              <a:buAutoNum type="arabicPeriod"/>
            </a:pPr>
            <a:r>
              <a:rPr lang="en-GB" dirty="0"/>
              <a:t>A10 </a:t>
            </a:r>
            <a:r>
              <a:rPr lang="en-GB" dirty="0" err="1"/>
              <a:t>Unvalidated</a:t>
            </a:r>
            <a:r>
              <a:rPr lang="en-GB" dirty="0"/>
              <a:t> Redirects and Forwards</a:t>
            </a:r>
          </a:p>
          <a:p>
            <a:pPr marL="342900" indent="-342900">
              <a:buFont typeface="+mj-lt"/>
              <a:buAutoNum type="arabicPeriod"/>
            </a:pPr>
            <a:endParaRPr lang="en-GB" dirty="0"/>
          </a:p>
          <a:p>
            <a:pPr marL="342900" indent="-342900">
              <a:buFont typeface="+mj-lt"/>
              <a:buAutoNum type="arabicPeriod"/>
            </a:pPr>
            <a:endParaRPr lang="en-GB" dirty="0" smtClean="0"/>
          </a:p>
          <a:p>
            <a:endParaRPr lang="en-GB" dirty="0"/>
          </a:p>
        </p:txBody>
      </p:sp>
      <p:sp>
        <p:nvSpPr>
          <p:cNvPr id="5" name="PoleTekstowe 4"/>
          <p:cNvSpPr txBox="1"/>
          <p:nvPr/>
        </p:nvSpPr>
        <p:spPr>
          <a:xfrm>
            <a:off x="587542" y="4803247"/>
            <a:ext cx="5560650" cy="369332"/>
          </a:xfrm>
          <a:prstGeom prst="rect">
            <a:avLst/>
          </a:prstGeom>
          <a:noFill/>
        </p:spPr>
        <p:txBody>
          <a:bodyPr wrap="none" rtlCol="0">
            <a:spAutoFit/>
          </a:bodyPr>
          <a:lstStyle/>
          <a:p>
            <a:r>
              <a:rPr lang="en-GB" dirty="0"/>
              <a:t>Good thing is that </a:t>
            </a:r>
            <a:r>
              <a:rPr lang="en-GB" dirty="0" err="1"/>
              <a:t>AngularJS</a:t>
            </a:r>
            <a:r>
              <a:rPr lang="en-GB" dirty="0"/>
              <a:t> mitigates most of them.</a:t>
            </a:r>
          </a:p>
        </p:txBody>
      </p:sp>
    </p:spTree>
    <p:extLst>
      <p:ext uri="{BB962C8B-B14F-4D97-AF65-F5344CB8AC3E}">
        <p14:creationId xmlns:p14="http://schemas.microsoft.com/office/powerpoint/2010/main" val="31533919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Agenda</a:t>
            </a:r>
            <a:endParaRPr lang="en-GB" sz="2000" dirty="0"/>
          </a:p>
        </p:txBody>
      </p:sp>
      <p:sp>
        <p:nvSpPr>
          <p:cNvPr id="3" name="Symbol zastępczy zawartości 2"/>
          <p:cNvSpPr>
            <a:spLocks noGrp="1"/>
          </p:cNvSpPr>
          <p:nvPr>
            <p:ph idx="1"/>
          </p:nvPr>
        </p:nvSpPr>
        <p:spPr>
          <a:xfrm>
            <a:off x="457200" y="482600"/>
            <a:ext cx="8229600" cy="5994400"/>
          </a:xfrm>
        </p:spPr>
        <p:txBody>
          <a:bodyPr>
            <a:normAutofit/>
          </a:bodyPr>
          <a:lstStyle/>
          <a:p>
            <a:pPr marL="457200" indent="-457200">
              <a:buFont typeface="+mj-lt"/>
              <a:buAutoNum type="arabicPeriod"/>
            </a:pPr>
            <a:r>
              <a:rPr lang="en-GB" sz="2200" dirty="0" err="1"/>
              <a:t>w</a:t>
            </a:r>
            <a:r>
              <a:rPr lang="en-GB" sz="2200" dirty="0" err="1" smtClean="0"/>
              <a:t>hoami</a:t>
            </a:r>
            <a:endParaRPr lang="en-GB" sz="2200" dirty="0" smtClean="0"/>
          </a:p>
          <a:p>
            <a:pPr marL="457200" indent="-457200">
              <a:buFont typeface="+mj-lt"/>
              <a:buAutoNum type="arabicPeriod"/>
            </a:pPr>
            <a:r>
              <a:rPr lang="en-GB" sz="2200" dirty="0" smtClean="0"/>
              <a:t>Cyber </a:t>
            </a:r>
            <a:r>
              <a:rPr lang="en-GB" sz="2200" dirty="0" err="1" smtClean="0"/>
              <a:t>Secuirty</a:t>
            </a:r>
            <a:r>
              <a:rPr lang="en-GB" sz="2200" dirty="0" smtClean="0"/>
              <a:t> </a:t>
            </a:r>
          </a:p>
          <a:p>
            <a:pPr marL="457200" indent="-457200">
              <a:buFont typeface="+mj-lt"/>
              <a:buAutoNum type="arabicPeriod"/>
            </a:pPr>
            <a:r>
              <a:rPr lang="en-GB" sz="2200" dirty="0"/>
              <a:t>why is cyber-security awareness in a company so important nowadays</a:t>
            </a:r>
            <a:r>
              <a:rPr lang="en-GB" sz="2200" dirty="0" smtClean="0"/>
              <a:t>.</a:t>
            </a:r>
          </a:p>
          <a:p>
            <a:pPr marL="457200" indent="-457200">
              <a:buFont typeface="+mj-lt"/>
              <a:buAutoNum type="arabicPeriod"/>
            </a:pPr>
            <a:r>
              <a:rPr lang="en-GB" sz="2200" dirty="0" smtClean="0"/>
              <a:t>Threat modelling</a:t>
            </a:r>
            <a:endParaRPr lang="en-GB" sz="2200" dirty="0"/>
          </a:p>
          <a:p>
            <a:pPr marL="457200" indent="-457200">
              <a:buFont typeface="+mj-lt"/>
              <a:buAutoNum type="arabicPeriod"/>
            </a:pPr>
            <a:r>
              <a:rPr lang="en-GB" sz="2200" dirty="0"/>
              <a:t>Common attack </a:t>
            </a:r>
            <a:r>
              <a:rPr lang="en-GB" sz="2200" dirty="0" smtClean="0"/>
              <a:t>vectors on web and </a:t>
            </a:r>
            <a:r>
              <a:rPr lang="en-GB" sz="2200" dirty="0"/>
              <a:t>on Python applications.</a:t>
            </a:r>
          </a:p>
          <a:p>
            <a:pPr marL="457200" indent="-457200">
              <a:buFont typeface="+mj-lt"/>
              <a:buAutoNum type="arabicPeriod"/>
            </a:pPr>
            <a:r>
              <a:rPr lang="en-GB" sz="2200" dirty="0" smtClean="0"/>
              <a:t>Automated </a:t>
            </a:r>
            <a:r>
              <a:rPr lang="en-GB" sz="2200" dirty="0"/>
              <a:t>security testing.</a:t>
            </a:r>
          </a:p>
          <a:p>
            <a:pPr marL="457200" indent="-457200">
              <a:buFont typeface="+mj-lt"/>
              <a:buAutoNum type="arabicPeriod"/>
            </a:pPr>
            <a:r>
              <a:rPr lang="en-GB" sz="2200" dirty="0" err="1" smtClean="0"/>
              <a:t>Pentesting</a:t>
            </a:r>
            <a:r>
              <a:rPr lang="en-GB" sz="2200" dirty="0" smtClean="0"/>
              <a:t> and </a:t>
            </a:r>
            <a:r>
              <a:rPr lang="en-GB" sz="2200" dirty="0" err="1" smtClean="0"/>
              <a:t>pentesters</a:t>
            </a:r>
            <a:r>
              <a:rPr lang="en-GB" sz="2200" dirty="0" smtClean="0"/>
              <a:t>.</a:t>
            </a:r>
            <a:endParaRPr lang="en-GB" sz="2200" dirty="0"/>
          </a:p>
          <a:p>
            <a:pPr marL="457200" indent="-457200">
              <a:buFont typeface="+mj-lt"/>
              <a:buAutoNum type="arabicPeriod"/>
            </a:pPr>
            <a:r>
              <a:rPr lang="en-GB" sz="2200" dirty="0"/>
              <a:t>Who is a CISO </a:t>
            </a:r>
            <a:endParaRPr lang="en-GB" sz="2200" dirty="0" smtClean="0"/>
          </a:p>
          <a:p>
            <a:pPr marL="457200" indent="-457200">
              <a:buFont typeface="+mj-lt"/>
              <a:buAutoNum type="arabicPeriod"/>
            </a:pPr>
            <a:r>
              <a:rPr lang="en-GB" sz="2200" dirty="0" smtClean="0"/>
              <a:t>Interesting links</a:t>
            </a:r>
          </a:p>
          <a:p>
            <a:pPr marL="457200" indent="-457200">
              <a:buFont typeface="+mj-lt"/>
              <a:buAutoNum type="arabicPeriod"/>
            </a:pPr>
            <a:r>
              <a:rPr lang="en-GB" sz="2200" dirty="0" smtClean="0"/>
              <a:t>Q&amp;A</a:t>
            </a:r>
          </a:p>
          <a:p>
            <a:pPr marL="0" indent="0">
              <a:buNone/>
            </a:pPr>
            <a:endParaRPr lang="en-GB" sz="2200" dirty="0" smtClean="0"/>
          </a:p>
          <a:p>
            <a:pPr marL="0" indent="0">
              <a:buNone/>
            </a:pPr>
            <a:endParaRPr lang="en-GB" sz="2200" dirty="0"/>
          </a:p>
          <a:p>
            <a:pPr marL="0" indent="0">
              <a:buNone/>
            </a:pPr>
            <a:r>
              <a:rPr lang="en-GB" sz="2000" dirty="0" smtClean="0"/>
              <a:t>Face to face feedback if you want to give me some </a:t>
            </a:r>
            <a:r>
              <a:rPr lang="en-GB" sz="2000" dirty="0" smtClean="0">
                <a:sym typeface="Wingdings"/>
              </a:rPr>
              <a:t>is appreciated</a:t>
            </a:r>
            <a:r>
              <a:rPr lang="en-GB" sz="2200" dirty="0" smtClean="0">
                <a:sym typeface="Wingdings"/>
              </a:rPr>
              <a:t>. </a:t>
            </a:r>
            <a:endParaRPr lang="en-GB" sz="2200" dirty="0" smtClean="0"/>
          </a:p>
        </p:txBody>
      </p:sp>
    </p:spTree>
    <p:extLst>
      <p:ext uri="{BB962C8B-B14F-4D97-AF65-F5344CB8AC3E}">
        <p14:creationId xmlns:p14="http://schemas.microsoft.com/office/powerpoint/2010/main" val="387923525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 Threat Modelling </a:t>
            </a:r>
            <a:r>
              <a:rPr lang="en-GB" sz="2000" dirty="0"/>
              <a:t>#1 </a:t>
            </a:r>
          </a:p>
        </p:txBody>
      </p:sp>
      <p:sp>
        <p:nvSpPr>
          <p:cNvPr id="7" name="PoleTekstowe 6"/>
          <p:cNvSpPr txBox="1"/>
          <p:nvPr/>
        </p:nvSpPr>
        <p:spPr>
          <a:xfrm>
            <a:off x="330200" y="812800"/>
            <a:ext cx="8509000" cy="369332"/>
          </a:xfrm>
          <a:prstGeom prst="rect">
            <a:avLst/>
          </a:prstGeom>
          <a:noFill/>
        </p:spPr>
        <p:txBody>
          <a:bodyPr wrap="square" rtlCol="0">
            <a:spAutoFit/>
          </a:bodyPr>
          <a:lstStyle/>
          <a:p>
            <a:pPr algn="ctr"/>
            <a:r>
              <a:rPr lang="en-GB" b="1" dirty="0" smtClean="0"/>
              <a:t>Backend Threat Modelling: </a:t>
            </a:r>
            <a:r>
              <a:rPr lang="en-GB" b="1" dirty="0" err="1" smtClean="0"/>
              <a:t>Sanic</a:t>
            </a:r>
            <a:endParaRPr lang="en-GB" dirty="0" smtClean="0"/>
          </a:p>
        </p:txBody>
      </p:sp>
    </p:spTree>
    <p:extLst>
      <p:ext uri="{BB962C8B-B14F-4D97-AF65-F5344CB8AC3E}">
        <p14:creationId xmlns:p14="http://schemas.microsoft.com/office/powerpoint/2010/main" val="174431600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Common attack vectors on </a:t>
            </a:r>
            <a:r>
              <a:rPr lang="en-GB" sz="2000" dirty="0" smtClean="0"/>
              <a:t>Python applications</a:t>
            </a:r>
            <a:endParaRPr lang="en-GB" sz="2000" dirty="0"/>
          </a:p>
        </p:txBody>
      </p:sp>
      <p:sp>
        <p:nvSpPr>
          <p:cNvPr id="3" name="PoleTekstowe 2"/>
          <p:cNvSpPr txBox="1"/>
          <p:nvPr/>
        </p:nvSpPr>
        <p:spPr>
          <a:xfrm>
            <a:off x="330200" y="615950"/>
            <a:ext cx="8483600" cy="2308324"/>
          </a:xfrm>
          <a:prstGeom prst="rect">
            <a:avLst/>
          </a:prstGeom>
          <a:noFill/>
        </p:spPr>
        <p:txBody>
          <a:bodyPr wrap="square" rtlCol="0">
            <a:spAutoFit/>
          </a:bodyPr>
          <a:lstStyle/>
          <a:p>
            <a:pPr marL="342900" indent="-342900">
              <a:buAutoNum type="arabicPeriod"/>
            </a:pPr>
            <a:r>
              <a:rPr lang="en-GB" dirty="0" smtClean="0"/>
              <a:t>Python Code injection</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r>
              <a:rPr lang="en-GB" dirty="0" smtClean="0"/>
              <a:t/>
            </a:r>
            <a:br>
              <a:rPr lang="en-GB" dirty="0" smtClean="0"/>
            </a:br>
            <a:endParaRPr lang="en-GB" dirty="0" smtClean="0"/>
          </a:p>
          <a:p>
            <a:pPr marL="342900" indent="-342900">
              <a:buAutoNum type="arabicPeriod"/>
            </a:pPr>
            <a:endParaRPr lang="en-GB" dirty="0"/>
          </a:p>
        </p:txBody>
      </p:sp>
      <p:sp>
        <p:nvSpPr>
          <p:cNvPr id="6" name="PoleTekstowe 5"/>
          <p:cNvSpPr txBox="1"/>
          <p:nvPr/>
        </p:nvSpPr>
        <p:spPr>
          <a:xfrm>
            <a:off x="781050" y="985282"/>
            <a:ext cx="8139480" cy="369332"/>
          </a:xfrm>
          <a:prstGeom prst="rect">
            <a:avLst/>
          </a:prstGeom>
          <a:noFill/>
        </p:spPr>
        <p:txBody>
          <a:bodyPr wrap="none" rtlCol="0">
            <a:spAutoFit/>
          </a:bodyPr>
          <a:lstStyle/>
          <a:p>
            <a:r>
              <a:rPr lang="en-GB" dirty="0" smtClean="0">
                <a:solidFill>
                  <a:srgbClr val="FF0000"/>
                </a:solidFill>
              </a:rPr>
              <a:t>Nope, unless you use </a:t>
            </a:r>
            <a:r>
              <a:rPr lang="en-GB" dirty="0" err="1" smtClean="0">
                <a:solidFill>
                  <a:srgbClr val="FF0000"/>
                </a:solidFill>
              </a:rPr>
              <a:t>eval</a:t>
            </a:r>
            <a:r>
              <a:rPr lang="en-GB" dirty="0" smtClean="0">
                <a:solidFill>
                  <a:srgbClr val="FF0000"/>
                </a:solidFill>
              </a:rPr>
              <a:t>/exec or pickle especially from user/computer input.</a:t>
            </a:r>
            <a:endParaRPr lang="en-GB" dirty="0">
              <a:solidFill>
                <a:srgbClr val="FF0000"/>
              </a:solidFill>
            </a:endParaRPr>
          </a:p>
        </p:txBody>
      </p:sp>
      <p:sp>
        <p:nvSpPr>
          <p:cNvPr id="9" name="PoleTekstowe 8"/>
          <p:cNvSpPr txBox="1"/>
          <p:nvPr/>
        </p:nvSpPr>
        <p:spPr>
          <a:xfrm>
            <a:off x="330200" y="4560108"/>
            <a:ext cx="8420100" cy="369332"/>
          </a:xfrm>
          <a:prstGeom prst="rect">
            <a:avLst/>
          </a:prstGeom>
          <a:noFill/>
        </p:spPr>
        <p:txBody>
          <a:bodyPr wrap="square" rtlCol="0">
            <a:spAutoFit/>
          </a:bodyPr>
          <a:lstStyle/>
          <a:p>
            <a:r>
              <a:rPr lang="en-GB" dirty="0" smtClean="0"/>
              <a:t>The main threat to a Python application is located between chair and keyboard: </a:t>
            </a:r>
            <a:endParaRPr lang="en-GB" dirty="0"/>
          </a:p>
        </p:txBody>
      </p:sp>
      <p:sp>
        <p:nvSpPr>
          <p:cNvPr id="10" name="PoleTekstowe 9"/>
          <p:cNvSpPr txBox="1"/>
          <p:nvPr/>
        </p:nvSpPr>
        <p:spPr>
          <a:xfrm>
            <a:off x="4027017" y="4929440"/>
            <a:ext cx="1236824" cy="369332"/>
          </a:xfrm>
          <a:prstGeom prst="rect">
            <a:avLst/>
          </a:prstGeom>
          <a:noFill/>
        </p:spPr>
        <p:txBody>
          <a:bodyPr wrap="none" rtlCol="0">
            <a:spAutoFit/>
          </a:bodyPr>
          <a:lstStyle/>
          <a:p>
            <a:r>
              <a:rPr lang="en-GB" dirty="0" smtClean="0">
                <a:solidFill>
                  <a:srgbClr val="FF0000"/>
                </a:solidFill>
              </a:rPr>
              <a:t>Developer</a:t>
            </a:r>
            <a:endParaRPr lang="en-GB" dirty="0">
              <a:solidFill>
                <a:srgbClr val="FF0000"/>
              </a:solidFill>
            </a:endParaRPr>
          </a:p>
        </p:txBody>
      </p:sp>
      <p:pic>
        <p:nvPicPr>
          <p:cNvPr id="4" name="Obraz 3" descr="Screen Shot 2017-06-21 at 16.06.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689" y="1411034"/>
            <a:ext cx="7780811" cy="1508351"/>
          </a:xfrm>
          <a:prstGeom prst="rect">
            <a:avLst/>
          </a:prstGeom>
        </p:spPr>
      </p:pic>
      <p:sp>
        <p:nvSpPr>
          <p:cNvPr id="5" name="PoleTekstowe 4"/>
          <p:cNvSpPr txBox="1"/>
          <p:nvPr/>
        </p:nvSpPr>
        <p:spPr>
          <a:xfrm>
            <a:off x="569738" y="5596187"/>
            <a:ext cx="7875762" cy="646331"/>
          </a:xfrm>
          <a:prstGeom prst="rect">
            <a:avLst/>
          </a:prstGeom>
          <a:noFill/>
        </p:spPr>
        <p:txBody>
          <a:bodyPr wrap="square" rtlCol="0">
            <a:spAutoFit/>
          </a:bodyPr>
          <a:lstStyle/>
          <a:p>
            <a:r>
              <a:rPr lang="en-GB" dirty="0"/>
              <a:t>Getting a remote shell with Python </a:t>
            </a:r>
            <a:r>
              <a:rPr lang="en-GB" dirty="0" smtClean="0"/>
              <a:t>Pickle </a:t>
            </a:r>
            <a:r>
              <a:rPr lang="en-GB" dirty="0"/>
              <a:t>in Twisted (fixed):</a:t>
            </a:r>
            <a:r>
              <a:rPr lang="en-GB" dirty="0" smtClean="0">
                <a:solidFill>
                  <a:srgbClr val="FFFF00"/>
                </a:solidFill>
                <a:hlinkClick r:id="rId4"/>
              </a:rPr>
              <a:t/>
            </a:r>
            <a:br>
              <a:rPr lang="en-GB" dirty="0" smtClean="0">
                <a:solidFill>
                  <a:srgbClr val="FFFF00"/>
                </a:solidFill>
                <a:hlinkClick r:id="rId4"/>
              </a:rPr>
            </a:br>
            <a:r>
              <a:rPr lang="en-GB" dirty="0" smtClean="0">
                <a:hlinkClick r:id="rId4"/>
              </a:rPr>
              <a:t>https</a:t>
            </a:r>
            <a:r>
              <a:rPr lang="en-GB" dirty="0">
                <a:hlinkClick r:id="rId4"/>
              </a:rPr>
              <a:t>://blog.nelhage.com/2011/03/exploiting-pickle</a:t>
            </a:r>
            <a:r>
              <a:rPr lang="en-GB" dirty="0" smtClean="0">
                <a:hlinkClick r:id="rId4"/>
              </a:rPr>
              <a:t>/</a:t>
            </a:r>
            <a:r>
              <a:rPr lang="en-GB" dirty="0" smtClean="0"/>
              <a:t> </a:t>
            </a:r>
            <a:endParaRPr lang="en-GB" dirty="0"/>
          </a:p>
        </p:txBody>
      </p:sp>
    </p:spTree>
    <p:extLst>
      <p:ext uri="{BB962C8B-B14F-4D97-AF65-F5344CB8AC3E}">
        <p14:creationId xmlns:p14="http://schemas.microsoft.com/office/powerpoint/2010/main" val="39478745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9" grpId="0"/>
      <p:bldP spid="10"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Why </a:t>
            </a:r>
            <a:r>
              <a:rPr lang="en-GB" sz="2000" dirty="0" err="1" smtClean="0"/>
              <a:t>eval</a:t>
            </a:r>
            <a:r>
              <a:rPr lang="en-GB" sz="2000" dirty="0" smtClean="0"/>
              <a:t> is so </a:t>
            </a:r>
            <a:r>
              <a:rPr lang="en-GB" sz="2000" dirty="0" err="1" smtClean="0"/>
              <a:t>dengerous</a:t>
            </a:r>
            <a:endParaRPr lang="en-GB" sz="2000" dirty="0"/>
          </a:p>
        </p:txBody>
      </p:sp>
      <p:sp>
        <p:nvSpPr>
          <p:cNvPr id="11" name="PoleTekstowe 10"/>
          <p:cNvSpPr txBox="1"/>
          <p:nvPr/>
        </p:nvSpPr>
        <p:spPr>
          <a:xfrm>
            <a:off x="336550" y="491689"/>
            <a:ext cx="8446120" cy="369332"/>
          </a:xfrm>
          <a:prstGeom prst="rect">
            <a:avLst/>
          </a:prstGeom>
          <a:noFill/>
        </p:spPr>
        <p:txBody>
          <a:bodyPr wrap="square" rtlCol="0">
            <a:spAutoFit/>
          </a:bodyPr>
          <a:lstStyle/>
          <a:p>
            <a:r>
              <a:rPr lang="en-GB" dirty="0" smtClean="0"/>
              <a:t>Why people are tempted to even use </a:t>
            </a:r>
            <a:r>
              <a:rPr lang="en-GB" dirty="0" err="1" smtClean="0"/>
              <a:t>eval</a:t>
            </a:r>
            <a:r>
              <a:rPr lang="en-GB" dirty="0" smtClean="0"/>
              <a:t> and exec ?</a:t>
            </a:r>
          </a:p>
        </p:txBody>
      </p:sp>
      <p:sp>
        <p:nvSpPr>
          <p:cNvPr id="8" name="PoleTekstowe 7"/>
          <p:cNvSpPr txBox="1"/>
          <p:nvPr/>
        </p:nvSpPr>
        <p:spPr>
          <a:xfrm>
            <a:off x="336550" y="5727166"/>
            <a:ext cx="8446120" cy="369332"/>
          </a:xfrm>
          <a:prstGeom prst="rect">
            <a:avLst/>
          </a:prstGeom>
          <a:noFill/>
        </p:spPr>
        <p:txBody>
          <a:bodyPr wrap="square" rtlCol="0">
            <a:spAutoFit/>
          </a:bodyPr>
          <a:lstStyle/>
          <a:p>
            <a:pPr algn="ctr"/>
            <a:r>
              <a:rPr lang="en-GB" dirty="0" smtClean="0"/>
              <a:t>Almost 30 times faster for Python2 and Over 40 times faster for Python3 </a:t>
            </a:r>
            <a:r>
              <a:rPr lang="pl-PL" dirty="0" smtClean="0"/>
              <a:t>!</a:t>
            </a:r>
            <a:endParaRPr lang="en-GB" dirty="0" smtClean="0"/>
          </a:p>
        </p:txBody>
      </p:sp>
      <p:pic>
        <p:nvPicPr>
          <p:cNvPr id="3" name="Obraz 2" descr="Zrzut ekranu 2017-07-09 o 06.52.4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54126"/>
            <a:ext cx="9144000" cy="749981"/>
          </a:xfrm>
          <a:prstGeom prst="rect">
            <a:avLst/>
          </a:prstGeom>
        </p:spPr>
      </p:pic>
      <p:pic>
        <p:nvPicPr>
          <p:cNvPr id="13" name="Obraz 12" descr="Zrzut ekranu 2017-07-09 o 06.55.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84676"/>
            <a:ext cx="9144000" cy="2849291"/>
          </a:xfrm>
          <a:prstGeom prst="rect">
            <a:avLst/>
          </a:prstGeom>
        </p:spPr>
      </p:pic>
    </p:spTree>
    <p:extLst>
      <p:ext uri="{BB962C8B-B14F-4D97-AF65-F5344CB8AC3E}">
        <p14:creationId xmlns:p14="http://schemas.microsoft.com/office/powerpoint/2010/main" val="138705134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Why </a:t>
            </a:r>
            <a:r>
              <a:rPr lang="en-GB" sz="2000" dirty="0" err="1" smtClean="0"/>
              <a:t>eval</a:t>
            </a:r>
            <a:r>
              <a:rPr lang="en-GB" sz="2000" dirty="0" smtClean="0"/>
              <a:t> is so </a:t>
            </a:r>
            <a:r>
              <a:rPr lang="en-GB" sz="2000" dirty="0" err="1" smtClean="0"/>
              <a:t>dengerous</a:t>
            </a:r>
            <a:endParaRPr lang="en-GB" sz="2000" dirty="0"/>
          </a:p>
        </p:txBody>
      </p:sp>
      <p:pic>
        <p:nvPicPr>
          <p:cNvPr id="7" name="Obraz 6" descr="Screen Shot 2017-06-16 at 17.35.5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0744" y="508936"/>
            <a:ext cx="5253120" cy="3889180"/>
          </a:xfrm>
          <a:prstGeom prst="rect">
            <a:avLst/>
          </a:prstGeom>
        </p:spPr>
      </p:pic>
      <p:pic>
        <p:nvPicPr>
          <p:cNvPr id="10" name="Obraz 9" descr="Screen Shot 2017-06-16 at 17.36.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9568" y="5173987"/>
            <a:ext cx="3364865" cy="730708"/>
          </a:xfrm>
          <a:prstGeom prst="rect">
            <a:avLst/>
          </a:prstGeom>
        </p:spPr>
      </p:pic>
      <p:sp>
        <p:nvSpPr>
          <p:cNvPr id="12" name="PoleTekstowe 11"/>
          <p:cNvSpPr txBox="1"/>
          <p:nvPr/>
        </p:nvSpPr>
        <p:spPr>
          <a:xfrm>
            <a:off x="304249" y="4582782"/>
            <a:ext cx="8478421" cy="369332"/>
          </a:xfrm>
          <a:prstGeom prst="rect">
            <a:avLst/>
          </a:prstGeom>
          <a:noFill/>
        </p:spPr>
        <p:txBody>
          <a:bodyPr wrap="square" rtlCol="0">
            <a:spAutoFit/>
          </a:bodyPr>
          <a:lstStyle/>
          <a:p>
            <a:pPr algn="ctr"/>
            <a:r>
              <a:rPr lang="pl-PL" dirty="0" err="1" smtClean="0"/>
              <a:t>Eval</a:t>
            </a:r>
            <a:r>
              <a:rPr lang="pl-PL" dirty="0" smtClean="0"/>
              <a:t> </a:t>
            </a:r>
            <a:r>
              <a:rPr lang="pl-PL" dirty="0" err="1" smtClean="0"/>
              <a:t>may</a:t>
            </a:r>
            <a:r>
              <a:rPr lang="pl-PL" dirty="0" smtClean="0"/>
              <a:t> be </a:t>
            </a:r>
            <a:r>
              <a:rPr lang="pl-PL" dirty="0" err="1" smtClean="0"/>
              <a:t>also</a:t>
            </a:r>
            <a:r>
              <a:rPr lang="pl-PL" dirty="0" smtClean="0"/>
              <a:t> much </a:t>
            </a:r>
            <a:r>
              <a:rPr lang="pl-PL" dirty="0" err="1" smtClean="0"/>
              <a:t>shorter</a:t>
            </a:r>
            <a:r>
              <a:rPr lang="pl-PL" dirty="0" smtClean="0"/>
              <a:t>.</a:t>
            </a:r>
            <a:endParaRPr lang="en-GB" dirty="0" smtClean="0"/>
          </a:p>
        </p:txBody>
      </p:sp>
    </p:spTree>
    <p:extLst>
      <p:ext uri="{BB962C8B-B14F-4D97-AF65-F5344CB8AC3E}">
        <p14:creationId xmlns:p14="http://schemas.microsoft.com/office/powerpoint/2010/main" val="282470357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Common attack vectors on </a:t>
            </a:r>
            <a:r>
              <a:rPr lang="en-GB" sz="2000" dirty="0" smtClean="0"/>
              <a:t>Python applications</a:t>
            </a:r>
            <a:endParaRPr lang="en-GB" sz="2000" dirty="0"/>
          </a:p>
        </p:txBody>
      </p:sp>
      <p:sp>
        <p:nvSpPr>
          <p:cNvPr id="3" name="PoleTekstowe 2"/>
          <p:cNvSpPr txBox="1"/>
          <p:nvPr/>
        </p:nvSpPr>
        <p:spPr>
          <a:xfrm>
            <a:off x="330200" y="615950"/>
            <a:ext cx="8483600" cy="2031325"/>
          </a:xfrm>
          <a:prstGeom prst="rect">
            <a:avLst/>
          </a:prstGeom>
          <a:noFill/>
        </p:spPr>
        <p:txBody>
          <a:bodyPr wrap="square" rtlCol="0">
            <a:spAutoFit/>
          </a:bodyPr>
          <a:lstStyle/>
          <a:p>
            <a:pPr marL="342900" indent="-342900">
              <a:buFontTx/>
              <a:buAutoNum type="arabicPeriod"/>
            </a:pPr>
            <a:r>
              <a:rPr lang="en-GB" dirty="0" smtClean="0"/>
              <a:t>SQL </a:t>
            </a:r>
            <a:r>
              <a:rPr lang="en-GB" dirty="0"/>
              <a:t>injection</a:t>
            </a:r>
            <a:br>
              <a:rPr lang="en-GB" dirty="0"/>
            </a:br>
            <a:r>
              <a:rPr lang="en-GB" dirty="0" smtClean="0"/>
              <a:t/>
            </a:r>
            <a:br>
              <a:rPr lang="en-GB" dirty="0" smtClean="0"/>
            </a:br>
            <a:r>
              <a:rPr lang="en-GB" dirty="0" smtClean="0"/>
              <a:t/>
            </a:r>
            <a:br>
              <a:rPr lang="en-GB" dirty="0" smtClean="0"/>
            </a:br>
            <a:endParaRPr lang="en-GB" dirty="0"/>
          </a:p>
          <a:p>
            <a:pPr marL="342900" indent="-342900">
              <a:buAutoNum type="arabicPeriod"/>
            </a:pPr>
            <a:r>
              <a:rPr lang="en-GB" dirty="0" smtClean="0"/>
              <a:t>Python </a:t>
            </a:r>
            <a:r>
              <a:rPr lang="en-GB" dirty="0"/>
              <a:t>code </a:t>
            </a:r>
            <a:r>
              <a:rPr lang="en-GB" dirty="0" smtClean="0"/>
              <a:t>injection using SQL injection</a:t>
            </a:r>
            <a:br>
              <a:rPr lang="en-GB" dirty="0" smtClean="0"/>
            </a:br>
            <a:endParaRPr lang="en-GB" dirty="0"/>
          </a:p>
          <a:p>
            <a:pPr marL="342900" indent="-342900">
              <a:buAutoNum type="arabicPeriod"/>
            </a:pPr>
            <a:endParaRPr lang="en-GB" dirty="0" smtClean="0"/>
          </a:p>
        </p:txBody>
      </p:sp>
      <p:sp>
        <p:nvSpPr>
          <p:cNvPr id="11" name="PoleTekstowe 10"/>
          <p:cNvSpPr txBox="1"/>
          <p:nvPr/>
        </p:nvSpPr>
        <p:spPr>
          <a:xfrm>
            <a:off x="781050" y="969190"/>
            <a:ext cx="6933358" cy="646331"/>
          </a:xfrm>
          <a:prstGeom prst="rect">
            <a:avLst/>
          </a:prstGeom>
          <a:noFill/>
        </p:spPr>
        <p:txBody>
          <a:bodyPr wrap="none" rtlCol="0">
            <a:spAutoFit/>
          </a:bodyPr>
          <a:lstStyle/>
          <a:p>
            <a:r>
              <a:rPr lang="en-GB" dirty="0" smtClean="0">
                <a:solidFill>
                  <a:srgbClr val="FF0000"/>
                </a:solidFill>
              </a:rPr>
              <a:t>Nope, unless you implement SQL yourself and not use ORM’s like</a:t>
            </a:r>
            <a:br>
              <a:rPr lang="en-GB" dirty="0" smtClean="0">
                <a:solidFill>
                  <a:srgbClr val="FF0000"/>
                </a:solidFill>
              </a:rPr>
            </a:br>
            <a:r>
              <a:rPr lang="en-GB" dirty="0" err="1" smtClean="0">
                <a:solidFill>
                  <a:srgbClr val="FF0000"/>
                </a:solidFill>
              </a:rPr>
              <a:t>djangoORM</a:t>
            </a:r>
            <a:r>
              <a:rPr lang="en-GB" dirty="0" smtClean="0">
                <a:solidFill>
                  <a:srgbClr val="FF0000"/>
                </a:solidFill>
              </a:rPr>
              <a:t> or </a:t>
            </a:r>
            <a:r>
              <a:rPr lang="en-GB" dirty="0" err="1" smtClean="0">
                <a:solidFill>
                  <a:srgbClr val="FF0000"/>
                </a:solidFill>
              </a:rPr>
              <a:t>SQLAlechemy</a:t>
            </a:r>
            <a:r>
              <a:rPr lang="en-GB" dirty="0" smtClean="0">
                <a:solidFill>
                  <a:srgbClr val="FF0000"/>
                </a:solidFill>
              </a:rPr>
              <a:t>, etc.</a:t>
            </a:r>
            <a:endParaRPr lang="en-GB" dirty="0">
              <a:solidFill>
                <a:srgbClr val="FF0000"/>
              </a:solidFill>
            </a:endParaRPr>
          </a:p>
        </p:txBody>
      </p:sp>
      <p:sp>
        <p:nvSpPr>
          <p:cNvPr id="12" name="PoleTekstowe 11"/>
          <p:cNvSpPr txBox="1"/>
          <p:nvPr/>
        </p:nvSpPr>
        <p:spPr>
          <a:xfrm>
            <a:off x="781050" y="2122149"/>
            <a:ext cx="7956099" cy="923330"/>
          </a:xfrm>
          <a:prstGeom prst="rect">
            <a:avLst/>
          </a:prstGeom>
          <a:noFill/>
        </p:spPr>
        <p:txBody>
          <a:bodyPr wrap="none" rtlCol="0">
            <a:spAutoFit/>
          </a:bodyPr>
          <a:lstStyle/>
          <a:p>
            <a:r>
              <a:rPr lang="en-GB" dirty="0" smtClean="0">
                <a:solidFill>
                  <a:srgbClr val="FF0000"/>
                </a:solidFill>
              </a:rPr>
              <a:t>That</a:t>
            </a:r>
            <a:r>
              <a:rPr lang="mr-IN" dirty="0" smtClean="0">
                <a:solidFill>
                  <a:srgbClr val="FF0000"/>
                </a:solidFill>
              </a:rPr>
              <a:t>’</a:t>
            </a:r>
            <a:r>
              <a:rPr lang="en-GB" dirty="0" smtClean="0">
                <a:solidFill>
                  <a:srgbClr val="FF0000"/>
                </a:solidFill>
              </a:rPr>
              <a:t>s possible even when using ORMS, but it can be mitigated for example: </a:t>
            </a:r>
          </a:p>
          <a:p>
            <a:pPr marL="285750" indent="-285750">
              <a:buFont typeface="Arial"/>
              <a:buChar char="•"/>
            </a:pPr>
            <a:r>
              <a:rPr lang="en-GB" dirty="0">
                <a:solidFill>
                  <a:srgbClr val="FF0000"/>
                </a:solidFill>
              </a:rPr>
              <a:t>by avoiding </a:t>
            </a:r>
            <a:r>
              <a:rPr lang="en-GB" dirty="0" smtClean="0">
                <a:solidFill>
                  <a:srgbClr val="FF0000"/>
                </a:solidFill>
              </a:rPr>
              <a:t>it using JSON for storing data for class constructor. </a:t>
            </a:r>
          </a:p>
          <a:p>
            <a:pPr marL="285750" indent="-285750">
              <a:buFont typeface="Arial"/>
              <a:buChar char="•"/>
            </a:pPr>
            <a:r>
              <a:rPr lang="en-GB" dirty="0">
                <a:solidFill>
                  <a:srgbClr val="FF0000"/>
                </a:solidFill>
              </a:rPr>
              <a:t>a</a:t>
            </a:r>
            <a:r>
              <a:rPr lang="en-GB" dirty="0" smtClean="0">
                <a:solidFill>
                  <a:srgbClr val="FF0000"/>
                </a:solidFill>
              </a:rPr>
              <a:t>dditional anti-code injection validation</a:t>
            </a:r>
            <a:endParaRPr lang="en-GB" dirty="0">
              <a:solidFill>
                <a:srgbClr val="FF0000"/>
              </a:solidFill>
            </a:endParaRPr>
          </a:p>
        </p:txBody>
      </p:sp>
      <p:pic>
        <p:nvPicPr>
          <p:cNvPr id="13" name="Obraz 12" descr="Zrzut ekranu 2017-07-11 o 11.05.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200" y="3071029"/>
            <a:ext cx="8406949" cy="2449930"/>
          </a:xfrm>
          <a:prstGeom prst="rect">
            <a:avLst/>
          </a:prstGeom>
        </p:spPr>
      </p:pic>
      <p:pic>
        <p:nvPicPr>
          <p:cNvPr id="14" name="Obraz 13" descr="Zrzut ekranu 2017-07-11 o 11.08.07.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50913" y="5613569"/>
            <a:ext cx="5945387" cy="849341"/>
          </a:xfrm>
          <a:prstGeom prst="rect">
            <a:avLst/>
          </a:prstGeom>
        </p:spPr>
      </p:pic>
    </p:spTree>
    <p:extLst>
      <p:ext uri="{BB962C8B-B14F-4D97-AF65-F5344CB8AC3E}">
        <p14:creationId xmlns:p14="http://schemas.microsoft.com/office/powerpoint/2010/main" val="37245796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 Threat Modelling </a:t>
            </a:r>
            <a:r>
              <a:rPr lang="en-GB" sz="2000" dirty="0"/>
              <a:t>#1 </a:t>
            </a:r>
          </a:p>
        </p:txBody>
      </p:sp>
      <p:sp>
        <p:nvSpPr>
          <p:cNvPr id="7" name="PoleTekstowe 6"/>
          <p:cNvSpPr txBox="1"/>
          <p:nvPr/>
        </p:nvSpPr>
        <p:spPr>
          <a:xfrm>
            <a:off x="330200" y="812800"/>
            <a:ext cx="8509000" cy="369332"/>
          </a:xfrm>
          <a:prstGeom prst="rect">
            <a:avLst/>
          </a:prstGeom>
          <a:noFill/>
        </p:spPr>
        <p:txBody>
          <a:bodyPr wrap="square" rtlCol="0">
            <a:spAutoFit/>
          </a:bodyPr>
          <a:lstStyle/>
          <a:p>
            <a:pPr algn="ctr"/>
            <a:r>
              <a:rPr lang="en-GB" b="1" dirty="0" smtClean="0"/>
              <a:t>Backend Threat Modelling: </a:t>
            </a:r>
            <a:r>
              <a:rPr lang="en-GB" b="1" dirty="0" err="1" smtClean="0"/>
              <a:t>Sanic</a:t>
            </a:r>
            <a:endParaRPr lang="en-GB" dirty="0" smtClean="0"/>
          </a:p>
        </p:txBody>
      </p:sp>
      <p:sp>
        <p:nvSpPr>
          <p:cNvPr id="4" name="PoleTekstowe 3"/>
          <p:cNvSpPr txBox="1"/>
          <p:nvPr/>
        </p:nvSpPr>
        <p:spPr>
          <a:xfrm>
            <a:off x="330200" y="1397000"/>
            <a:ext cx="8483600" cy="3970318"/>
          </a:xfrm>
          <a:prstGeom prst="rect">
            <a:avLst/>
          </a:prstGeom>
          <a:noFill/>
        </p:spPr>
        <p:txBody>
          <a:bodyPr wrap="square" rtlCol="0">
            <a:spAutoFit/>
          </a:bodyPr>
          <a:lstStyle/>
          <a:p>
            <a:r>
              <a:rPr lang="en-GB" dirty="0"/>
              <a:t>OWASP TOP 10:</a:t>
            </a:r>
          </a:p>
          <a:p>
            <a:pPr marL="342900" indent="-342900">
              <a:buFont typeface="+mj-lt"/>
              <a:buAutoNum type="arabicPeriod"/>
            </a:pPr>
            <a:r>
              <a:rPr lang="en-GB" dirty="0"/>
              <a:t>A1 Injection</a:t>
            </a:r>
          </a:p>
          <a:p>
            <a:pPr marL="342900" indent="-342900">
              <a:buFont typeface="+mj-lt"/>
              <a:buAutoNum type="arabicPeriod"/>
            </a:pPr>
            <a:r>
              <a:rPr lang="en-GB" dirty="0"/>
              <a:t>A2 Broken Authentication and Session Management</a:t>
            </a:r>
          </a:p>
          <a:p>
            <a:pPr marL="342900" indent="-342900">
              <a:buFont typeface="+mj-lt"/>
              <a:buAutoNum type="arabicPeriod"/>
            </a:pPr>
            <a:r>
              <a:rPr lang="en-GB" strike="sngStrike" dirty="0"/>
              <a:t>A3 Cross-Site Scripting (XSS)</a:t>
            </a:r>
          </a:p>
          <a:p>
            <a:pPr marL="342900" indent="-342900">
              <a:buFont typeface="+mj-lt"/>
              <a:buAutoNum type="arabicPeriod"/>
            </a:pPr>
            <a:r>
              <a:rPr lang="en-GB" dirty="0"/>
              <a:t>A4 Insecure Direct Object References</a:t>
            </a:r>
          </a:p>
          <a:p>
            <a:pPr marL="342900" indent="-342900">
              <a:buFont typeface="+mj-lt"/>
              <a:buAutoNum type="arabicPeriod"/>
            </a:pPr>
            <a:r>
              <a:rPr lang="en-GB" dirty="0"/>
              <a:t>A5 Security Misconfiguration</a:t>
            </a:r>
          </a:p>
          <a:p>
            <a:pPr marL="342900" indent="-342900">
              <a:buFont typeface="+mj-lt"/>
              <a:buAutoNum type="arabicPeriod"/>
            </a:pPr>
            <a:r>
              <a:rPr lang="en-GB" dirty="0"/>
              <a:t>A6 Sensitive Data Exposure</a:t>
            </a:r>
          </a:p>
          <a:p>
            <a:pPr marL="342900" indent="-342900">
              <a:buFont typeface="+mj-lt"/>
              <a:buAutoNum type="arabicPeriod"/>
            </a:pPr>
            <a:r>
              <a:rPr lang="en-GB" dirty="0"/>
              <a:t>A7 Missing Function Level Access Control</a:t>
            </a:r>
          </a:p>
          <a:p>
            <a:pPr marL="342900" indent="-342900">
              <a:buFont typeface="+mj-lt"/>
              <a:buAutoNum type="arabicPeriod"/>
            </a:pPr>
            <a:r>
              <a:rPr lang="en-GB" dirty="0"/>
              <a:t>A8 Cross-Site Request Forgery (CSRF)</a:t>
            </a:r>
          </a:p>
          <a:p>
            <a:pPr marL="342900" indent="-342900">
              <a:buFont typeface="+mj-lt"/>
              <a:buAutoNum type="arabicPeriod"/>
            </a:pPr>
            <a:r>
              <a:rPr lang="en-GB" strike="sngStrike" dirty="0"/>
              <a:t>A9 Using Components with Known Vulnerabilities</a:t>
            </a:r>
          </a:p>
          <a:p>
            <a:pPr marL="342900" indent="-342900">
              <a:buFont typeface="+mj-lt"/>
              <a:buAutoNum type="arabicPeriod"/>
            </a:pPr>
            <a:r>
              <a:rPr lang="en-GB" strike="sngStrike" dirty="0"/>
              <a:t>A10 </a:t>
            </a:r>
            <a:r>
              <a:rPr lang="en-GB" strike="sngStrike" dirty="0" err="1"/>
              <a:t>Unvalidated</a:t>
            </a:r>
            <a:r>
              <a:rPr lang="en-GB" strike="sngStrike" dirty="0"/>
              <a:t> Redirects and Forwards</a:t>
            </a:r>
          </a:p>
          <a:p>
            <a:pPr marL="342900" indent="-342900">
              <a:buFont typeface="+mj-lt"/>
              <a:buAutoNum type="arabicPeriod"/>
            </a:pPr>
            <a:endParaRPr lang="en-GB" dirty="0"/>
          </a:p>
          <a:p>
            <a:r>
              <a:rPr lang="en-GB" b="1" dirty="0" smtClean="0"/>
              <a:t>11. Using uncommon external libraries without proper check up.</a:t>
            </a:r>
          </a:p>
          <a:p>
            <a:r>
              <a:rPr lang="en-GB" b="1" dirty="0" smtClean="0"/>
              <a:t>12. Using </a:t>
            </a:r>
            <a:r>
              <a:rPr lang="en-GB" b="1" dirty="0" err="1" smtClean="0"/>
              <a:t>outdated</a:t>
            </a:r>
            <a:r>
              <a:rPr lang="en-GB" b="1" dirty="0" smtClean="0"/>
              <a:t> libraries may also lead to vulnerabilities.  </a:t>
            </a:r>
          </a:p>
        </p:txBody>
      </p:sp>
    </p:spTree>
    <p:extLst>
      <p:ext uri="{BB962C8B-B14F-4D97-AF65-F5344CB8AC3E}">
        <p14:creationId xmlns:p14="http://schemas.microsoft.com/office/powerpoint/2010/main" val="243192079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Securing an APP Threat Modelling #</a:t>
            </a:r>
            <a:r>
              <a:rPr lang="en-GB" sz="2000" dirty="0"/>
              <a:t>1 </a:t>
            </a:r>
          </a:p>
        </p:txBody>
      </p:sp>
      <p:sp>
        <p:nvSpPr>
          <p:cNvPr id="7" name="PoleTekstowe 6"/>
          <p:cNvSpPr txBox="1"/>
          <p:nvPr/>
        </p:nvSpPr>
        <p:spPr>
          <a:xfrm>
            <a:off x="330200" y="812800"/>
            <a:ext cx="8509000" cy="369332"/>
          </a:xfrm>
          <a:prstGeom prst="rect">
            <a:avLst/>
          </a:prstGeom>
          <a:noFill/>
        </p:spPr>
        <p:txBody>
          <a:bodyPr wrap="square" rtlCol="0">
            <a:spAutoFit/>
          </a:bodyPr>
          <a:lstStyle/>
          <a:p>
            <a:pPr algn="ctr"/>
            <a:r>
              <a:rPr lang="en-GB" b="1" dirty="0" smtClean="0">
                <a:solidFill>
                  <a:srgbClr val="0000FF"/>
                </a:solidFill>
              </a:rPr>
              <a:t>DB Threat Modelling: </a:t>
            </a:r>
            <a:r>
              <a:rPr lang="en-GB" b="1" dirty="0" err="1" smtClean="0">
                <a:solidFill>
                  <a:srgbClr val="0000FF"/>
                </a:solidFill>
              </a:rPr>
              <a:t>PostgreSQL</a:t>
            </a:r>
            <a:endParaRPr lang="en-GB" dirty="0" smtClean="0">
              <a:solidFill>
                <a:srgbClr val="0000FF"/>
              </a:solidFill>
            </a:endParaRPr>
          </a:p>
        </p:txBody>
      </p:sp>
      <p:sp>
        <p:nvSpPr>
          <p:cNvPr id="4" name="PoleTekstowe 3"/>
          <p:cNvSpPr txBox="1"/>
          <p:nvPr/>
        </p:nvSpPr>
        <p:spPr>
          <a:xfrm>
            <a:off x="330200" y="1397000"/>
            <a:ext cx="8483600" cy="1200329"/>
          </a:xfrm>
          <a:prstGeom prst="rect">
            <a:avLst/>
          </a:prstGeom>
          <a:noFill/>
        </p:spPr>
        <p:txBody>
          <a:bodyPr wrap="square" rtlCol="0">
            <a:spAutoFit/>
          </a:bodyPr>
          <a:lstStyle/>
          <a:p>
            <a:r>
              <a:rPr lang="en-GB" dirty="0" smtClean="0">
                <a:solidFill>
                  <a:srgbClr val="0000FF"/>
                </a:solidFill>
              </a:rPr>
              <a:t>OWASP TOP 10:</a:t>
            </a:r>
          </a:p>
          <a:p>
            <a:pPr marL="342900" indent="-342900">
              <a:buFont typeface="+mj-lt"/>
              <a:buAutoNum type="arabicPeriod"/>
            </a:pPr>
            <a:r>
              <a:rPr lang="en-GB" dirty="0" smtClean="0">
                <a:solidFill>
                  <a:srgbClr val="0000FF"/>
                </a:solidFill>
              </a:rPr>
              <a:t>A1 Injection</a:t>
            </a:r>
          </a:p>
          <a:p>
            <a:pPr marL="342900" indent="-342900">
              <a:buFont typeface="+mj-lt"/>
              <a:buAutoNum type="arabicPeriod"/>
            </a:pPr>
            <a:r>
              <a:rPr lang="en-GB" dirty="0" smtClean="0">
                <a:solidFill>
                  <a:srgbClr val="0000FF"/>
                </a:solidFill>
              </a:rPr>
              <a:t>A5 </a:t>
            </a:r>
            <a:r>
              <a:rPr lang="en-GB" dirty="0">
                <a:solidFill>
                  <a:srgbClr val="0000FF"/>
                </a:solidFill>
              </a:rPr>
              <a:t>Security </a:t>
            </a:r>
            <a:r>
              <a:rPr lang="en-GB" dirty="0" smtClean="0">
                <a:solidFill>
                  <a:srgbClr val="0000FF"/>
                </a:solidFill>
              </a:rPr>
              <a:t>Misconfiguration </a:t>
            </a:r>
          </a:p>
          <a:p>
            <a:pPr marL="342900" indent="-342900">
              <a:buFont typeface="+mj-lt"/>
              <a:buAutoNum type="arabicPeriod"/>
            </a:pPr>
            <a:r>
              <a:rPr lang="en-GB" dirty="0" smtClean="0">
                <a:solidFill>
                  <a:srgbClr val="0000FF"/>
                </a:solidFill>
              </a:rPr>
              <a:t>A6 </a:t>
            </a:r>
            <a:r>
              <a:rPr lang="en-GB" dirty="0">
                <a:solidFill>
                  <a:srgbClr val="0000FF"/>
                </a:solidFill>
              </a:rPr>
              <a:t>Sensitive Data </a:t>
            </a:r>
            <a:r>
              <a:rPr lang="en-GB" dirty="0" smtClean="0">
                <a:solidFill>
                  <a:srgbClr val="0000FF"/>
                </a:solidFill>
              </a:rPr>
              <a:t>Exposure</a:t>
            </a:r>
            <a:endParaRPr lang="en-GB" dirty="0">
              <a:solidFill>
                <a:srgbClr val="0000FF"/>
              </a:solidFill>
            </a:endParaRPr>
          </a:p>
        </p:txBody>
      </p:sp>
      <p:sp>
        <p:nvSpPr>
          <p:cNvPr id="5" name="PoleTekstowe 4"/>
          <p:cNvSpPr txBox="1"/>
          <p:nvPr/>
        </p:nvSpPr>
        <p:spPr>
          <a:xfrm>
            <a:off x="330200" y="2671349"/>
            <a:ext cx="8509000" cy="369332"/>
          </a:xfrm>
          <a:prstGeom prst="rect">
            <a:avLst/>
          </a:prstGeom>
          <a:noFill/>
        </p:spPr>
        <p:txBody>
          <a:bodyPr wrap="square" rtlCol="0">
            <a:spAutoFit/>
          </a:bodyPr>
          <a:lstStyle/>
          <a:p>
            <a:pPr algn="ctr"/>
            <a:r>
              <a:rPr lang="en-GB" b="1" dirty="0" smtClean="0">
                <a:solidFill>
                  <a:srgbClr val="0000FF"/>
                </a:solidFill>
              </a:rPr>
              <a:t>HTTP Server Threat Modelling: </a:t>
            </a:r>
            <a:r>
              <a:rPr lang="en-GB" b="1" dirty="0" err="1" smtClean="0">
                <a:solidFill>
                  <a:srgbClr val="0000FF"/>
                </a:solidFill>
              </a:rPr>
              <a:t>nginx</a:t>
            </a:r>
            <a:endParaRPr lang="en-GB" dirty="0" smtClean="0">
              <a:solidFill>
                <a:srgbClr val="0000FF"/>
              </a:solidFill>
            </a:endParaRPr>
          </a:p>
        </p:txBody>
      </p:sp>
      <p:sp>
        <p:nvSpPr>
          <p:cNvPr id="6" name="PoleTekstowe 5"/>
          <p:cNvSpPr txBox="1"/>
          <p:nvPr/>
        </p:nvSpPr>
        <p:spPr>
          <a:xfrm>
            <a:off x="330200" y="3255549"/>
            <a:ext cx="8483600" cy="923330"/>
          </a:xfrm>
          <a:prstGeom prst="rect">
            <a:avLst/>
          </a:prstGeom>
          <a:noFill/>
        </p:spPr>
        <p:txBody>
          <a:bodyPr wrap="square" rtlCol="0">
            <a:spAutoFit/>
          </a:bodyPr>
          <a:lstStyle/>
          <a:p>
            <a:r>
              <a:rPr lang="en-GB" dirty="0">
                <a:solidFill>
                  <a:srgbClr val="0000FF"/>
                </a:solidFill>
              </a:rPr>
              <a:t>OWASP TOP 10:</a:t>
            </a:r>
          </a:p>
          <a:p>
            <a:pPr marL="342900" indent="-342900">
              <a:buFont typeface="+mj-lt"/>
              <a:buAutoNum type="arabicPeriod"/>
            </a:pPr>
            <a:r>
              <a:rPr lang="en-GB" dirty="0" smtClean="0">
                <a:solidFill>
                  <a:srgbClr val="0000FF"/>
                </a:solidFill>
              </a:rPr>
              <a:t>A5 </a:t>
            </a:r>
            <a:r>
              <a:rPr lang="en-GB" dirty="0">
                <a:solidFill>
                  <a:srgbClr val="0000FF"/>
                </a:solidFill>
              </a:rPr>
              <a:t>Security Misconfiguration</a:t>
            </a:r>
          </a:p>
          <a:p>
            <a:pPr marL="342900" indent="-342900">
              <a:buFont typeface="+mj-lt"/>
              <a:buAutoNum type="arabicPeriod"/>
            </a:pPr>
            <a:r>
              <a:rPr lang="en-GB" dirty="0" smtClean="0">
                <a:solidFill>
                  <a:srgbClr val="0000FF"/>
                </a:solidFill>
              </a:rPr>
              <a:t>A10 </a:t>
            </a:r>
            <a:r>
              <a:rPr lang="en-GB" dirty="0" err="1">
                <a:solidFill>
                  <a:srgbClr val="0000FF"/>
                </a:solidFill>
              </a:rPr>
              <a:t>Unvalidated</a:t>
            </a:r>
            <a:r>
              <a:rPr lang="en-GB" dirty="0">
                <a:solidFill>
                  <a:srgbClr val="0000FF"/>
                </a:solidFill>
              </a:rPr>
              <a:t> Redirects and Forwards</a:t>
            </a:r>
          </a:p>
        </p:txBody>
      </p:sp>
      <p:sp>
        <p:nvSpPr>
          <p:cNvPr id="8" name="PoleTekstowe 7"/>
          <p:cNvSpPr txBox="1"/>
          <p:nvPr/>
        </p:nvSpPr>
        <p:spPr>
          <a:xfrm>
            <a:off x="330200" y="4384847"/>
            <a:ext cx="8509000" cy="369332"/>
          </a:xfrm>
          <a:prstGeom prst="rect">
            <a:avLst/>
          </a:prstGeom>
          <a:noFill/>
        </p:spPr>
        <p:txBody>
          <a:bodyPr wrap="square" rtlCol="0">
            <a:spAutoFit/>
          </a:bodyPr>
          <a:lstStyle/>
          <a:p>
            <a:pPr algn="ctr"/>
            <a:r>
              <a:rPr lang="en-GB" b="1" dirty="0" smtClean="0">
                <a:solidFill>
                  <a:srgbClr val="0000FF"/>
                </a:solidFill>
              </a:rPr>
              <a:t>Server Threat Modelling: SSH</a:t>
            </a:r>
            <a:endParaRPr lang="en-GB" dirty="0" smtClean="0">
              <a:solidFill>
                <a:srgbClr val="0000FF"/>
              </a:solidFill>
            </a:endParaRPr>
          </a:p>
        </p:txBody>
      </p:sp>
      <p:sp>
        <p:nvSpPr>
          <p:cNvPr id="9" name="PoleTekstowe 8"/>
          <p:cNvSpPr txBox="1"/>
          <p:nvPr/>
        </p:nvSpPr>
        <p:spPr>
          <a:xfrm>
            <a:off x="330200" y="4969047"/>
            <a:ext cx="8483600" cy="646331"/>
          </a:xfrm>
          <a:prstGeom prst="rect">
            <a:avLst/>
          </a:prstGeom>
          <a:noFill/>
        </p:spPr>
        <p:txBody>
          <a:bodyPr wrap="square" rtlCol="0">
            <a:spAutoFit/>
          </a:bodyPr>
          <a:lstStyle/>
          <a:p>
            <a:r>
              <a:rPr lang="en-GB" dirty="0" smtClean="0">
                <a:solidFill>
                  <a:srgbClr val="0000FF"/>
                </a:solidFill>
              </a:rPr>
              <a:t>OWASP </a:t>
            </a:r>
            <a:r>
              <a:rPr lang="en-GB" dirty="0">
                <a:solidFill>
                  <a:srgbClr val="0000FF"/>
                </a:solidFill>
              </a:rPr>
              <a:t>TOP 10:</a:t>
            </a:r>
          </a:p>
          <a:p>
            <a:pPr marL="342900" indent="-342900">
              <a:buFont typeface="+mj-lt"/>
              <a:buAutoNum type="arabicPeriod"/>
            </a:pPr>
            <a:r>
              <a:rPr lang="en-GB" dirty="0" smtClean="0">
                <a:solidFill>
                  <a:srgbClr val="0000FF"/>
                </a:solidFill>
              </a:rPr>
              <a:t>A5 </a:t>
            </a:r>
            <a:r>
              <a:rPr lang="en-GB" dirty="0">
                <a:solidFill>
                  <a:srgbClr val="0000FF"/>
                </a:solidFill>
              </a:rPr>
              <a:t>Security </a:t>
            </a:r>
            <a:r>
              <a:rPr lang="en-GB" dirty="0" smtClean="0">
                <a:solidFill>
                  <a:srgbClr val="0000FF"/>
                </a:solidFill>
              </a:rPr>
              <a:t>Misconfiguration</a:t>
            </a:r>
            <a:endParaRPr lang="en-GB" dirty="0">
              <a:solidFill>
                <a:srgbClr val="0000FF"/>
              </a:solidFill>
            </a:endParaRPr>
          </a:p>
        </p:txBody>
      </p:sp>
    </p:spTree>
    <p:extLst>
      <p:ext uri="{BB962C8B-B14F-4D97-AF65-F5344CB8AC3E}">
        <p14:creationId xmlns:p14="http://schemas.microsoft.com/office/powerpoint/2010/main" val="31458675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APP </a:t>
            </a:r>
            <a:r>
              <a:rPr lang="en-GB" sz="2000" dirty="0" smtClean="0"/>
              <a:t>Threat Modelling </a:t>
            </a:r>
            <a:r>
              <a:rPr lang="en-GB" sz="2000" dirty="0"/>
              <a:t>#</a:t>
            </a:r>
            <a:r>
              <a:rPr lang="en-GB" sz="2000" dirty="0" smtClean="0"/>
              <a:t>1</a:t>
            </a:r>
            <a:endParaRPr lang="en-GB" sz="2000" dirty="0"/>
          </a:p>
        </p:txBody>
      </p:sp>
      <p:sp>
        <p:nvSpPr>
          <p:cNvPr id="6" name="PoleTekstowe 5"/>
          <p:cNvSpPr txBox="1"/>
          <p:nvPr/>
        </p:nvSpPr>
        <p:spPr>
          <a:xfrm>
            <a:off x="345724" y="830511"/>
            <a:ext cx="8446120" cy="1200329"/>
          </a:xfrm>
          <a:prstGeom prst="rect">
            <a:avLst/>
          </a:prstGeom>
          <a:noFill/>
        </p:spPr>
        <p:txBody>
          <a:bodyPr wrap="square" rtlCol="0">
            <a:spAutoFit/>
          </a:bodyPr>
          <a:lstStyle/>
          <a:p>
            <a:r>
              <a:rPr lang="en-GB" dirty="0"/>
              <a:t>Use-cases to understand how the application is </a:t>
            </a:r>
            <a:r>
              <a:rPr lang="en-GB" dirty="0" smtClean="0"/>
              <a:t>used:</a:t>
            </a:r>
          </a:p>
          <a:p>
            <a:pPr marL="342900" indent="-342900">
              <a:buAutoNum type="arabicPeriod"/>
            </a:pPr>
            <a:r>
              <a:rPr lang="en-GB" dirty="0" smtClean="0"/>
              <a:t>Everyone can enter site and view blog, blog posts and users.</a:t>
            </a:r>
          </a:p>
          <a:p>
            <a:pPr marL="342900" indent="-342900">
              <a:buAutoNum type="arabicPeriod"/>
            </a:pPr>
            <a:r>
              <a:rPr lang="en-GB" dirty="0" smtClean="0"/>
              <a:t>Registered users can add new posts.</a:t>
            </a:r>
          </a:p>
          <a:p>
            <a:pPr marL="342900" indent="-342900">
              <a:buAutoNum type="arabicPeriod"/>
            </a:pPr>
            <a:r>
              <a:rPr lang="en-GB" dirty="0" smtClean="0"/>
              <a:t>Admins can manage users and deletes posts.</a:t>
            </a:r>
          </a:p>
        </p:txBody>
      </p:sp>
    </p:spTree>
    <p:extLst>
      <p:ext uri="{BB962C8B-B14F-4D97-AF65-F5344CB8AC3E}">
        <p14:creationId xmlns:p14="http://schemas.microsoft.com/office/powerpoint/2010/main" val="18176909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2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APP </a:t>
            </a:r>
            <a:r>
              <a:rPr lang="en-GB" sz="2000" dirty="0" smtClean="0"/>
              <a:t>Threat Modelling </a:t>
            </a:r>
            <a:r>
              <a:rPr lang="en-GB" sz="2000" dirty="0"/>
              <a:t>#1 </a:t>
            </a:r>
          </a:p>
        </p:txBody>
      </p:sp>
      <p:sp>
        <p:nvSpPr>
          <p:cNvPr id="5" name="PoleTekstowe 4"/>
          <p:cNvSpPr txBox="1"/>
          <p:nvPr/>
        </p:nvSpPr>
        <p:spPr>
          <a:xfrm>
            <a:off x="304180" y="642719"/>
            <a:ext cx="8446120" cy="1754327"/>
          </a:xfrm>
          <a:prstGeom prst="rect">
            <a:avLst/>
          </a:prstGeom>
          <a:noFill/>
        </p:spPr>
        <p:txBody>
          <a:bodyPr wrap="square" rtlCol="0">
            <a:spAutoFit/>
          </a:bodyPr>
          <a:lstStyle/>
          <a:p>
            <a:r>
              <a:rPr lang="en-GB" b="1" dirty="0"/>
              <a:t>Decompose the </a:t>
            </a:r>
            <a:r>
              <a:rPr lang="en-GB" b="1" dirty="0" smtClean="0"/>
              <a:t>Application:</a:t>
            </a:r>
            <a:r>
              <a:rPr lang="en-GB" dirty="0" smtClean="0"/>
              <a:t> </a:t>
            </a:r>
          </a:p>
          <a:p>
            <a:pPr marL="342900" indent="-342900">
              <a:buAutoNum type="arabicPeriod"/>
            </a:pPr>
            <a:r>
              <a:rPr lang="en-GB" dirty="0" smtClean="0"/>
              <a:t>Interactions </a:t>
            </a:r>
            <a:r>
              <a:rPr lang="en-GB" dirty="0"/>
              <a:t>with external entities</a:t>
            </a:r>
            <a:r>
              <a:rPr lang="en-GB" dirty="0" smtClean="0"/>
              <a:t>.</a:t>
            </a:r>
          </a:p>
          <a:p>
            <a:pPr marL="342900" indent="-342900">
              <a:buAutoNum type="arabicPeriod"/>
            </a:pPr>
            <a:r>
              <a:rPr lang="en-GB" dirty="0" smtClean="0"/>
              <a:t>Use</a:t>
            </a:r>
            <a:r>
              <a:rPr lang="en-GB" dirty="0"/>
              <a:t>-cases to understand how the application is </a:t>
            </a:r>
            <a:r>
              <a:rPr lang="en-GB" dirty="0" smtClean="0"/>
              <a:t>used  </a:t>
            </a:r>
          </a:p>
          <a:p>
            <a:pPr marL="342900" indent="-342900">
              <a:buAutoNum type="arabicPeriod"/>
            </a:pPr>
            <a:r>
              <a:rPr lang="en-GB" dirty="0"/>
              <a:t>I</a:t>
            </a:r>
            <a:r>
              <a:rPr lang="en-GB" dirty="0" smtClean="0"/>
              <a:t>dentifying </a:t>
            </a:r>
            <a:r>
              <a:rPr lang="en-GB" dirty="0"/>
              <a:t>entry </a:t>
            </a:r>
            <a:r>
              <a:rPr lang="en-GB" dirty="0" smtClean="0"/>
              <a:t>points - </a:t>
            </a:r>
            <a:r>
              <a:rPr lang="en-GB" b="1" dirty="0" smtClean="0"/>
              <a:t>Done</a:t>
            </a:r>
          </a:p>
          <a:p>
            <a:pPr marL="342900" indent="-342900">
              <a:buAutoNum type="arabicPeriod"/>
            </a:pPr>
            <a:r>
              <a:rPr lang="en-GB" dirty="0" smtClean="0"/>
              <a:t>identifying </a:t>
            </a:r>
            <a:r>
              <a:rPr lang="en-GB" dirty="0"/>
              <a:t>assets </a:t>
            </a:r>
            <a:r>
              <a:rPr lang="mr-IN" dirty="0" smtClean="0"/>
              <a:t>–</a:t>
            </a:r>
            <a:r>
              <a:rPr lang="en-GB" dirty="0" smtClean="0"/>
              <a:t> </a:t>
            </a:r>
            <a:r>
              <a:rPr lang="en-GB" b="1" dirty="0" smtClean="0"/>
              <a:t>Done </a:t>
            </a:r>
            <a:endParaRPr lang="en-GB" b="1" dirty="0"/>
          </a:p>
          <a:p>
            <a:pPr marL="342900" indent="-342900">
              <a:buAutoNum type="arabicPeriod"/>
            </a:pPr>
            <a:r>
              <a:rPr lang="en-GB" dirty="0" smtClean="0"/>
              <a:t>identifying </a:t>
            </a:r>
            <a:r>
              <a:rPr lang="en-GB" dirty="0"/>
              <a:t>trust levels </a:t>
            </a:r>
            <a:r>
              <a:rPr lang="mr-IN" dirty="0" smtClean="0"/>
              <a:t>–</a:t>
            </a:r>
            <a:r>
              <a:rPr lang="en-GB" dirty="0" smtClean="0"/>
              <a:t> Access Control Lists </a:t>
            </a:r>
            <a:r>
              <a:rPr lang="mr-IN" dirty="0" smtClean="0"/>
              <a:t>–</a:t>
            </a:r>
            <a:r>
              <a:rPr lang="en-GB" dirty="0" smtClean="0"/>
              <a:t> ACL’s</a:t>
            </a:r>
          </a:p>
        </p:txBody>
      </p:sp>
      <p:graphicFrame>
        <p:nvGraphicFramePr>
          <p:cNvPr id="3" name="Tabela 2"/>
          <p:cNvGraphicFramePr>
            <a:graphicFrameLocks noGrp="1"/>
          </p:cNvGraphicFramePr>
          <p:nvPr>
            <p:extLst>
              <p:ext uri="{D42A27DB-BD31-4B8C-83A1-F6EECF244321}">
                <p14:modId xmlns:p14="http://schemas.microsoft.com/office/powerpoint/2010/main" val="1266041760"/>
              </p:ext>
            </p:extLst>
          </p:nvPr>
        </p:nvGraphicFramePr>
        <p:xfrm>
          <a:off x="425450" y="2546350"/>
          <a:ext cx="7051675" cy="1752600"/>
        </p:xfrm>
        <a:graphic>
          <a:graphicData uri="http://schemas.openxmlformats.org/drawingml/2006/table">
            <a:tbl>
              <a:tblPr firstRow="1" bandRow="1">
                <a:tableStyleId>{3C2FFA5D-87B4-456A-9821-1D502468CF0F}</a:tableStyleId>
              </a:tblPr>
              <a:tblGrid>
                <a:gridCol w="1402762"/>
                <a:gridCol w="833755"/>
                <a:gridCol w="957580"/>
                <a:gridCol w="833755"/>
                <a:gridCol w="833755"/>
                <a:gridCol w="901018"/>
                <a:gridCol w="1289050"/>
              </a:tblGrid>
              <a:tr h="370840">
                <a:tc>
                  <a:txBody>
                    <a:bodyPr/>
                    <a:lstStyle/>
                    <a:p>
                      <a:endParaRPr lang="en-GB" dirty="0"/>
                    </a:p>
                  </a:txBody>
                  <a:tcPr/>
                </a:tc>
                <a:tc>
                  <a:txBody>
                    <a:bodyPr/>
                    <a:lstStyle/>
                    <a:p>
                      <a:r>
                        <a:rPr lang="en-GB" dirty="0" smtClean="0"/>
                        <a:t>Login</a:t>
                      </a:r>
                      <a:endParaRPr lang="en-GB" dirty="0"/>
                    </a:p>
                  </a:txBody>
                  <a:tcPr/>
                </a:tc>
                <a:tc>
                  <a:txBody>
                    <a:bodyPr/>
                    <a:lstStyle/>
                    <a:p>
                      <a:r>
                        <a:rPr lang="en-GB" dirty="0" smtClean="0"/>
                        <a:t>Logout</a:t>
                      </a:r>
                      <a:endParaRPr lang="en-GB" dirty="0"/>
                    </a:p>
                  </a:txBody>
                  <a:tcPr/>
                </a:tc>
                <a:tc>
                  <a:txBody>
                    <a:bodyPr/>
                    <a:lstStyle/>
                    <a:p>
                      <a:r>
                        <a:rPr lang="en-GB" dirty="0" smtClean="0"/>
                        <a:t>Read</a:t>
                      </a:r>
                    </a:p>
                    <a:p>
                      <a:r>
                        <a:rPr lang="en-GB" dirty="0" smtClean="0"/>
                        <a:t>blog</a:t>
                      </a:r>
                      <a:endParaRPr lang="en-GB" dirty="0"/>
                    </a:p>
                  </a:txBody>
                  <a:tcPr/>
                </a:tc>
                <a:tc>
                  <a:txBody>
                    <a:bodyPr/>
                    <a:lstStyle/>
                    <a:p>
                      <a:r>
                        <a:rPr lang="en-GB" dirty="0" smtClean="0"/>
                        <a:t>Write blog</a:t>
                      </a:r>
                      <a:endParaRPr lang="en-GB" dirty="0"/>
                    </a:p>
                  </a:txBody>
                  <a:tcPr/>
                </a:tc>
                <a:tc>
                  <a:txBody>
                    <a:bodyPr/>
                    <a:lstStyle/>
                    <a:p>
                      <a:r>
                        <a:rPr lang="en-GB" dirty="0" smtClean="0"/>
                        <a:t>Delete</a:t>
                      </a:r>
                      <a:r>
                        <a:rPr lang="en-GB" baseline="0" dirty="0" smtClean="0"/>
                        <a:t> blog</a:t>
                      </a:r>
                      <a:endParaRPr lang="en-GB" dirty="0"/>
                    </a:p>
                  </a:txBody>
                  <a:tcPr/>
                </a:tc>
                <a:tc>
                  <a:txBody>
                    <a:bodyPr/>
                    <a:lstStyle/>
                    <a:p>
                      <a:r>
                        <a:rPr lang="en-GB" dirty="0" smtClean="0"/>
                        <a:t>Manage Users</a:t>
                      </a:r>
                      <a:endParaRPr lang="en-GB" dirty="0"/>
                    </a:p>
                  </a:txBody>
                  <a:tcPr/>
                </a:tc>
              </a:tr>
              <a:tr h="370840">
                <a:tc>
                  <a:txBody>
                    <a:bodyPr/>
                    <a:lstStyle/>
                    <a:p>
                      <a:r>
                        <a:rPr lang="en-GB" dirty="0" smtClean="0"/>
                        <a:t>Anonymous</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No</a:t>
                      </a:r>
                    </a:p>
                  </a:txBody>
                  <a:tcPr/>
                </a:tc>
              </a:tr>
              <a:tr h="370840">
                <a:tc>
                  <a:txBody>
                    <a:bodyPr/>
                    <a:lstStyle/>
                    <a:p>
                      <a:r>
                        <a:rPr lang="en-GB" dirty="0" smtClean="0"/>
                        <a:t>User</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r>
              <a:tr h="370840">
                <a:tc>
                  <a:txBody>
                    <a:bodyPr/>
                    <a:lstStyle/>
                    <a:p>
                      <a:r>
                        <a:rPr lang="en-GB" dirty="0" smtClean="0"/>
                        <a:t>Admin</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r>
            </a:tbl>
          </a:graphicData>
        </a:graphic>
      </p:graphicFrame>
      <p:graphicFrame>
        <p:nvGraphicFramePr>
          <p:cNvPr id="8" name="Tabela 7"/>
          <p:cNvGraphicFramePr>
            <a:graphicFrameLocks noGrp="1"/>
          </p:cNvGraphicFramePr>
          <p:nvPr>
            <p:extLst>
              <p:ext uri="{D42A27DB-BD31-4B8C-83A1-F6EECF244321}">
                <p14:modId xmlns:p14="http://schemas.microsoft.com/office/powerpoint/2010/main" val="2632150806"/>
              </p:ext>
            </p:extLst>
          </p:nvPr>
        </p:nvGraphicFramePr>
        <p:xfrm>
          <a:off x="425450" y="4406900"/>
          <a:ext cx="7051675" cy="1752600"/>
        </p:xfrm>
        <a:graphic>
          <a:graphicData uri="http://schemas.openxmlformats.org/drawingml/2006/table">
            <a:tbl>
              <a:tblPr firstRow="1" bandRow="1">
                <a:tableStyleId>{3C2FFA5D-87B4-456A-9821-1D502468CF0F}</a:tableStyleId>
              </a:tblPr>
              <a:tblGrid>
                <a:gridCol w="1402762"/>
                <a:gridCol w="833755"/>
                <a:gridCol w="957580"/>
                <a:gridCol w="833755"/>
                <a:gridCol w="833755"/>
                <a:gridCol w="901018"/>
                <a:gridCol w="1289050"/>
              </a:tblGrid>
              <a:tr h="370840">
                <a:tc>
                  <a:txBody>
                    <a:bodyPr/>
                    <a:lstStyle/>
                    <a:p>
                      <a:endParaRPr lang="en-GB" dirty="0"/>
                    </a:p>
                  </a:txBody>
                  <a:tcPr/>
                </a:tc>
                <a:tc>
                  <a:txBody>
                    <a:bodyPr/>
                    <a:lstStyle/>
                    <a:p>
                      <a:r>
                        <a:rPr lang="en-GB" dirty="0" smtClean="0"/>
                        <a:t>Login</a:t>
                      </a:r>
                      <a:endParaRPr lang="en-GB" dirty="0"/>
                    </a:p>
                  </a:txBody>
                  <a:tcPr/>
                </a:tc>
                <a:tc>
                  <a:txBody>
                    <a:bodyPr/>
                    <a:lstStyle/>
                    <a:p>
                      <a:r>
                        <a:rPr lang="en-GB" dirty="0" smtClean="0"/>
                        <a:t>Logout</a:t>
                      </a:r>
                      <a:endParaRPr lang="en-GB" dirty="0"/>
                    </a:p>
                  </a:txBody>
                  <a:tcPr/>
                </a:tc>
                <a:tc>
                  <a:txBody>
                    <a:bodyPr/>
                    <a:lstStyle/>
                    <a:p>
                      <a:r>
                        <a:rPr lang="en-GB" dirty="0" smtClean="0"/>
                        <a:t>Read</a:t>
                      </a:r>
                    </a:p>
                    <a:p>
                      <a:r>
                        <a:rPr lang="en-GB" dirty="0" smtClean="0"/>
                        <a:t>blog</a:t>
                      </a:r>
                      <a:endParaRPr lang="en-GB" dirty="0"/>
                    </a:p>
                  </a:txBody>
                  <a:tcPr/>
                </a:tc>
                <a:tc>
                  <a:txBody>
                    <a:bodyPr/>
                    <a:lstStyle/>
                    <a:p>
                      <a:r>
                        <a:rPr lang="en-GB" dirty="0" smtClean="0"/>
                        <a:t>Write blog</a:t>
                      </a:r>
                      <a:endParaRPr lang="en-GB" dirty="0"/>
                    </a:p>
                  </a:txBody>
                  <a:tcPr/>
                </a:tc>
                <a:tc>
                  <a:txBody>
                    <a:bodyPr/>
                    <a:lstStyle/>
                    <a:p>
                      <a:r>
                        <a:rPr lang="en-GB" dirty="0" smtClean="0"/>
                        <a:t>Delete</a:t>
                      </a:r>
                      <a:r>
                        <a:rPr lang="en-GB" baseline="0" dirty="0" smtClean="0"/>
                        <a:t> blog</a:t>
                      </a:r>
                      <a:endParaRPr lang="en-GB" dirty="0"/>
                    </a:p>
                  </a:txBody>
                  <a:tcPr/>
                </a:tc>
                <a:tc>
                  <a:txBody>
                    <a:bodyPr/>
                    <a:lstStyle/>
                    <a:p>
                      <a:r>
                        <a:rPr lang="en-GB" dirty="0" smtClean="0"/>
                        <a:t>Manage Users</a:t>
                      </a:r>
                      <a:endParaRPr lang="en-GB" dirty="0"/>
                    </a:p>
                  </a:txBody>
                  <a:tcPr/>
                </a:tc>
              </a:tr>
              <a:tr h="370840">
                <a:tc>
                  <a:txBody>
                    <a:bodyPr/>
                    <a:lstStyle/>
                    <a:p>
                      <a:r>
                        <a:rPr lang="en-GB" dirty="0" smtClean="0"/>
                        <a:t>DB Read</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p>
                  </a:txBody>
                  <a:tcPr/>
                </a:tc>
              </a:tr>
              <a:tr h="370840">
                <a:tc>
                  <a:txBody>
                    <a:bodyPr/>
                    <a:lstStyle/>
                    <a:p>
                      <a:r>
                        <a:rPr lang="en-GB" dirty="0" smtClean="0"/>
                        <a:t>DB Write</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r>
              <a:tr h="370840">
                <a:tc>
                  <a:txBody>
                    <a:bodyPr/>
                    <a:lstStyle/>
                    <a:p>
                      <a:r>
                        <a:rPr lang="en-GB" dirty="0" smtClean="0"/>
                        <a:t>DB Delete</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r>
            </a:tbl>
          </a:graphicData>
        </a:graphic>
      </p:graphicFrame>
    </p:spTree>
    <p:extLst>
      <p:ext uri="{BB962C8B-B14F-4D97-AF65-F5344CB8AC3E}">
        <p14:creationId xmlns:p14="http://schemas.microsoft.com/office/powerpoint/2010/main" val="142377323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t>
            </a:r>
            <a:r>
              <a:rPr lang="en-GB" sz="2000" dirty="0" smtClean="0"/>
              <a:t>APP </a:t>
            </a:r>
            <a:r>
              <a:rPr lang="en-GB" sz="2000" dirty="0"/>
              <a:t>Threat </a:t>
            </a:r>
            <a:r>
              <a:rPr lang="en-GB" sz="2000" dirty="0" smtClean="0"/>
              <a:t>Modelling</a:t>
            </a:r>
            <a:r>
              <a:rPr lang="en-GB" sz="2000" dirty="0"/>
              <a:t> #1</a:t>
            </a:r>
          </a:p>
        </p:txBody>
      </p:sp>
      <p:sp>
        <p:nvSpPr>
          <p:cNvPr id="5" name="PoleTekstowe 4"/>
          <p:cNvSpPr txBox="1"/>
          <p:nvPr/>
        </p:nvSpPr>
        <p:spPr>
          <a:xfrm>
            <a:off x="304180" y="642719"/>
            <a:ext cx="8446120" cy="1754327"/>
          </a:xfrm>
          <a:prstGeom prst="rect">
            <a:avLst/>
          </a:prstGeom>
          <a:noFill/>
        </p:spPr>
        <p:txBody>
          <a:bodyPr wrap="square" rtlCol="0">
            <a:spAutoFit/>
          </a:bodyPr>
          <a:lstStyle/>
          <a:p>
            <a:r>
              <a:rPr lang="en-GB" b="1" dirty="0"/>
              <a:t>Decompose the </a:t>
            </a:r>
            <a:r>
              <a:rPr lang="en-GB" b="1" dirty="0" smtClean="0"/>
              <a:t>Application:</a:t>
            </a:r>
            <a:r>
              <a:rPr lang="en-GB" dirty="0" smtClean="0"/>
              <a:t> </a:t>
            </a:r>
          </a:p>
          <a:p>
            <a:pPr marL="342900" indent="-342900">
              <a:buAutoNum type="arabicPeriod"/>
            </a:pPr>
            <a:r>
              <a:rPr lang="en-GB" dirty="0" smtClean="0"/>
              <a:t>Interactions </a:t>
            </a:r>
            <a:r>
              <a:rPr lang="en-GB" dirty="0"/>
              <a:t>with external entities</a:t>
            </a:r>
            <a:r>
              <a:rPr lang="en-GB" dirty="0" smtClean="0"/>
              <a:t>.</a:t>
            </a:r>
          </a:p>
          <a:p>
            <a:pPr marL="342900" indent="-342900">
              <a:buAutoNum type="arabicPeriod"/>
            </a:pPr>
            <a:r>
              <a:rPr lang="en-GB" dirty="0" smtClean="0"/>
              <a:t>Use</a:t>
            </a:r>
            <a:r>
              <a:rPr lang="en-GB" dirty="0"/>
              <a:t>-cases to understand how the application is </a:t>
            </a:r>
            <a:r>
              <a:rPr lang="en-GB" dirty="0" smtClean="0"/>
              <a:t>used  </a:t>
            </a:r>
          </a:p>
          <a:p>
            <a:pPr marL="342900" indent="-342900">
              <a:buAutoNum type="arabicPeriod"/>
            </a:pPr>
            <a:r>
              <a:rPr lang="en-GB" dirty="0"/>
              <a:t>I</a:t>
            </a:r>
            <a:r>
              <a:rPr lang="en-GB" dirty="0" smtClean="0"/>
              <a:t>dentifying </a:t>
            </a:r>
            <a:r>
              <a:rPr lang="en-GB" dirty="0"/>
              <a:t>entry </a:t>
            </a:r>
            <a:r>
              <a:rPr lang="en-GB" dirty="0" smtClean="0"/>
              <a:t>points - </a:t>
            </a:r>
            <a:r>
              <a:rPr lang="en-GB" b="1" dirty="0" smtClean="0"/>
              <a:t>Done</a:t>
            </a:r>
          </a:p>
          <a:p>
            <a:pPr marL="342900" indent="-342900">
              <a:buAutoNum type="arabicPeriod"/>
            </a:pPr>
            <a:r>
              <a:rPr lang="en-GB" dirty="0" smtClean="0"/>
              <a:t>identifying </a:t>
            </a:r>
            <a:r>
              <a:rPr lang="en-GB" dirty="0"/>
              <a:t>assets </a:t>
            </a:r>
            <a:r>
              <a:rPr lang="en-GB" dirty="0" smtClean="0"/>
              <a:t>- </a:t>
            </a:r>
            <a:r>
              <a:rPr lang="en-GB" b="1" dirty="0" smtClean="0"/>
              <a:t>Done</a:t>
            </a:r>
          </a:p>
          <a:p>
            <a:pPr marL="342900" indent="-342900">
              <a:buAutoNum type="arabicPeriod"/>
            </a:pPr>
            <a:r>
              <a:rPr lang="en-GB" dirty="0" smtClean="0"/>
              <a:t>identifying </a:t>
            </a:r>
            <a:r>
              <a:rPr lang="en-GB" dirty="0"/>
              <a:t>trust levels </a:t>
            </a:r>
            <a:r>
              <a:rPr lang="mr-IN" dirty="0" smtClean="0"/>
              <a:t>–</a:t>
            </a:r>
            <a:r>
              <a:rPr lang="en-GB" dirty="0" smtClean="0"/>
              <a:t> Access Control Lists </a:t>
            </a:r>
            <a:r>
              <a:rPr lang="mr-IN" dirty="0" smtClean="0"/>
              <a:t>–</a:t>
            </a:r>
            <a:r>
              <a:rPr lang="en-GB" dirty="0" smtClean="0"/>
              <a:t> ACL’s</a:t>
            </a:r>
          </a:p>
        </p:txBody>
      </p:sp>
      <p:graphicFrame>
        <p:nvGraphicFramePr>
          <p:cNvPr id="3" name="Tabela 2"/>
          <p:cNvGraphicFramePr>
            <a:graphicFrameLocks noGrp="1"/>
          </p:cNvGraphicFramePr>
          <p:nvPr>
            <p:extLst>
              <p:ext uri="{D42A27DB-BD31-4B8C-83A1-F6EECF244321}">
                <p14:modId xmlns:p14="http://schemas.microsoft.com/office/powerpoint/2010/main" val="2177645297"/>
              </p:ext>
            </p:extLst>
          </p:nvPr>
        </p:nvGraphicFramePr>
        <p:xfrm>
          <a:off x="425450" y="2397046"/>
          <a:ext cx="7797985" cy="1752600"/>
        </p:xfrm>
        <a:graphic>
          <a:graphicData uri="http://schemas.openxmlformats.org/drawingml/2006/table">
            <a:tbl>
              <a:tblPr firstRow="1" bandRow="1">
                <a:tableStyleId>{3C2FFA5D-87B4-456A-9821-1D502468CF0F}</a:tableStyleId>
              </a:tblPr>
              <a:tblGrid>
                <a:gridCol w="1584543"/>
                <a:gridCol w="555806"/>
                <a:gridCol w="1081671"/>
                <a:gridCol w="941800"/>
                <a:gridCol w="1198967"/>
                <a:gridCol w="941800"/>
                <a:gridCol w="1493398"/>
              </a:tblGrid>
              <a:tr h="370840">
                <a:tc>
                  <a:txBody>
                    <a:bodyPr/>
                    <a:lstStyle/>
                    <a:p>
                      <a:endParaRPr lang="en-GB" dirty="0"/>
                    </a:p>
                  </a:txBody>
                  <a:tcPr/>
                </a:tc>
                <a:tc>
                  <a:txBody>
                    <a:bodyPr/>
                    <a:lstStyle/>
                    <a:p>
                      <a:r>
                        <a:rPr lang="en-GB" dirty="0" smtClean="0"/>
                        <a:t>/</a:t>
                      </a:r>
                      <a:endParaRPr lang="en-GB" dirty="0"/>
                    </a:p>
                  </a:txBody>
                  <a:tcPr/>
                </a:tc>
                <a:tc>
                  <a:txBody>
                    <a:bodyPr/>
                    <a:lstStyle/>
                    <a:p>
                      <a:r>
                        <a:rPr lang="en-GB" dirty="0" smtClean="0"/>
                        <a:t>/</a:t>
                      </a:r>
                      <a:r>
                        <a:rPr lang="en-GB" dirty="0" err="1" smtClean="0"/>
                        <a:t>api</a:t>
                      </a:r>
                      <a:r>
                        <a:rPr lang="en-GB" dirty="0" smtClean="0"/>
                        <a:t>/login</a:t>
                      </a:r>
                      <a:endParaRPr lang="en-GB" dirty="0"/>
                    </a:p>
                  </a:txBody>
                  <a:tcPr/>
                </a:tc>
                <a:tc>
                  <a:txBody>
                    <a:bodyPr/>
                    <a:lstStyle/>
                    <a:p>
                      <a:r>
                        <a:rPr lang="en-GB" dirty="0" smtClean="0"/>
                        <a:t>/</a:t>
                      </a:r>
                      <a:r>
                        <a:rPr lang="en-GB" dirty="0" err="1" smtClean="0"/>
                        <a:t>api</a:t>
                      </a:r>
                      <a:r>
                        <a:rPr lang="en-GB" dirty="0" smtClean="0"/>
                        <a:t>/</a:t>
                      </a:r>
                    </a:p>
                    <a:p>
                      <a:r>
                        <a:rPr lang="en-GB" dirty="0" smtClean="0"/>
                        <a:t>blog</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t>
                      </a:r>
                      <a:r>
                        <a:rPr lang="en-GB" dirty="0" err="1" smtClean="0"/>
                        <a:t>api</a:t>
                      </a:r>
                      <a:r>
                        <a:rPr lang="en-GB" dirty="0" smtClean="0"/>
                        <a:t>/</a:t>
                      </a:r>
                    </a:p>
                    <a:p>
                      <a:r>
                        <a:rPr lang="en-GB" dirty="0" smtClean="0"/>
                        <a:t>blog/&lt;id&gt;</a:t>
                      </a:r>
                      <a:endParaRPr lang="en-GB" dirty="0"/>
                    </a:p>
                  </a:txBody>
                  <a:tcPr/>
                </a:tc>
                <a:tc>
                  <a:txBody>
                    <a:bodyPr/>
                    <a:lstStyle/>
                    <a:p>
                      <a:r>
                        <a:rPr lang="en-GB" dirty="0" smtClean="0"/>
                        <a:t>/</a:t>
                      </a:r>
                      <a:r>
                        <a:rPr lang="en-GB" dirty="0" err="1" smtClean="0"/>
                        <a:t>api</a:t>
                      </a:r>
                      <a:r>
                        <a:rPr lang="en-GB" dirty="0" smtClean="0"/>
                        <a:t>/</a:t>
                      </a:r>
                    </a:p>
                    <a:p>
                      <a:r>
                        <a:rPr lang="en-GB" dirty="0" smtClean="0"/>
                        <a:t>user</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t>
                      </a:r>
                      <a:r>
                        <a:rPr lang="en-GB" dirty="0" err="1" smtClean="0"/>
                        <a:t>api</a:t>
                      </a:r>
                      <a:r>
                        <a:rPr lang="en-GB" dirty="0" smtClean="0"/>
                        <a:t>/</a:t>
                      </a:r>
                    </a:p>
                    <a:p>
                      <a:r>
                        <a:rPr lang="en-GB" dirty="0" smtClean="0"/>
                        <a:t>user/&lt;id&gt;</a:t>
                      </a:r>
                      <a:endParaRPr lang="en-GB" dirty="0"/>
                    </a:p>
                  </a:txBody>
                  <a:tcPr/>
                </a:tc>
              </a:tr>
              <a:tr h="370840">
                <a:tc>
                  <a:txBody>
                    <a:bodyPr/>
                    <a:lstStyle/>
                    <a:p>
                      <a:r>
                        <a:rPr lang="en-GB" dirty="0" smtClean="0"/>
                        <a:t>GET</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r>
              <a:tr h="370840">
                <a:tc>
                  <a:txBody>
                    <a:bodyPr/>
                    <a:lstStyle/>
                    <a:p>
                      <a:r>
                        <a:rPr lang="en-GB" dirty="0" smtClean="0"/>
                        <a:t>POST</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c>
                  <a:txBody>
                    <a:bodyPr/>
                    <a:lstStyle/>
                    <a:p>
                      <a:r>
                        <a:rPr lang="en-GB" dirty="0" smtClean="0"/>
                        <a:t>Yes</a:t>
                      </a:r>
                      <a:endParaRPr lang="en-GB" dirty="0"/>
                    </a:p>
                  </a:txBody>
                  <a:tcPr/>
                </a:tc>
              </a:tr>
              <a:tr h="370840">
                <a:tc>
                  <a:txBody>
                    <a:bodyPr/>
                    <a:lstStyle/>
                    <a:p>
                      <a:r>
                        <a:rPr lang="en-GB" dirty="0" smtClean="0"/>
                        <a:t>DEL</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c>
                  <a:txBody>
                    <a:bodyPr/>
                    <a:lstStyle/>
                    <a:p>
                      <a:r>
                        <a:rPr lang="en-GB" dirty="0" smtClean="0"/>
                        <a:t>No</a:t>
                      </a:r>
                      <a:endParaRPr lang="en-GB" dirty="0"/>
                    </a:p>
                  </a:txBody>
                  <a:tcPr/>
                </a:tc>
                <a:tc>
                  <a:txBody>
                    <a:bodyPr/>
                    <a:lstStyle/>
                    <a:p>
                      <a:r>
                        <a:rPr lang="en-GB" dirty="0" smtClean="0"/>
                        <a:t>Yes</a:t>
                      </a:r>
                      <a:endParaRPr lang="en-GB" dirty="0"/>
                    </a:p>
                  </a:txBody>
                  <a:tcPr/>
                </a:tc>
              </a:tr>
            </a:tbl>
          </a:graphicData>
        </a:graphic>
      </p:graphicFrame>
      <p:graphicFrame>
        <p:nvGraphicFramePr>
          <p:cNvPr id="7" name="Tabela 6"/>
          <p:cNvGraphicFramePr>
            <a:graphicFrameLocks noGrp="1"/>
          </p:cNvGraphicFramePr>
          <p:nvPr>
            <p:extLst>
              <p:ext uri="{D42A27DB-BD31-4B8C-83A1-F6EECF244321}">
                <p14:modId xmlns:p14="http://schemas.microsoft.com/office/powerpoint/2010/main" val="695632470"/>
              </p:ext>
            </p:extLst>
          </p:nvPr>
        </p:nvGraphicFramePr>
        <p:xfrm>
          <a:off x="425450" y="4394349"/>
          <a:ext cx="7797985" cy="1752600"/>
        </p:xfrm>
        <a:graphic>
          <a:graphicData uri="http://schemas.openxmlformats.org/drawingml/2006/table">
            <a:tbl>
              <a:tblPr firstRow="1" bandRow="1">
                <a:tableStyleId>{3C2FFA5D-87B4-456A-9821-1D502468CF0F}</a:tableStyleId>
              </a:tblPr>
              <a:tblGrid>
                <a:gridCol w="1584543"/>
                <a:gridCol w="555806"/>
                <a:gridCol w="1081671"/>
                <a:gridCol w="941800"/>
                <a:gridCol w="1198967"/>
                <a:gridCol w="941800"/>
                <a:gridCol w="1493398"/>
              </a:tblGrid>
              <a:tr h="370840">
                <a:tc>
                  <a:txBody>
                    <a:bodyPr/>
                    <a:lstStyle/>
                    <a:p>
                      <a:endParaRPr lang="en-GB" dirty="0"/>
                    </a:p>
                  </a:txBody>
                  <a:tcPr/>
                </a:tc>
                <a:tc>
                  <a:txBody>
                    <a:bodyPr/>
                    <a:lstStyle/>
                    <a:p>
                      <a:r>
                        <a:rPr lang="en-GB" dirty="0" smtClean="0"/>
                        <a:t>/</a:t>
                      </a:r>
                      <a:endParaRPr lang="en-GB" dirty="0"/>
                    </a:p>
                  </a:txBody>
                  <a:tcPr/>
                </a:tc>
                <a:tc>
                  <a:txBody>
                    <a:bodyPr/>
                    <a:lstStyle/>
                    <a:p>
                      <a:r>
                        <a:rPr lang="en-GB" dirty="0" smtClean="0"/>
                        <a:t>/</a:t>
                      </a:r>
                      <a:r>
                        <a:rPr lang="en-GB" dirty="0" err="1" smtClean="0"/>
                        <a:t>api</a:t>
                      </a:r>
                      <a:r>
                        <a:rPr lang="en-GB" dirty="0" smtClean="0"/>
                        <a:t>/login</a:t>
                      </a:r>
                      <a:endParaRPr lang="en-GB" dirty="0"/>
                    </a:p>
                  </a:txBody>
                  <a:tcPr/>
                </a:tc>
                <a:tc>
                  <a:txBody>
                    <a:bodyPr/>
                    <a:lstStyle/>
                    <a:p>
                      <a:r>
                        <a:rPr lang="en-GB" dirty="0" smtClean="0"/>
                        <a:t>/</a:t>
                      </a:r>
                      <a:r>
                        <a:rPr lang="en-GB" dirty="0" err="1" smtClean="0"/>
                        <a:t>api</a:t>
                      </a:r>
                      <a:r>
                        <a:rPr lang="en-GB" dirty="0" smtClean="0"/>
                        <a:t>/</a:t>
                      </a:r>
                    </a:p>
                    <a:p>
                      <a:r>
                        <a:rPr lang="en-GB" dirty="0" smtClean="0"/>
                        <a:t>blog</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t>
                      </a:r>
                      <a:r>
                        <a:rPr lang="en-GB" dirty="0" err="1" smtClean="0"/>
                        <a:t>api</a:t>
                      </a:r>
                      <a:r>
                        <a:rPr lang="en-GB" dirty="0" smtClean="0"/>
                        <a:t>/</a:t>
                      </a:r>
                    </a:p>
                    <a:p>
                      <a:r>
                        <a:rPr lang="en-GB" dirty="0" smtClean="0"/>
                        <a:t>blog/&lt;id&gt;</a:t>
                      </a:r>
                      <a:endParaRPr lang="en-GB" dirty="0"/>
                    </a:p>
                  </a:txBody>
                  <a:tcPr/>
                </a:tc>
                <a:tc>
                  <a:txBody>
                    <a:bodyPr/>
                    <a:lstStyle/>
                    <a:p>
                      <a:r>
                        <a:rPr lang="en-GB" dirty="0" smtClean="0"/>
                        <a:t>/</a:t>
                      </a:r>
                      <a:r>
                        <a:rPr lang="en-GB" dirty="0" err="1" smtClean="0"/>
                        <a:t>api</a:t>
                      </a:r>
                      <a:r>
                        <a:rPr lang="en-GB" dirty="0" smtClean="0"/>
                        <a:t>/</a:t>
                      </a:r>
                    </a:p>
                    <a:p>
                      <a:r>
                        <a:rPr lang="en-GB" dirty="0" smtClean="0"/>
                        <a:t>user</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t>
                      </a:r>
                      <a:r>
                        <a:rPr lang="en-GB" dirty="0" err="1" smtClean="0"/>
                        <a:t>api</a:t>
                      </a:r>
                      <a:r>
                        <a:rPr lang="en-GB" dirty="0" smtClean="0"/>
                        <a:t>/</a:t>
                      </a:r>
                    </a:p>
                    <a:p>
                      <a:r>
                        <a:rPr lang="en-GB" dirty="0" smtClean="0"/>
                        <a:t>user/&lt;id&gt;</a:t>
                      </a:r>
                      <a:endParaRPr lang="en-GB" dirty="0"/>
                    </a:p>
                  </a:txBody>
                  <a:tcPr/>
                </a:tc>
              </a:tr>
              <a:tr h="370840">
                <a:tc>
                  <a:txBody>
                    <a:bodyPr/>
                    <a:lstStyle/>
                    <a:p>
                      <a:r>
                        <a:rPr lang="en-GB" dirty="0" smtClean="0"/>
                        <a:t>Anonymous</a:t>
                      </a:r>
                      <a:endParaRPr lang="en-GB" dirty="0"/>
                    </a:p>
                  </a:txBody>
                  <a:tcPr/>
                </a:tc>
                <a:tc>
                  <a:txBody>
                    <a:bodyPr/>
                    <a:lstStyle/>
                    <a:p>
                      <a:r>
                        <a:rPr lang="en-GB" dirty="0" smtClean="0"/>
                        <a:t>G</a:t>
                      </a:r>
                      <a:endParaRPr lang="en-GB" dirty="0"/>
                    </a:p>
                  </a:txBody>
                  <a:tcPr/>
                </a:tc>
                <a:tc>
                  <a:txBody>
                    <a:bodyPr/>
                    <a:lstStyle/>
                    <a:p>
                      <a:r>
                        <a:rPr lang="en-GB" dirty="0" smtClean="0"/>
                        <a:t>P</a:t>
                      </a:r>
                      <a:endParaRPr lang="en-GB" dirty="0"/>
                    </a:p>
                  </a:txBody>
                  <a:tcPr/>
                </a:tc>
                <a:tc>
                  <a:txBody>
                    <a:bodyPr/>
                    <a:lstStyle/>
                    <a:p>
                      <a:r>
                        <a:rPr lang="en-GB" dirty="0" smtClean="0"/>
                        <a:t>G</a:t>
                      </a:r>
                      <a:endParaRPr lang="en-GB" dirty="0"/>
                    </a:p>
                  </a:txBody>
                  <a:tcPr/>
                </a:tc>
                <a:tc>
                  <a:txBody>
                    <a:bodyPr/>
                    <a:lstStyle/>
                    <a:p>
                      <a:r>
                        <a:rPr lang="en-GB" dirty="0" smtClean="0"/>
                        <a:t>G</a:t>
                      </a:r>
                      <a:endParaRPr lang="en-GB" dirty="0"/>
                    </a:p>
                  </a:txBody>
                  <a:tcPr/>
                </a:tc>
                <a:tc>
                  <a:txBody>
                    <a:bodyPr/>
                    <a:lstStyle/>
                    <a:p>
                      <a:r>
                        <a:rPr lang="en-GB" dirty="0" smtClean="0"/>
                        <a:t>-</a:t>
                      </a:r>
                      <a:endParaRPr lang="en-GB" dirty="0"/>
                    </a:p>
                  </a:txBody>
                  <a:tcPr/>
                </a:tc>
                <a:tc>
                  <a:txBody>
                    <a:bodyPr/>
                    <a:lstStyle/>
                    <a:p>
                      <a:r>
                        <a:rPr lang="en-GB" dirty="0" smtClean="0"/>
                        <a:t>G</a:t>
                      </a:r>
                      <a:endParaRPr lang="en-GB" dirty="0"/>
                    </a:p>
                  </a:txBody>
                  <a:tcPr/>
                </a:tc>
              </a:tr>
              <a:tr h="370840">
                <a:tc>
                  <a:txBody>
                    <a:bodyPr/>
                    <a:lstStyle/>
                    <a:p>
                      <a:r>
                        <a:rPr lang="en-GB" dirty="0" smtClean="0"/>
                        <a:t>User</a:t>
                      </a:r>
                      <a:endParaRPr lang="en-GB" dirty="0"/>
                    </a:p>
                  </a:txBody>
                  <a:tcPr/>
                </a:tc>
                <a:tc>
                  <a:txBody>
                    <a:bodyPr/>
                    <a:lstStyle/>
                    <a:p>
                      <a:r>
                        <a:rPr lang="en-GB" dirty="0" smtClean="0"/>
                        <a:t>G</a:t>
                      </a:r>
                      <a:endParaRPr lang="en-GB" dirty="0"/>
                    </a:p>
                  </a:txBody>
                  <a:tcPr/>
                </a:tc>
                <a:tc>
                  <a:txBody>
                    <a:bodyPr/>
                    <a:lstStyle/>
                    <a:p>
                      <a:r>
                        <a:rPr lang="en-GB" dirty="0" smtClean="0"/>
                        <a:t>-</a:t>
                      </a:r>
                      <a:endParaRPr lang="en-GB" dirty="0"/>
                    </a:p>
                  </a:txBody>
                  <a:tcPr/>
                </a:tc>
                <a:tc>
                  <a:txBody>
                    <a:bodyPr/>
                    <a:lstStyle/>
                    <a:p>
                      <a:r>
                        <a:rPr lang="en-GB" dirty="0" smtClean="0"/>
                        <a:t>GP</a:t>
                      </a:r>
                      <a:endParaRPr lang="en-GB" dirty="0"/>
                    </a:p>
                  </a:txBody>
                  <a:tcPr/>
                </a:tc>
                <a:tc>
                  <a:txBody>
                    <a:bodyPr/>
                    <a:lstStyle/>
                    <a:p>
                      <a:r>
                        <a:rPr lang="en-GB" dirty="0" smtClean="0"/>
                        <a:t>GP</a:t>
                      </a:r>
                      <a:endParaRPr lang="en-GB" dirty="0"/>
                    </a:p>
                  </a:txBody>
                  <a:tcPr/>
                </a:tc>
                <a:tc>
                  <a:txBody>
                    <a:bodyPr/>
                    <a:lstStyle/>
                    <a:p>
                      <a:r>
                        <a:rPr lang="en-GB" dirty="0" smtClean="0"/>
                        <a:t>-</a:t>
                      </a:r>
                      <a:endParaRPr lang="en-GB" dirty="0"/>
                    </a:p>
                  </a:txBody>
                  <a:tcPr/>
                </a:tc>
                <a:tc>
                  <a:txBody>
                    <a:bodyPr/>
                    <a:lstStyle/>
                    <a:p>
                      <a:r>
                        <a:rPr lang="en-GB" dirty="0" smtClean="0"/>
                        <a:t>G</a:t>
                      </a:r>
                      <a:endParaRPr lang="en-GB" dirty="0"/>
                    </a:p>
                  </a:txBody>
                  <a:tcPr/>
                </a:tc>
              </a:tr>
              <a:tr h="370840">
                <a:tc>
                  <a:txBody>
                    <a:bodyPr/>
                    <a:lstStyle/>
                    <a:p>
                      <a:r>
                        <a:rPr lang="en-GB" dirty="0" smtClean="0"/>
                        <a:t>Admin</a:t>
                      </a:r>
                      <a:endParaRPr lang="en-GB" dirty="0"/>
                    </a:p>
                  </a:txBody>
                  <a:tcPr/>
                </a:tc>
                <a:tc>
                  <a:txBody>
                    <a:bodyPr/>
                    <a:lstStyle/>
                    <a:p>
                      <a:r>
                        <a:rPr lang="en-GB" dirty="0" smtClean="0"/>
                        <a:t>G</a:t>
                      </a:r>
                      <a:endParaRPr lang="en-GB" dirty="0"/>
                    </a:p>
                  </a:txBody>
                  <a:tcPr/>
                </a:tc>
                <a:tc>
                  <a:txBody>
                    <a:bodyPr/>
                    <a:lstStyle/>
                    <a:p>
                      <a:r>
                        <a:rPr lang="en-GB" dirty="0" smtClean="0"/>
                        <a:t>-</a:t>
                      </a:r>
                      <a:endParaRPr lang="en-GB" dirty="0"/>
                    </a:p>
                  </a:txBody>
                  <a:tcPr/>
                </a:tc>
                <a:tc>
                  <a:txBody>
                    <a:bodyPr/>
                    <a:lstStyle/>
                    <a:p>
                      <a:r>
                        <a:rPr lang="en-GB" dirty="0" smtClean="0"/>
                        <a:t>GP</a:t>
                      </a:r>
                      <a:endParaRPr lang="en-GB" dirty="0"/>
                    </a:p>
                  </a:txBody>
                  <a:tcPr/>
                </a:tc>
                <a:tc>
                  <a:txBody>
                    <a:bodyPr/>
                    <a:lstStyle/>
                    <a:p>
                      <a:r>
                        <a:rPr lang="en-GB" dirty="0" smtClean="0"/>
                        <a:t>GPD</a:t>
                      </a:r>
                      <a:endParaRPr lang="en-GB" dirty="0"/>
                    </a:p>
                  </a:txBody>
                  <a:tcPr/>
                </a:tc>
                <a:tc>
                  <a:txBody>
                    <a:bodyPr/>
                    <a:lstStyle/>
                    <a:p>
                      <a:r>
                        <a:rPr lang="en-GB" dirty="0" smtClean="0"/>
                        <a:t>GP</a:t>
                      </a:r>
                      <a:endParaRPr lang="en-GB" dirty="0"/>
                    </a:p>
                  </a:txBody>
                  <a:tcPr/>
                </a:tc>
                <a:tc>
                  <a:txBody>
                    <a:bodyPr/>
                    <a:lstStyle/>
                    <a:p>
                      <a:r>
                        <a:rPr lang="en-GB" dirty="0" smtClean="0"/>
                        <a:t>GPD</a:t>
                      </a:r>
                      <a:endParaRPr lang="en-GB" dirty="0"/>
                    </a:p>
                  </a:txBody>
                  <a:tcPr/>
                </a:tc>
              </a:tr>
            </a:tbl>
          </a:graphicData>
        </a:graphic>
      </p:graphicFrame>
    </p:spTree>
    <p:extLst>
      <p:ext uri="{BB962C8B-B14F-4D97-AF65-F5344CB8AC3E}">
        <p14:creationId xmlns:p14="http://schemas.microsoft.com/office/powerpoint/2010/main" val="380925936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err="1" smtClean="0"/>
              <a:t>whoami</a:t>
            </a:r>
            <a:endParaRPr lang="en-GB" sz="2000" dirty="0"/>
          </a:p>
        </p:txBody>
      </p:sp>
      <p:sp>
        <p:nvSpPr>
          <p:cNvPr id="4" name="PoleTekstowe 3"/>
          <p:cNvSpPr txBox="1"/>
          <p:nvPr/>
        </p:nvSpPr>
        <p:spPr>
          <a:xfrm>
            <a:off x="1136884" y="5054600"/>
            <a:ext cx="6870231" cy="369332"/>
          </a:xfrm>
          <a:prstGeom prst="rect">
            <a:avLst/>
          </a:prstGeom>
          <a:noFill/>
        </p:spPr>
        <p:txBody>
          <a:bodyPr wrap="square" rtlCol="0">
            <a:spAutoFit/>
          </a:bodyPr>
          <a:lstStyle/>
          <a:p>
            <a:pPr algn="ctr"/>
            <a:r>
              <a:rPr lang="en-GB" dirty="0" smtClean="0"/>
              <a:t>Piotr Dyba</a:t>
            </a:r>
            <a:endParaRPr lang="en-GB" dirty="0"/>
          </a:p>
        </p:txBody>
      </p:sp>
      <p:pic>
        <p:nvPicPr>
          <p:cNvPr id="5" name="Obraz 4" descr="j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4150" y="1238250"/>
            <a:ext cx="3695700" cy="3695700"/>
          </a:xfrm>
          <a:prstGeom prst="rect">
            <a:avLst/>
          </a:prstGeom>
        </p:spPr>
      </p:pic>
    </p:spTree>
    <p:extLst>
      <p:ext uri="{BB962C8B-B14F-4D97-AF65-F5344CB8AC3E}">
        <p14:creationId xmlns:p14="http://schemas.microsoft.com/office/powerpoint/2010/main" val="311571008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APP </a:t>
            </a:r>
            <a:r>
              <a:rPr lang="en-GB" sz="2000" dirty="0" smtClean="0"/>
              <a:t>Threat Modelling </a:t>
            </a:r>
            <a:r>
              <a:rPr lang="en-GB" sz="2000" dirty="0"/>
              <a:t>#</a:t>
            </a:r>
            <a:r>
              <a:rPr lang="en-GB" sz="2000" dirty="0" smtClean="0"/>
              <a:t>1</a:t>
            </a:r>
            <a:endParaRPr lang="en-GB" sz="2000" dirty="0"/>
          </a:p>
        </p:txBody>
      </p:sp>
      <p:sp>
        <p:nvSpPr>
          <p:cNvPr id="5" name="PoleTekstowe 4"/>
          <p:cNvSpPr txBox="1"/>
          <p:nvPr/>
        </p:nvSpPr>
        <p:spPr>
          <a:xfrm>
            <a:off x="304180" y="2191761"/>
            <a:ext cx="8446120" cy="1754327"/>
          </a:xfrm>
          <a:prstGeom prst="rect">
            <a:avLst/>
          </a:prstGeom>
          <a:noFill/>
        </p:spPr>
        <p:txBody>
          <a:bodyPr wrap="square" rtlCol="0">
            <a:spAutoFit/>
          </a:bodyPr>
          <a:lstStyle/>
          <a:p>
            <a:r>
              <a:rPr lang="en-GB" b="1" dirty="0"/>
              <a:t>Decompose the </a:t>
            </a:r>
            <a:r>
              <a:rPr lang="en-GB" b="1" dirty="0" smtClean="0"/>
              <a:t>Application:</a:t>
            </a:r>
            <a:r>
              <a:rPr lang="en-GB" dirty="0" smtClean="0"/>
              <a:t> </a:t>
            </a:r>
          </a:p>
          <a:p>
            <a:pPr marL="342900" indent="-342900">
              <a:buAutoNum type="arabicPeriod"/>
            </a:pPr>
            <a:r>
              <a:rPr lang="en-GB" dirty="0" smtClean="0"/>
              <a:t>Interactions </a:t>
            </a:r>
            <a:r>
              <a:rPr lang="en-GB" dirty="0"/>
              <a:t>with external entities</a:t>
            </a:r>
            <a:r>
              <a:rPr lang="en-GB" dirty="0" smtClean="0"/>
              <a:t>. - </a:t>
            </a:r>
            <a:r>
              <a:rPr lang="en-GB" b="1" dirty="0" smtClean="0"/>
              <a:t>Done</a:t>
            </a:r>
          </a:p>
          <a:p>
            <a:pPr marL="342900" indent="-342900">
              <a:buAutoNum type="arabicPeriod"/>
            </a:pPr>
            <a:r>
              <a:rPr lang="en-GB" dirty="0" smtClean="0"/>
              <a:t>Use</a:t>
            </a:r>
            <a:r>
              <a:rPr lang="en-GB" dirty="0"/>
              <a:t>-cases to understand how the application is </a:t>
            </a:r>
            <a:r>
              <a:rPr lang="en-GB" dirty="0" smtClean="0"/>
              <a:t>used  - </a:t>
            </a:r>
            <a:r>
              <a:rPr lang="en-GB" b="1" dirty="0" smtClean="0"/>
              <a:t>Done</a:t>
            </a:r>
          </a:p>
          <a:p>
            <a:pPr marL="342900" indent="-342900">
              <a:buAutoNum type="arabicPeriod"/>
            </a:pPr>
            <a:r>
              <a:rPr lang="en-GB" dirty="0"/>
              <a:t>I</a:t>
            </a:r>
            <a:r>
              <a:rPr lang="en-GB" dirty="0" smtClean="0"/>
              <a:t>dentifying </a:t>
            </a:r>
            <a:r>
              <a:rPr lang="en-GB" dirty="0"/>
              <a:t>entry </a:t>
            </a:r>
            <a:r>
              <a:rPr lang="en-GB" dirty="0" smtClean="0"/>
              <a:t>points - </a:t>
            </a:r>
            <a:r>
              <a:rPr lang="en-GB" b="1" dirty="0" smtClean="0"/>
              <a:t>Done</a:t>
            </a:r>
          </a:p>
          <a:p>
            <a:pPr marL="342900" indent="-342900">
              <a:buAutoNum type="arabicPeriod"/>
            </a:pPr>
            <a:r>
              <a:rPr lang="en-GB" dirty="0" smtClean="0"/>
              <a:t>identifying </a:t>
            </a:r>
            <a:r>
              <a:rPr lang="en-GB" dirty="0"/>
              <a:t>assets </a:t>
            </a:r>
            <a:r>
              <a:rPr lang="en-GB" dirty="0" smtClean="0"/>
              <a:t>- </a:t>
            </a:r>
            <a:r>
              <a:rPr lang="en-GB" b="1" dirty="0" smtClean="0"/>
              <a:t>Done</a:t>
            </a:r>
          </a:p>
          <a:p>
            <a:pPr marL="342900" indent="-342900">
              <a:buAutoNum type="arabicPeriod"/>
            </a:pPr>
            <a:r>
              <a:rPr lang="en-GB" dirty="0" smtClean="0"/>
              <a:t>identifying </a:t>
            </a:r>
            <a:r>
              <a:rPr lang="en-GB" dirty="0"/>
              <a:t>trust levels </a:t>
            </a:r>
            <a:r>
              <a:rPr lang="mr-IN" dirty="0" smtClean="0"/>
              <a:t>–</a:t>
            </a:r>
            <a:r>
              <a:rPr lang="en-GB" dirty="0" smtClean="0"/>
              <a:t> Access Control Lists </a:t>
            </a:r>
            <a:r>
              <a:rPr lang="mr-IN" dirty="0" smtClean="0"/>
              <a:t>–</a:t>
            </a:r>
            <a:r>
              <a:rPr lang="en-GB" dirty="0" smtClean="0"/>
              <a:t> ACL’s - </a:t>
            </a:r>
            <a:r>
              <a:rPr lang="en-GB" b="1" dirty="0" smtClean="0"/>
              <a:t>Done</a:t>
            </a:r>
          </a:p>
        </p:txBody>
      </p:sp>
    </p:spTree>
    <p:extLst>
      <p:ext uri="{BB962C8B-B14F-4D97-AF65-F5344CB8AC3E}">
        <p14:creationId xmlns:p14="http://schemas.microsoft.com/office/powerpoint/2010/main" val="21860956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APP Threat Modelling </a:t>
            </a:r>
            <a:r>
              <a:rPr lang="en-GB" sz="2000" dirty="0" smtClean="0"/>
              <a:t>#2</a:t>
            </a:r>
            <a:endParaRPr lang="en-GB" sz="2000" dirty="0"/>
          </a:p>
        </p:txBody>
      </p:sp>
      <p:sp>
        <p:nvSpPr>
          <p:cNvPr id="3" name="PoleTekstowe 2"/>
          <p:cNvSpPr txBox="1"/>
          <p:nvPr/>
        </p:nvSpPr>
        <p:spPr>
          <a:xfrm>
            <a:off x="235570" y="396492"/>
            <a:ext cx="8547100" cy="646331"/>
          </a:xfrm>
          <a:prstGeom prst="rect">
            <a:avLst/>
          </a:prstGeom>
          <a:noFill/>
        </p:spPr>
        <p:txBody>
          <a:bodyPr wrap="square" rtlCol="0">
            <a:spAutoFit/>
          </a:bodyPr>
          <a:lstStyle/>
          <a:p>
            <a:r>
              <a:rPr lang="en-GB" b="1" dirty="0"/>
              <a:t>Determine and rank </a:t>
            </a:r>
            <a:r>
              <a:rPr lang="en-GB" b="1" dirty="0" smtClean="0"/>
              <a:t>threats - what is the most valued part of our business ?</a:t>
            </a:r>
          </a:p>
          <a:p>
            <a:endParaRPr lang="en-GB" b="1" dirty="0" smtClean="0"/>
          </a:p>
        </p:txBody>
      </p:sp>
      <p:sp>
        <p:nvSpPr>
          <p:cNvPr id="9" name="PoleTekstowe 8"/>
          <p:cNvSpPr txBox="1"/>
          <p:nvPr/>
        </p:nvSpPr>
        <p:spPr>
          <a:xfrm>
            <a:off x="330200" y="858157"/>
            <a:ext cx="8446120" cy="369332"/>
          </a:xfrm>
          <a:prstGeom prst="rect">
            <a:avLst/>
          </a:prstGeom>
          <a:noFill/>
        </p:spPr>
        <p:txBody>
          <a:bodyPr wrap="square" rtlCol="0">
            <a:spAutoFit/>
          </a:bodyPr>
          <a:lstStyle/>
          <a:p>
            <a:r>
              <a:rPr lang="en-GB" dirty="0" smtClean="0"/>
              <a:t>!!! Blog posts, users </a:t>
            </a:r>
            <a:r>
              <a:rPr lang="mr-IN" dirty="0" smtClean="0"/>
              <a:t>–</a:t>
            </a:r>
            <a:r>
              <a:rPr lang="en-GB" dirty="0" smtClean="0"/>
              <a:t> Information</a:t>
            </a:r>
            <a:r>
              <a:rPr lang="en-GB" dirty="0"/>
              <a:t> </a:t>
            </a:r>
            <a:r>
              <a:rPr lang="en-GB" dirty="0" smtClean="0"/>
              <a:t>or Confidentiality* </a:t>
            </a:r>
          </a:p>
        </p:txBody>
      </p:sp>
      <p:sp>
        <p:nvSpPr>
          <p:cNvPr id="10" name="PoleTekstowe 9"/>
          <p:cNvSpPr txBox="1"/>
          <p:nvPr/>
        </p:nvSpPr>
        <p:spPr>
          <a:xfrm>
            <a:off x="336550" y="1344869"/>
            <a:ext cx="8446120" cy="369332"/>
          </a:xfrm>
          <a:prstGeom prst="rect">
            <a:avLst/>
          </a:prstGeom>
          <a:noFill/>
        </p:spPr>
        <p:txBody>
          <a:bodyPr wrap="square" rtlCol="0">
            <a:spAutoFit/>
          </a:bodyPr>
          <a:lstStyle/>
          <a:p>
            <a:r>
              <a:rPr lang="en-GB" b="1" dirty="0" smtClean="0"/>
              <a:t>How posts can be targeted ?</a:t>
            </a:r>
          </a:p>
        </p:txBody>
      </p:sp>
      <p:sp>
        <p:nvSpPr>
          <p:cNvPr id="11" name="PoleTekstowe 10"/>
          <p:cNvSpPr txBox="1"/>
          <p:nvPr/>
        </p:nvSpPr>
        <p:spPr>
          <a:xfrm>
            <a:off x="336550" y="1848666"/>
            <a:ext cx="8446120" cy="1477328"/>
          </a:xfrm>
          <a:prstGeom prst="rect">
            <a:avLst/>
          </a:prstGeom>
          <a:noFill/>
        </p:spPr>
        <p:txBody>
          <a:bodyPr wrap="square" rtlCol="0">
            <a:spAutoFit/>
          </a:bodyPr>
          <a:lstStyle/>
          <a:p>
            <a:pPr marL="342900" indent="-342900">
              <a:buFont typeface="+mj-lt"/>
              <a:buAutoNum type="arabicPeriod"/>
            </a:pPr>
            <a:r>
              <a:rPr lang="en-GB" dirty="0" smtClean="0"/>
              <a:t>Someone gets admin access and deletes everything.</a:t>
            </a:r>
          </a:p>
          <a:p>
            <a:pPr marL="342900" indent="-342900">
              <a:buFont typeface="+mj-lt"/>
              <a:buAutoNum type="arabicPeriod"/>
            </a:pPr>
            <a:r>
              <a:rPr lang="en-GB" dirty="0" smtClean="0"/>
              <a:t>Someone gets user access and creates spam or spreads malware.</a:t>
            </a:r>
          </a:p>
          <a:p>
            <a:pPr marL="342900" indent="-342900">
              <a:buFont typeface="+mj-lt"/>
              <a:buAutoNum type="arabicPeriod"/>
            </a:pPr>
            <a:r>
              <a:rPr lang="en-GB" dirty="0" smtClean="0">
                <a:solidFill>
                  <a:srgbClr val="0000FF"/>
                </a:solidFill>
              </a:rPr>
              <a:t>Someone hacks our DB and deletes/modifies posts.</a:t>
            </a:r>
          </a:p>
          <a:p>
            <a:pPr marL="342900" indent="-342900">
              <a:buFont typeface="+mj-lt"/>
              <a:buAutoNum type="arabicPeriod"/>
            </a:pPr>
            <a:r>
              <a:rPr lang="en-GB" dirty="0" smtClean="0">
                <a:solidFill>
                  <a:srgbClr val="0000FF"/>
                </a:solidFill>
              </a:rPr>
              <a:t>Denial of service </a:t>
            </a:r>
            <a:r>
              <a:rPr lang="mr-IN" dirty="0" smtClean="0">
                <a:solidFill>
                  <a:srgbClr val="0000FF"/>
                </a:solidFill>
              </a:rPr>
              <a:t>–</a:t>
            </a:r>
            <a:r>
              <a:rPr lang="en-GB" dirty="0" smtClean="0">
                <a:solidFill>
                  <a:srgbClr val="0000FF"/>
                </a:solidFill>
              </a:rPr>
              <a:t> our posts are not accessible. </a:t>
            </a:r>
          </a:p>
          <a:p>
            <a:pPr marL="342900" indent="-342900">
              <a:buFont typeface="+mj-lt"/>
              <a:buAutoNum type="arabicPeriod"/>
            </a:pPr>
            <a:r>
              <a:rPr lang="en-GB" dirty="0" smtClean="0">
                <a:solidFill>
                  <a:srgbClr val="0000FF"/>
                </a:solidFill>
              </a:rPr>
              <a:t>Someone owns the whole server</a:t>
            </a:r>
            <a:r>
              <a:rPr lang="mr-IN" dirty="0" smtClean="0">
                <a:solidFill>
                  <a:srgbClr val="0000FF"/>
                </a:solidFill>
              </a:rPr>
              <a:t>…</a:t>
            </a:r>
            <a:endParaRPr lang="en-GB" dirty="0" smtClean="0">
              <a:solidFill>
                <a:srgbClr val="0000FF"/>
              </a:solidFill>
            </a:endParaRPr>
          </a:p>
        </p:txBody>
      </p:sp>
      <p:sp>
        <p:nvSpPr>
          <p:cNvPr id="7" name="PoleTekstowe 6"/>
          <p:cNvSpPr txBox="1"/>
          <p:nvPr/>
        </p:nvSpPr>
        <p:spPr>
          <a:xfrm>
            <a:off x="217013" y="3338680"/>
            <a:ext cx="8446120" cy="369332"/>
          </a:xfrm>
          <a:prstGeom prst="rect">
            <a:avLst/>
          </a:prstGeom>
          <a:noFill/>
        </p:spPr>
        <p:txBody>
          <a:bodyPr wrap="square" rtlCol="0">
            <a:spAutoFit/>
          </a:bodyPr>
          <a:lstStyle/>
          <a:p>
            <a:r>
              <a:rPr lang="pl-PL" dirty="0" smtClean="0"/>
              <a:t>! Application </a:t>
            </a:r>
            <a:r>
              <a:rPr lang="pl-PL" dirty="0" err="1" smtClean="0"/>
              <a:t>source</a:t>
            </a:r>
            <a:r>
              <a:rPr lang="pl-PL" dirty="0" smtClean="0"/>
              <a:t> </a:t>
            </a:r>
            <a:r>
              <a:rPr lang="pl-PL" dirty="0" err="1"/>
              <a:t>c</a:t>
            </a:r>
            <a:r>
              <a:rPr lang="pl-PL" dirty="0" err="1" smtClean="0"/>
              <a:t>ode</a:t>
            </a:r>
            <a:r>
              <a:rPr lang="pl-PL" dirty="0" smtClean="0"/>
              <a:t> and </a:t>
            </a:r>
            <a:r>
              <a:rPr lang="pl-PL" dirty="0" err="1" smtClean="0"/>
              <a:t>configuration</a:t>
            </a:r>
            <a:r>
              <a:rPr lang="pl-PL" dirty="0" smtClean="0"/>
              <a:t>.</a:t>
            </a:r>
            <a:endParaRPr lang="en-GB" dirty="0" smtClean="0"/>
          </a:p>
        </p:txBody>
      </p:sp>
      <p:sp>
        <p:nvSpPr>
          <p:cNvPr id="8" name="PoleTekstowe 7"/>
          <p:cNvSpPr txBox="1"/>
          <p:nvPr/>
        </p:nvSpPr>
        <p:spPr>
          <a:xfrm>
            <a:off x="330200" y="3719596"/>
            <a:ext cx="8446120" cy="1200329"/>
          </a:xfrm>
          <a:prstGeom prst="rect">
            <a:avLst/>
          </a:prstGeom>
          <a:noFill/>
        </p:spPr>
        <p:txBody>
          <a:bodyPr wrap="square" rtlCol="0">
            <a:spAutoFit/>
          </a:bodyPr>
          <a:lstStyle/>
          <a:p>
            <a:pPr marL="342900" indent="-342900">
              <a:buFont typeface="+mj-lt"/>
              <a:buAutoNum type="arabicPeriod"/>
            </a:pPr>
            <a:r>
              <a:rPr lang="en-GB" dirty="0" smtClean="0"/>
              <a:t>Someone gets access places malicious code.</a:t>
            </a:r>
          </a:p>
          <a:p>
            <a:pPr marL="342900" indent="-342900">
              <a:buFont typeface="+mj-lt"/>
              <a:buAutoNum type="arabicPeriod"/>
            </a:pPr>
            <a:r>
              <a:rPr lang="en-GB" dirty="0" smtClean="0">
                <a:solidFill>
                  <a:srgbClr val="0000FF"/>
                </a:solidFill>
              </a:rPr>
              <a:t>Someone gets the code and make it open source or sales it.</a:t>
            </a:r>
          </a:p>
          <a:p>
            <a:pPr marL="342900" indent="-342900">
              <a:buFont typeface="+mj-lt"/>
              <a:buAutoNum type="arabicPeriod"/>
            </a:pPr>
            <a:r>
              <a:rPr lang="en-GB" dirty="0" smtClean="0"/>
              <a:t>If there happen to be any code vulnerabilities, exploiting them.</a:t>
            </a:r>
          </a:p>
          <a:p>
            <a:pPr marL="342900" indent="-342900">
              <a:buFont typeface="+mj-lt"/>
              <a:buAutoNum type="arabicPeriod"/>
            </a:pPr>
            <a:r>
              <a:rPr lang="en-GB" dirty="0" smtClean="0">
                <a:solidFill>
                  <a:srgbClr val="0000FF"/>
                </a:solidFill>
              </a:rPr>
              <a:t>Someone owns the whole </a:t>
            </a:r>
            <a:r>
              <a:rPr lang="pl-PL" dirty="0" smtClean="0">
                <a:solidFill>
                  <a:srgbClr val="0000FF"/>
                </a:solidFill>
              </a:rPr>
              <a:t>VC system.</a:t>
            </a:r>
            <a:endParaRPr lang="en-GB" dirty="0" smtClean="0">
              <a:solidFill>
                <a:srgbClr val="0000FF"/>
              </a:solidFill>
            </a:endParaRPr>
          </a:p>
        </p:txBody>
      </p:sp>
      <p:sp>
        <p:nvSpPr>
          <p:cNvPr id="12" name="PoleTekstowe 11"/>
          <p:cNvSpPr txBox="1"/>
          <p:nvPr/>
        </p:nvSpPr>
        <p:spPr>
          <a:xfrm>
            <a:off x="235570" y="5296534"/>
            <a:ext cx="8446120" cy="646331"/>
          </a:xfrm>
          <a:prstGeom prst="rect">
            <a:avLst/>
          </a:prstGeom>
          <a:noFill/>
        </p:spPr>
        <p:txBody>
          <a:bodyPr wrap="square" rtlCol="0">
            <a:spAutoFit/>
          </a:bodyPr>
          <a:lstStyle/>
          <a:p>
            <a:r>
              <a:rPr lang="en-GB" dirty="0" smtClean="0">
                <a:solidFill>
                  <a:srgbClr val="FF0000"/>
                </a:solidFill>
              </a:rPr>
              <a:t>What matters in some cases may not be a whole functionality but specific data like: Credit Card numbers, Login/Passwords etc.</a:t>
            </a:r>
          </a:p>
        </p:txBody>
      </p:sp>
    </p:spTree>
    <p:extLst>
      <p:ext uri="{BB962C8B-B14F-4D97-AF65-F5344CB8AC3E}">
        <p14:creationId xmlns:p14="http://schemas.microsoft.com/office/powerpoint/2010/main" val="26081679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200"/>
                                        <p:tgtEl>
                                          <p:spTgt spid="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animEffect transition="in" filter="fade">
                                      <p:cBhvr>
                                        <p:cTn id="27" dur="200"/>
                                        <p:tgtEl>
                                          <p:spTgt spid="11">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2" end="2"/>
                                            </p:txEl>
                                          </p:spTgt>
                                        </p:tgtEl>
                                        <p:attrNameLst>
                                          <p:attrName>style.visibility</p:attrName>
                                        </p:attrNameLst>
                                      </p:cBhvr>
                                      <p:to>
                                        <p:strVal val="visible"/>
                                      </p:to>
                                    </p:set>
                                    <p:animEffect transition="in" filter="fade">
                                      <p:cBhvr>
                                        <p:cTn id="32" dur="200"/>
                                        <p:tgtEl>
                                          <p:spTgt spid="11">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3" end="3"/>
                                            </p:txEl>
                                          </p:spTgt>
                                        </p:tgtEl>
                                        <p:attrNameLst>
                                          <p:attrName>style.visibility</p:attrName>
                                        </p:attrNameLst>
                                      </p:cBhvr>
                                      <p:to>
                                        <p:strVal val="visible"/>
                                      </p:to>
                                    </p:set>
                                    <p:animEffect transition="in" filter="fade">
                                      <p:cBhvr>
                                        <p:cTn id="37" dur="200"/>
                                        <p:tgtEl>
                                          <p:spTgt spid="11">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xEl>
                                              <p:pRg st="4" end="4"/>
                                            </p:txEl>
                                          </p:spTgt>
                                        </p:tgtEl>
                                        <p:attrNameLst>
                                          <p:attrName>style.visibility</p:attrName>
                                        </p:attrNameLst>
                                      </p:cBhvr>
                                      <p:to>
                                        <p:strVal val="visible"/>
                                      </p:to>
                                    </p:set>
                                    <p:animEffect transition="in" filter="fade">
                                      <p:cBhvr>
                                        <p:cTn id="42" dur="200"/>
                                        <p:tgtEl>
                                          <p:spTgt spid="11">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2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
                                            <p:txEl>
                                              <p:pRg st="0" end="0"/>
                                            </p:txEl>
                                          </p:spTgt>
                                        </p:tgtEl>
                                        <p:attrNameLst>
                                          <p:attrName>style.visibility</p:attrName>
                                        </p:attrNameLst>
                                      </p:cBhvr>
                                      <p:to>
                                        <p:strVal val="visible"/>
                                      </p:to>
                                    </p:set>
                                    <p:animEffect transition="in" filter="fade">
                                      <p:cBhvr>
                                        <p:cTn id="52" dur="200"/>
                                        <p:tgtEl>
                                          <p:spTgt spid="8">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xEl>
                                              <p:pRg st="1" end="1"/>
                                            </p:txEl>
                                          </p:spTgt>
                                        </p:tgtEl>
                                        <p:attrNameLst>
                                          <p:attrName>style.visibility</p:attrName>
                                        </p:attrNameLst>
                                      </p:cBhvr>
                                      <p:to>
                                        <p:strVal val="visible"/>
                                      </p:to>
                                    </p:set>
                                    <p:animEffect transition="in" filter="fade">
                                      <p:cBhvr>
                                        <p:cTn id="57" dur="200"/>
                                        <p:tgtEl>
                                          <p:spTgt spid="8">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8">
                                            <p:txEl>
                                              <p:pRg st="2" end="2"/>
                                            </p:txEl>
                                          </p:spTgt>
                                        </p:tgtEl>
                                        <p:attrNameLst>
                                          <p:attrName>style.visibility</p:attrName>
                                        </p:attrNameLst>
                                      </p:cBhvr>
                                      <p:to>
                                        <p:strVal val="visible"/>
                                      </p:to>
                                    </p:set>
                                    <p:animEffect transition="in" filter="fade">
                                      <p:cBhvr>
                                        <p:cTn id="62" dur="200"/>
                                        <p:tgtEl>
                                          <p:spTgt spid="8">
                                            <p:txEl>
                                              <p:pRg st="2" end="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8">
                                            <p:txEl>
                                              <p:pRg st="3" end="3"/>
                                            </p:txEl>
                                          </p:spTgt>
                                        </p:tgtEl>
                                        <p:attrNameLst>
                                          <p:attrName>style.visibility</p:attrName>
                                        </p:attrNameLst>
                                      </p:cBhvr>
                                      <p:to>
                                        <p:strVal val="visible"/>
                                      </p:to>
                                    </p:set>
                                    <p:animEffect transition="in" filter="fade">
                                      <p:cBhvr>
                                        <p:cTn id="67" dur="200"/>
                                        <p:tgtEl>
                                          <p:spTgt spid="8">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build="p"/>
      <p:bldP spid="7" grpId="0"/>
      <p:bldP spid="8" grpId="0" build="p"/>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a:t>Securing an APP Threat Modelling </a:t>
            </a:r>
            <a:r>
              <a:rPr lang="en-GB" sz="2000" dirty="0" smtClean="0"/>
              <a:t>#3</a:t>
            </a:r>
            <a:endParaRPr lang="en-GB" sz="2000" dirty="0"/>
          </a:p>
        </p:txBody>
      </p:sp>
      <p:sp>
        <p:nvSpPr>
          <p:cNvPr id="3" name="PoleTekstowe 2"/>
          <p:cNvSpPr txBox="1"/>
          <p:nvPr/>
        </p:nvSpPr>
        <p:spPr>
          <a:xfrm>
            <a:off x="330200" y="527050"/>
            <a:ext cx="8547100" cy="369332"/>
          </a:xfrm>
          <a:prstGeom prst="rect">
            <a:avLst/>
          </a:prstGeom>
          <a:noFill/>
        </p:spPr>
        <p:txBody>
          <a:bodyPr wrap="square" rtlCol="0">
            <a:spAutoFit/>
          </a:bodyPr>
          <a:lstStyle/>
          <a:p>
            <a:r>
              <a:rPr lang="en-GB" b="1" dirty="0" smtClean="0"/>
              <a:t>Risk mitigation.</a:t>
            </a:r>
          </a:p>
        </p:txBody>
      </p:sp>
      <p:sp>
        <p:nvSpPr>
          <p:cNvPr id="11" name="PoleTekstowe 10"/>
          <p:cNvSpPr txBox="1"/>
          <p:nvPr/>
        </p:nvSpPr>
        <p:spPr>
          <a:xfrm>
            <a:off x="336550" y="991969"/>
            <a:ext cx="8446120" cy="4524316"/>
          </a:xfrm>
          <a:prstGeom prst="rect">
            <a:avLst/>
          </a:prstGeom>
          <a:noFill/>
        </p:spPr>
        <p:txBody>
          <a:bodyPr wrap="square" rtlCol="0">
            <a:spAutoFit/>
          </a:bodyPr>
          <a:lstStyle/>
          <a:p>
            <a:pPr marL="342900" indent="-342900">
              <a:buFont typeface="+mj-lt"/>
              <a:buAutoNum type="arabicPeriod"/>
            </a:pPr>
            <a:r>
              <a:rPr lang="en-GB" dirty="0" smtClean="0"/>
              <a:t>Someone gets admin access and deletes all.</a:t>
            </a:r>
          </a:p>
          <a:p>
            <a:pPr lvl="1"/>
            <a:r>
              <a:rPr lang="en-GB" b="1" dirty="0" smtClean="0"/>
              <a:t>Adding multi factor authentication for at least Admins.</a:t>
            </a:r>
          </a:p>
          <a:p>
            <a:pPr marL="342900" indent="-342900">
              <a:buFont typeface="+mj-lt"/>
              <a:buAutoNum type="arabicPeriod"/>
            </a:pPr>
            <a:r>
              <a:rPr lang="en-GB" dirty="0" smtClean="0"/>
              <a:t>Someone gets user access and creates spam or spreads malware.</a:t>
            </a:r>
          </a:p>
          <a:p>
            <a:pPr lvl="1"/>
            <a:r>
              <a:rPr lang="en-GB" b="1" dirty="0" smtClean="0"/>
              <a:t>Limiting post per day, edits per hour. Shorter sessions. </a:t>
            </a:r>
          </a:p>
          <a:p>
            <a:pPr marL="342900" indent="-342900">
              <a:buFont typeface="+mj-lt"/>
              <a:buAutoNum type="arabicPeriod"/>
            </a:pPr>
            <a:r>
              <a:rPr lang="en-GB" dirty="0" smtClean="0">
                <a:solidFill>
                  <a:srgbClr val="0000FF"/>
                </a:solidFill>
              </a:rPr>
              <a:t>Someone hacks our DB and deletes/modifies posts.</a:t>
            </a:r>
            <a:br>
              <a:rPr lang="en-GB" dirty="0" smtClean="0">
                <a:solidFill>
                  <a:srgbClr val="0000FF"/>
                </a:solidFill>
              </a:rPr>
            </a:br>
            <a:r>
              <a:rPr lang="en-GB" b="1" dirty="0" smtClean="0">
                <a:solidFill>
                  <a:srgbClr val="0000FF"/>
                </a:solidFill>
              </a:rPr>
              <a:t>Access to DB should be over TLS and only from specific (range) IP</a:t>
            </a:r>
          </a:p>
          <a:p>
            <a:pPr marL="342900" indent="-342900">
              <a:buFont typeface="+mj-lt"/>
              <a:buAutoNum type="arabicPeriod"/>
            </a:pPr>
            <a:r>
              <a:rPr lang="en-GB" dirty="0" smtClean="0">
                <a:solidFill>
                  <a:srgbClr val="0000FF"/>
                </a:solidFill>
              </a:rPr>
              <a:t>Denial of service </a:t>
            </a:r>
            <a:r>
              <a:rPr lang="mr-IN" dirty="0" smtClean="0">
                <a:solidFill>
                  <a:srgbClr val="0000FF"/>
                </a:solidFill>
              </a:rPr>
              <a:t>–</a:t>
            </a:r>
            <a:r>
              <a:rPr lang="en-GB" dirty="0" smtClean="0">
                <a:solidFill>
                  <a:srgbClr val="0000FF"/>
                </a:solidFill>
              </a:rPr>
              <a:t> our posts are not accessible.</a:t>
            </a:r>
            <a:br>
              <a:rPr lang="en-GB" dirty="0" smtClean="0">
                <a:solidFill>
                  <a:srgbClr val="0000FF"/>
                </a:solidFill>
              </a:rPr>
            </a:br>
            <a:r>
              <a:rPr lang="en-GB" b="1" dirty="0" smtClean="0">
                <a:solidFill>
                  <a:srgbClr val="0000FF"/>
                </a:solidFill>
              </a:rPr>
              <a:t>Using anti d(r)dos services.</a:t>
            </a:r>
          </a:p>
          <a:p>
            <a:pPr marL="342900" indent="-342900">
              <a:buFont typeface="+mj-lt"/>
              <a:buAutoNum type="arabicPeriod"/>
            </a:pPr>
            <a:r>
              <a:rPr lang="en-GB" dirty="0" smtClean="0">
                <a:solidFill>
                  <a:srgbClr val="0000FF"/>
                </a:solidFill>
              </a:rPr>
              <a:t>Someone owns the whole server</a:t>
            </a:r>
            <a:r>
              <a:rPr lang="mr-IN" dirty="0" smtClean="0">
                <a:solidFill>
                  <a:srgbClr val="0000FF"/>
                </a:solidFill>
              </a:rPr>
              <a:t>…</a:t>
            </a:r>
            <a:r>
              <a:rPr lang="en-GB" dirty="0">
                <a:solidFill>
                  <a:srgbClr val="0000FF"/>
                </a:solidFill>
              </a:rPr>
              <a:t/>
            </a:r>
            <a:br>
              <a:rPr lang="en-GB" dirty="0">
                <a:solidFill>
                  <a:srgbClr val="0000FF"/>
                </a:solidFill>
              </a:rPr>
            </a:br>
            <a:r>
              <a:rPr lang="en-GB" b="1" dirty="0">
                <a:solidFill>
                  <a:srgbClr val="0000FF"/>
                </a:solidFill>
              </a:rPr>
              <a:t>A</a:t>
            </a:r>
            <a:r>
              <a:rPr lang="en-GB" b="1" dirty="0" smtClean="0">
                <a:solidFill>
                  <a:srgbClr val="0000FF"/>
                </a:solidFill>
              </a:rPr>
              <a:t>dding multi factor authentication, </a:t>
            </a:r>
            <a:r>
              <a:rPr lang="pl-PL" b="1" dirty="0" smtClean="0">
                <a:solidFill>
                  <a:srgbClr val="0000FF"/>
                </a:solidFill>
              </a:rPr>
              <a:t/>
            </a:r>
            <a:br>
              <a:rPr lang="pl-PL" b="1" dirty="0" smtClean="0">
                <a:solidFill>
                  <a:srgbClr val="0000FF"/>
                </a:solidFill>
              </a:rPr>
            </a:br>
            <a:r>
              <a:rPr lang="pl-PL" b="1" dirty="0" smtClean="0">
                <a:solidFill>
                  <a:srgbClr val="0000FF"/>
                </a:solidFill>
              </a:rPr>
              <a:t>SSH </a:t>
            </a:r>
            <a:r>
              <a:rPr lang="pl-PL" b="1" dirty="0" err="1" smtClean="0">
                <a:solidFill>
                  <a:srgbClr val="0000FF"/>
                </a:solidFill>
              </a:rPr>
              <a:t>acces</a:t>
            </a:r>
            <a:r>
              <a:rPr lang="pl-PL" b="1" dirty="0" smtClean="0">
                <a:solidFill>
                  <a:srgbClr val="0000FF"/>
                </a:solidFill>
              </a:rPr>
              <a:t> </a:t>
            </a:r>
            <a:r>
              <a:rPr lang="pl-PL" b="1" dirty="0" err="1" smtClean="0">
                <a:solidFill>
                  <a:srgbClr val="0000FF"/>
                </a:solidFill>
              </a:rPr>
              <a:t>over</a:t>
            </a:r>
            <a:r>
              <a:rPr lang="pl-PL" b="1" dirty="0" smtClean="0">
                <a:solidFill>
                  <a:srgbClr val="0000FF"/>
                </a:solidFill>
              </a:rPr>
              <a:t> cert </a:t>
            </a:r>
            <a:r>
              <a:rPr lang="pl-PL" b="1" dirty="0" err="1" smtClean="0">
                <a:solidFill>
                  <a:srgbClr val="0000FF"/>
                </a:solidFill>
              </a:rPr>
              <a:t>based</a:t>
            </a:r>
            <a:r>
              <a:rPr lang="pl-PL" b="1" dirty="0" smtClean="0">
                <a:solidFill>
                  <a:srgbClr val="0000FF"/>
                </a:solidFill>
              </a:rPr>
              <a:t> </a:t>
            </a:r>
            <a:r>
              <a:rPr lang="pl-PL" b="1" dirty="0" err="1" smtClean="0">
                <a:solidFill>
                  <a:srgbClr val="0000FF"/>
                </a:solidFill>
              </a:rPr>
              <a:t>auth</a:t>
            </a:r>
            <a:r>
              <a:rPr lang="pl-PL" b="1" dirty="0" smtClean="0">
                <a:solidFill>
                  <a:srgbClr val="0000FF"/>
                </a:solidFill>
              </a:rPr>
              <a:t> </a:t>
            </a:r>
            <a:r>
              <a:rPr lang="pl-PL" b="1" dirty="0" err="1" smtClean="0">
                <a:solidFill>
                  <a:srgbClr val="0000FF"/>
                </a:solidFill>
              </a:rPr>
              <a:t>only</a:t>
            </a:r>
            <a:r>
              <a:rPr lang="pl-PL" b="1" dirty="0">
                <a:solidFill>
                  <a:srgbClr val="0000FF"/>
                </a:solidFill>
              </a:rPr>
              <a:t>,</a:t>
            </a:r>
            <a:r>
              <a:rPr lang="pl-PL" b="1" dirty="0" smtClean="0">
                <a:solidFill>
                  <a:srgbClr val="0000FF"/>
                </a:solidFill>
              </a:rPr>
              <a:t/>
            </a:r>
            <a:br>
              <a:rPr lang="pl-PL" b="1" dirty="0" smtClean="0">
                <a:solidFill>
                  <a:srgbClr val="0000FF"/>
                </a:solidFill>
              </a:rPr>
            </a:br>
            <a:r>
              <a:rPr lang="pl-PL" b="1" dirty="0" smtClean="0">
                <a:solidFill>
                  <a:srgbClr val="0000FF"/>
                </a:solidFill>
              </a:rPr>
              <a:t>SSH </a:t>
            </a:r>
            <a:r>
              <a:rPr lang="pl-PL" b="1" dirty="0" err="1" smtClean="0">
                <a:solidFill>
                  <a:srgbClr val="0000FF"/>
                </a:solidFill>
              </a:rPr>
              <a:t>acces</a:t>
            </a:r>
            <a:r>
              <a:rPr lang="pl-PL" b="1" dirty="0" smtClean="0">
                <a:solidFill>
                  <a:srgbClr val="0000FF"/>
                </a:solidFill>
              </a:rPr>
              <a:t> </a:t>
            </a:r>
            <a:r>
              <a:rPr lang="pl-PL" b="1" dirty="0" err="1" smtClean="0">
                <a:solidFill>
                  <a:srgbClr val="0000FF"/>
                </a:solidFill>
              </a:rPr>
              <a:t>only</a:t>
            </a:r>
            <a:r>
              <a:rPr lang="pl-PL" b="1" dirty="0" smtClean="0">
                <a:solidFill>
                  <a:srgbClr val="0000FF"/>
                </a:solidFill>
              </a:rPr>
              <a:t> from </a:t>
            </a:r>
            <a:r>
              <a:rPr lang="pl-PL" b="1" dirty="0" err="1" smtClean="0">
                <a:solidFill>
                  <a:srgbClr val="0000FF"/>
                </a:solidFill>
              </a:rPr>
              <a:t>specific</a:t>
            </a:r>
            <a:r>
              <a:rPr lang="pl-PL" b="1" dirty="0" smtClean="0">
                <a:solidFill>
                  <a:srgbClr val="0000FF"/>
                </a:solidFill>
              </a:rPr>
              <a:t> </a:t>
            </a:r>
            <a:r>
              <a:rPr lang="pl-PL" b="1" dirty="0" err="1" smtClean="0">
                <a:solidFill>
                  <a:srgbClr val="0000FF"/>
                </a:solidFill>
              </a:rPr>
              <a:t>Ips</a:t>
            </a:r>
            <a:r>
              <a:rPr lang="pl-PL" b="1" dirty="0">
                <a:solidFill>
                  <a:srgbClr val="0000FF"/>
                </a:solidFill>
              </a:rPr>
              <a:t>,</a:t>
            </a:r>
            <a:r>
              <a:rPr lang="pl-PL" b="1" dirty="0" smtClean="0">
                <a:solidFill>
                  <a:srgbClr val="0000FF"/>
                </a:solidFill>
              </a:rPr>
              <a:t/>
            </a:r>
            <a:br>
              <a:rPr lang="pl-PL" b="1" dirty="0" smtClean="0">
                <a:solidFill>
                  <a:srgbClr val="0000FF"/>
                </a:solidFill>
              </a:rPr>
            </a:br>
            <a:r>
              <a:rPr lang="pl-PL" b="1" dirty="0" err="1" smtClean="0">
                <a:solidFill>
                  <a:srgbClr val="0000FF"/>
                </a:solidFill>
              </a:rPr>
              <a:t>App</a:t>
            </a:r>
            <a:r>
              <a:rPr lang="pl-PL" b="1" dirty="0" smtClean="0">
                <a:solidFill>
                  <a:srgbClr val="0000FF"/>
                </a:solidFill>
              </a:rPr>
              <a:t> </a:t>
            </a:r>
            <a:r>
              <a:rPr lang="pl-PL" b="1" dirty="0" err="1" smtClean="0">
                <a:solidFill>
                  <a:srgbClr val="0000FF"/>
                </a:solidFill>
              </a:rPr>
              <a:t>should</a:t>
            </a:r>
            <a:r>
              <a:rPr lang="pl-PL" b="1" dirty="0" smtClean="0">
                <a:solidFill>
                  <a:srgbClr val="0000FF"/>
                </a:solidFill>
              </a:rPr>
              <a:t> not be </a:t>
            </a:r>
            <a:r>
              <a:rPr lang="pl-PL" b="1" dirty="0" err="1" smtClean="0">
                <a:solidFill>
                  <a:srgbClr val="0000FF"/>
                </a:solidFill>
              </a:rPr>
              <a:t>runing</a:t>
            </a:r>
            <a:r>
              <a:rPr lang="pl-PL" b="1" dirty="0" smtClean="0">
                <a:solidFill>
                  <a:srgbClr val="0000FF"/>
                </a:solidFill>
              </a:rPr>
              <a:t> </a:t>
            </a:r>
            <a:r>
              <a:rPr lang="pl-PL" b="1" dirty="0" err="1" smtClean="0">
                <a:solidFill>
                  <a:srgbClr val="0000FF"/>
                </a:solidFill>
              </a:rPr>
              <a:t>under</a:t>
            </a:r>
            <a:r>
              <a:rPr lang="pl-PL" b="1" dirty="0" smtClean="0">
                <a:solidFill>
                  <a:srgbClr val="0000FF"/>
                </a:solidFill>
              </a:rPr>
              <a:t> </a:t>
            </a:r>
            <a:r>
              <a:rPr lang="pl-PL" b="1" dirty="0" err="1" smtClean="0">
                <a:solidFill>
                  <a:srgbClr val="0000FF"/>
                </a:solidFill>
              </a:rPr>
              <a:t>priviliged</a:t>
            </a:r>
            <a:r>
              <a:rPr lang="pl-PL" b="1" dirty="0" smtClean="0">
                <a:solidFill>
                  <a:srgbClr val="0000FF"/>
                </a:solidFill>
              </a:rPr>
              <a:t> </a:t>
            </a:r>
            <a:r>
              <a:rPr lang="pl-PL" b="1" dirty="0" err="1" smtClean="0">
                <a:solidFill>
                  <a:srgbClr val="0000FF"/>
                </a:solidFill>
              </a:rPr>
              <a:t>user</a:t>
            </a:r>
            <a:r>
              <a:rPr lang="pl-PL" b="1" dirty="0" smtClean="0">
                <a:solidFill>
                  <a:srgbClr val="0000FF"/>
                </a:solidFill>
              </a:rPr>
              <a:t>.,</a:t>
            </a:r>
            <a:br>
              <a:rPr lang="pl-PL" b="1" dirty="0" smtClean="0">
                <a:solidFill>
                  <a:srgbClr val="0000FF"/>
                </a:solidFill>
              </a:rPr>
            </a:br>
            <a:r>
              <a:rPr lang="pl-PL" b="1" dirty="0" err="1" smtClean="0">
                <a:solidFill>
                  <a:srgbClr val="0000FF"/>
                </a:solidFill>
              </a:rPr>
              <a:t>AppArmor</a:t>
            </a:r>
            <a:r>
              <a:rPr lang="pl-PL" b="1" dirty="0">
                <a:solidFill>
                  <a:srgbClr val="0000FF"/>
                </a:solidFill>
              </a:rPr>
              <a:t> </a:t>
            </a:r>
            <a:r>
              <a:rPr lang="pl-PL" b="1" dirty="0" err="1" smtClean="0">
                <a:solidFill>
                  <a:srgbClr val="0000FF"/>
                </a:solidFill>
              </a:rPr>
              <a:t>or</a:t>
            </a:r>
            <a:r>
              <a:rPr lang="pl-PL" b="1" dirty="0" smtClean="0">
                <a:solidFill>
                  <a:srgbClr val="0000FF"/>
                </a:solidFill>
              </a:rPr>
              <a:t> </a:t>
            </a:r>
            <a:r>
              <a:rPr lang="pl-PL" b="1" dirty="0" err="1" smtClean="0">
                <a:solidFill>
                  <a:srgbClr val="0000FF"/>
                </a:solidFill>
              </a:rPr>
              <a:t>SELinux</a:t>
            </a:r>
            <a:endParaRPr lang="pl-PL" b="1" dirty="0" smtClean="0">
              <a:solidFill>
                <a:srgbClr val="0000FF"/>
              </a:solidFill>
            </a:endParaRPr>
          </a:p>
          <a:p>
            <a:pPr marL="342900" indent="-342900">
              <a:buFont typeface="+mj-lt"/>
              <a:buAutoNum type="arabicPeriod"/>
            </a:pPr>
            <a:endParaRPr lang="pl-PL" b="1" dirty="0">
              <a:solidFill>
                <a:srgbClr val="0000FF"/>
              </a:solidFill>
            </a:endParaRPr>
          </a:p>
          <a:p>
            <a:r>
              <a:rPr lang="pl-PL" b="1" dirty="0" smtClean="0">
                <a:solidFill>
                  <a:srgbClr val="FF0000"/>
                </a:solidFill>
              </a:rPr>
              <a:t>Part of </a:t>
            </a:r>
            <a:r>
              <a:rPr lang="pl-PL" b="1" dirty="0" err="1" smtClean="0">
                <a:solidFill>
                  <a:srgbClr val="FF0000"/>
                </a:solidFill>
              </a:rPr>
              <a:t>mitigation</a:t>
            </a:r>
            <a:r>
              <a:rPr lang="pl-PL" b="1" dirty="0" smtClean="0">
                <a:solidFill>
                  <a:srgbClr val="FF0000"/>
                </a:solidFill>
              </a:rPr>
              <a:t> </a:t>
            </a:r>
            <a:r>
              <a:rPr lang="pl-PL" b="1" dirty="0" err="1" smtClean="0">
                <a:solidFill>
                  <a:srgbClr val="FF0000"/>
                </a:solidFill>
              </a:rPr>
              <a:t>is</a:t>
            </a:r>
            <a:r>
              <a:rPr lang="pl-PL" b="1" dirty="0" smtClean="0">
                <a:solidFill>
                  <a:srgbClr val="FF0000"/>
                </a:solidFill>
              </a:rPr>
              <a:t> </a:t>
            </a:r>
            <a:r>
              <a:rPr lang="pl-PL" b="1" dirty="0" err="1" smtClean="0">
                <a:solidFill>
                  <a:srgbClr val="FF0000"/>
                </a:solidFill>
              </a:rPr>
              <a:t>also</a:t>
            </a:r>
            <a:r>
              <a:rPr lang="pl-PL" b="1" dirty="0" smtClean="0">
                <a:solidFill>
                  <a:srgbClr val="FF0000"/>
                </a:solidFill>
              </a:rPr>
              <a:t> </a:t>
            </a:r>
            <a:r>
              <a:rPr lang="pl-PL" b="1" dirty="0" err="1" smtClean="0">
                <a:solidFill>
                  <a:srgbClr val="FF0000"/>
                </a:solidFill>
              </a:rPr>
              <a:t>having</a:t>
            </a:r>
            <a:r>
              <a:rPr lang="pl-PL" b="1" dirty="0" smtClean="0">
                <a:solidFill>
                  <a:srgbClr val="FF0000"/>
                </a:solidFill>
              </a:rPr>
              <a:t> </a:t>
            </a:r>
            <a:r>
              <a:rPr lang="pl-PL" b="1" dirty="0" err="1" smtClean="0">
                <a:solidFill>
                  <a:srgbClr val="FF0000"/>
                </a:solidFill>
              </a:rPr>
              <a:t>proper</a:t>
            </a:r>
            <a:r>
              <a:rPr lang="pl-PL" b="1" dirty="0" smtClean="0">
                <a:solidFill>
                  <a:srgbClr val="FF0000"/>
                </a:solidFill>
              </a:rPr>
              <a:t> </a:t>
            </a:r>
            <a:r>
              <a:rPr lang="pl-PL" b="1" dirty="0" err="1" smtClean="0">
                <a:solidFill>
                  <a:srgbClr val="FF0000"/>
                </a:solidFill>
              </a:rPr>
              <a:t>testing</a:t>
            </a:r>
            <a:r>
              <a:rPr lang="pl-PL" b="1" dirty="0" smtClean="0">
                <a:solidFill>
                  <a:srgbClr val="FF0000"/>
                </a:solidFill>
              </a:rPr>
              <a:t> </a:t>
            </a:r>
            <a:r>
              <a:rPr lang="pl-PL" b="1" dirty="0" err="1" smtClean="0">
                <a:solidFill>
                  <a:srgbClr val="FF0000"/>
                </a:solidFill>
              </a:rPr>
              <a:t>at</a:t>
            </a:r>
            <a:r>
              <a:rPr lang="pl-PL" b="1" dirty="0" smtClean="0">
                <a:solidFill>
                  <a:srgbClr val="FF0000"/>
                </a:solidFill>
              </a:rPr>
              <a:t> </a:t>
            </a:r>
            <a:r>
              <a:rPr lang="pl-PL" b="1" dirty="0" err="1" smtClean="0">
                <a:solidFill>
                  <a:srgbClr val="FF0000"/>
                </a:solidFill>
              </a:rPr>
              <a:t>unitests</a:t>
            </a:r>
            <a:r>
              <a:rPr lang="pl-PL" b="1" dirty="0" smtClean="0">
                <a:solidFill>
                  <a:srgbClr val="FF0000"/>
                </a:solidFill>
              </a:rPr>
              <a:t> </a:t>
            </a:r>
            <a:r>
              <a:rPr lang="pl-PL" b="1" dirty="0" err="1" smtClean="0">
                <a:solidFill>
                  <a:srgbClr val="FF0000"/>
                </a:solidFill>
              </a:rPr>
              <a:t>level</a:t>
            </a:r>
            <a:r>
              <a:rPr lang="pl-PL" b="1" dirty="0" smtClean="0">
                <a:solidFill>
                  <a:srgbClr val="FF0000"/>
                </a:solidFill>
              </a:rPr>
              <a:t>.</a:t>
            </a:r>
            <a:endParaRPr lang="en-GB" b="1" dirty="0" smtClean="0">
              <a:solidFill>
                <a:srgbClr val="FF0000"/>
              </a:solidFill>
            </a:endParaRPr>
          </a:p>
        </p:txBody>
      </p:sp>
      <p:sp>
        <p:nvSpPr>
          <p:cNvPr id="4" name="PoleTekstowe 3"/>
          <p:cNvSpPr txBox="1"/>
          <p:nvPr/>
        </p:nvSpPr>
        <p:spPr>
          <a:xfrm>
            <a:off x="599412" y="5430023"/>
            <a:ext cx="5691446" cy="646331"/>
          </a:xfrm>
          <a:prstGeom prst="rect">
            <a:avLst/>
          </a:prstGeom>
          <a:noFill/>
        </p:spPr>
        <p:txBody>
          <a:bodyPr wrap="square" rtlCol="0">
            <a:spAutoFit/>
          </a:bodyPr>
          <a:lstStyle/>
          <a:p>
            <a:r>
              <a:rPr lang="en-GB" b="1" dirty="0" err="1" smtClean="0"/>
              <a:t>sshttp</a:t>
            </a:r>
            <a:r>
              <a:rPr lang="en-GB" dirty="0" smtClean="0"/>
              <a:t> </a:t>
            </a:r>
            <a:r>
              <a:rPr lang="en-GB" dirty="0"/>
              <a:t>- hiding SSH servers behind </a:t>
            </a:r>
            <a:r>
              <a:rPr lang="en-GB" dirty="0" smtClean="0"/>
              <a:t>HTTP</a:t>
            </a:r>
            <a:br>
              <a:rPr lang="en-GB" dirty="0" smtClean="0"/>
            </a:br>
            <a:r>
              <a:rPr lang="en-GB" dirty="0" smtClean="0"/>
              <a:t>https</a:t>
            </a:r>
            <a:r>
              <a:rPr lang="en-GB" dirty="0"/>
              <a:t>://</a:t>
            </a:r>
            <a:r>
              <a:rPr lang="en-GB" dirty="0" err="1"/>
              <a:t>github.com</a:t>
            </a:r>
            <a:r>
              <a:rPr lang="en-GB" dirty="0"/>
              <a:t>/stealth/</a:t>
            </a:r>
            <a:r>
              <a:rPr lang="en-GB" dirty="0" err="1"/>
              <a:t>sshttp</a:t>
            </a:r>
            <a:endParaRPr lang="en-GB" dirty="0"/>
          </a:p>
        </p:txBody>
      </p:sp>
    </p:spTree>
    <p:extLst>
      <p:ext uri="{BB962C8B-B14F-4D97-AF65-F5344CB8AC3E}">
        <p14:creationId xmlns:p14="http://schemas.microsoft.com/office/powerpoint/2010/main" val="3666880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3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3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300"/>
                                        <p:tgtEl>
                                          <p:spTgt spid="11">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fade">
                                      <p:cBhvr>
                                        <p:cTn id="18" dur="300"/>
                                        <p:tgtEl>
                                          <p:spTgt spid="11">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300"/>
                                        <p:tgtEl>
                                          <p:spTgt spid="11">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xEl>
                                              <p:pRg st="5" end="5"/>
                                            </p:txEl>
                                          </p:spTgt>
                                        </p:tgtEl>
                                        <p:attrNameLst>
                                          <p:attrName>style.visibility</p:attrName>
                                        </p:attrNameLst>
                                      </p:cBhvr>
                                      <p:to>
                                        <p:strVal val="visible"/>
                                      </p:to>
                                    </p:set>
                                    <p:animEffect transition="in" filter="fade">
                                      <p:cBhvr>
                                        <p:cTn id="28" dur="300"/>
                                        <p:tgtEl>
                                          <p:spTgt spid="11">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xEl>
                                              <p:pRg st="6" end="6"/>
                                            </p:txEl>
                                          </p:spTgt>
                                        </p:tgtEl>
                                        <p:attrNameLst>
                                          <p:attrName>style.visibility</p:attrName>
                                        </p:attrNameLst>
                                      </p:cBhvr>
                                      <p:to>
                                        <p:strVal val="visible"/>
                                      </p:to>
                                    </p:set>
                                    <p:animEffect transition="in" filter="fade">
                                      <p:cBhvr>
                                        <p:cTn id="33" dur="300"/>
                                        <p:tgtEl>
                                          <p:spTgt spid="1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xEl>
                                              <p:pRg st="8" end="8"/>
                                            </p:txEl>
                                          </p:spTgt>
                                        </p:tgtEl>
                                        <p:attrNameLst>
                                          <p:attrName>style.visibility</p:attrName>
                                        </p:attrNameLst>
                                      </p:cBhvr>
                                      <p:to>
                                        <p:strVal val="visible"/>
                                      </p:to>
                                    </p:set>
                                    <p:animEffect transition="in" filter="fade">
                                      <p:cBhvr>
                                        <p:cTn id="38" dur="300"/>
                                        <p:tgtEl>
                                          <p:spTgt spid="11">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pPr marL="457200" indent="-457200"/>
            <a:r>
              <a:rPr lang="en-GB" sz="2000" dirty="0"/>
              <a:t>Automated security </a:t>
            </a:r>
            <a:r>
              <a:rPr lang="en-GB" sz="2000" dirty="0" smtClean="0"/>
              <a:t>testing</a:t>
            </a:r>
            <a:endParaRPr lang="en-GB" sz="2000" dirty="0"/>
          </a:p>
        </p:txBody>
      </p:sp>
      <p:sp>
        <p:nvSpPr>
          <p:cNvPr id="11" name="PoleTekstowe 10"/>
          <p:cNvSpPr txBox="1"/>
          <p:nvPr/>
        </p:nvSpPr>
        <p:spPr>
          <a:xfrm>
            <a:off x="336550" y="991969"/>
            <a:ext cx="8446120" cy="4524316"/>
          </a:xfrm>
          <a:prstGeom prst="rect">
            <a:avLst/>
          </a:prstGeom>
          <a:noFill/>
        </p:spPr>
        <p:txBody>
          <a:bodyPr wrap="square" rtlCol="0">
            <a:spAutoFit/>
          </a:bodyPr>
          <a:lstStyle/>
          <a:p>
            <a:r>
              <a:rPr lang="en-GB" dirty="0" smtClean="0"/>
              <a:t>Source Code Analysis tools:</a:t>
            </a:r>
          </a:p>
          <a:p>
            <a:r>
              <a:rPr lang="en-GB" b="1" dirty="0" smtClean="0"/>
              <a:t>Bandit</a:t>
            </a:r>
            <a:r>
              <a:rPr lang="en-GB" dirty="0" smtClean="0"/>
              <a:t> </a:t>
            </a:r>
            <a:r>
              <a:rPr lang="mr-IN" dirty="0" smtClean="0"/>
              <a:t>–</a:t>
            </a:r>
            <a:r>
              <a:rPr lang="en-GB" dirty="0" smtClean="0"/>
              <a:t> Python only, Open Source can be easily integrated with Jenkins</a:t>
            </a:r>
          </a:p>
          <a:p>
            <a:r>
              <a:rPr lang="en-GB" b="1" dirty="0" err="1" smtClean="0"/>
              <a:t>SonarQube</a:t>
            </a:r>
            <a:r>
              <a:rPr lang="en-GB" dirty="0" smtClean="0"/>
              <a:t> </a:t>
            </a:r>
            <a:r>
              <a:rPr lang="mr-IN" dirty="0" smtClean="0"/>
              <a:t>–</a:t>
            </a:r>
            <a:r>
              <a:rPr lang="en-GB" dirty="0" smtClean="0"/>
              <a:t> Supports many languages, Free or paid </a:t>
            </a:r>
            <a:r>
              <a:rPr lang="en-GB" dirty="0" err="1" smtClean="0"/>
              <a:t>SaaS</a:t>
            </a:r>
            <a:r>
              <a:rPr lang="en-GB" dirty="0" smtClean="0"/>
              <a:t>, Open Source, Jenkins ready</a:t>
            </a:r>
            <a:r>
              <a:rPr lang="en-GB" dirty="0"/>
              <a:t>, </a:t>
            </a:r>
            <a:r>
              <a:rPr lang="en-GB" dirty="0" smtClean="0"/>
              <a:t>“Continuous </a:t>
            </a:r>
            <a:r>
              <a:rPr lang="en-GB" dirty="0"/>
              <a:t>Inspection”</a:t>
            </a:r>
            <a:endParaRPr lang="en-GB" dirty="0" smtClean="0"/>
          </a:p>
          <a:p>
            <a:endParaRPr lang="en-GB" dirty="0" smtClean="0"/>
          </a:p>
          <a:p>
            <a:r>
              <a:rPr lang="en-GB" dirty="0" smtClean="0"/>
              <a:t>Automatic Scanning tools: </a:t>
            </a:r>
          </a:p>
          <a:p>
            <a:r>
              <a:rPr lang="en-GB" b="1" dirty="0"/>
              <a:t>ZAP </a:t>
            </a:r>
            <a:r>
              <a:rPr lang="en-GB" dirty="0"/>
              <a:t>(Zed Attack Proxy) </a:t>
            </a:r>
            <a:r>
              <a:rPr lang="mr-IN" dirty="0"/>
              <a:t>–</a:t>
            </a:r>
            <a:r>
              <a:rPr lang="en-GB" dirty="0"/>
              <a:t> Free, Open Source, Jenkins </a:t>
            </a:r>
            <a:r>
              <a:rPr lang="en-GB" dirty="0" smtClean="0"/>
              <a:t>ready </a:t>
            </a:r>
            <a:r>
              <a:rPr lang="en-GB" dirty="0"/>
              <a:t/>
            </a:r>
            <a:br>
              <a:rPr lang="en-GB" dirty="0"/>
            </a:br>
            <a:r>
              <a:rPr lang="en-GB" b="1" dirty="0"/>
              <a:t>Burp</a:t>
            </a:r>
            <a:r>
              <a:rPr lang="en-GB" dirty="0"/>
              <a:t> </a:t>
            </a:r>
            <a:r>
              <a:rPr lang="mr-IN" dirty="0"/>
              <a:t>–</a:t>
            </a:r>
            <a:r>
              <a:rPr lang="en-GB" dirty="0"/>
              <a:t> Free/Paid, Jenkins </a:t>
            </a:r>
            <a:r>
              <a:rPr lang="en-GB" dirty="0" smtClean="0"/>
              <a:t>ready in ~2017</a:t>
            </a:r>
            <a:endParaRPr lang="en-GB" dirty="0"/>
          </a:p>
          <a:p>
            <a:r>
              <a:rPr lang="en-GB" b="1" dirty="0" err="1" smtClean="0"/>
              <a:t>Metasploit</a:t>
            </a:r>
            <a:r>
              <a:rPr lang="en-GB" dirty="0" smtClean="0"/>
              <a:t> </a:t>
            </a:r>
            <a:r>
              <a:rPr lang="mr-IN" dirty="0" smtClean="0"/>
              <a:t>–</a:t>
            </a:r>
            <a:r>
              <a:rPr lang="en-GB" dirty="0" smtClean="0"/>
              <a:t> Free, </a:t>
            </a:r>
            <a:r>
              <a:rPr lang="en-GB" dirty="0" err="1" smtClean="0"/>
              <a:t>OpenSource</a:t>
            </a:r>
            <a:r>
              <a:rPr lang="en-GB" dirty="0" smtClean="0"/>
              <a:t>, Jenkins </a:t>
            </a:r>
            <a:r>
              <a:rPr lang="en-GB" dirty="0"/>
              <a:t>r</a:t>
            </a:r>
            <a:r>
              <a:rPr lang="en-GB" dirty="0" smtClean="0"/>
              <a:t>eady</a:t>
            </a:r>
            <a:br>
              <a:rPr lang="en-GB" dirty="0" smtClean="0"/>
            </a:br>
            <a:r>
              <a:rPr lang="en-GB" b="1" dirty="0" err="1" smtClean="0"/>
              <a:t>SQLMap</a:t>
            </a:r>
            <a:r>
              <a:rPr lang="en-GB" dirty="0"/>
              <a:t> - Free, </a:t>
            </a:r>
            <a:r>
              <a:rPr lang="en-GB" dirty="0" err="1" smtClean="0"/>
              <a:t>OpenSource</a:t>
            </a:r>
            <a:endParaRPr lang="en-GB" dirty="0" smtClean="0"/>
          </a:p>
          <a:p>
            <a:endParaRPr lang="en-GB" dirty="0"/>
          </a:p>
          <a:p>
            <a:r>
              <a:rPr lang="en-GB" b="1" dirty="0" err="1" smtClean="0"/>
              <a:t>scapy</a:t>
            </a:r>
            <a:r>
              <a:rPr lang="en-GB" dirty="0" smtClean="0"/>
              <a:t> - Free</a:t>
            </a:r>
            <a:r>
              <a:rPr lang="en-GB" dirty="0"/>
              <a:t>, </a:t>
            </a:r>
            <a:r>
              <a:rPr lang="en-GB" dirty="0" err="1"/>
              <a:t>OpenSource</a:t>
            </a:r>
            <a:r>
              <a:rPr lang="en-GB" dirty="0"/>
              <a:t>, </a:t>
            </a:r>
            <a:r>
              <a:rPr lang="en-GB" dirty="0" smtClean="0"/>
              <a:t>Python</a:t>
            </a:r>
            <a:br>
              <a:rPr lang="en-GB" dirty="0" smtClean="0"/>
            </a:br>
            <a:r>
              <a:rPr lang="en-GB" dirty="0" smtClean="0"/>
              <a:t/>
            </a:r>
            <a:br>
              <a:rPr lang="en-GB" dirty="0" smtClean="0"/>
            </a:br>
            <a:r>
              <a:rPr lang="en-GB" dirty="0" smtClean="0"/>
              <a:t/>
            </a:r>
            <a:br>
              <a:rPr lang="en-GB" dirty="0" smtClean="0"/>
            </a:br>
            <a:r>
              <a:rPr lang="en-GB" dirty="0" smtClean="0"/>
              <a:t>Commercial solutions and managed services:</a:t>
            </a:r>
            <a:br>
              <a:rPr lang="en-GB" dirty="0" smtClean="0"/>
            </a:br>
            <a:r>
              <a:rPr lang="en-GB" dirty="0" err="1" smtClean="0"/>
              <a:t>Qualys</a:t>
            </a:r>
            <a:r>
              <a:rPr lang="en-GB" dirty="0" smtClean="0"/>
              <a:t>, Nessus, F-Secure Radar</a:t>
            </a:r>
          </a:p>
        </p:txBody>
      </p:sp>
    </p:spTree>
    <p:extLst>
      <p:ext uri="{BB962C8B-B14F-4D97-AF65-F5344CB8AC3E}">
        <p14:creationId xmlns:p14="http://schemas.microsoft.com/office/powerpoint/2010/main" val="11419355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500"/>
                                        <p:tgtEl>
                                          <p:spTgt spid="11">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animEffect transition="in" filter="fade">
                                      <p:cBhvr>
                                        <p:cTn id="13" dur="500"/>
                                        <p:tgtEl>
                                          <p:spTgt spid="11">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xEl>
                                              <p:pRg st="4" end="4"/>
                                            </p:txEl>
                                          </p:spTgt>
                                        </p:tgtEl>
                                        <p:attrNameLst>
                                          <p:attrName>style.visibility</p:attrName>
                                        </p:attrNameLst>
                                      </p:cBhvr>
                                      <p:to>
                                        <p:strVal val="visible"/>
                                      </p:to>
                                    </p:set>
                                    <p:animEffect transition="in" filter="fade">
                                      <p:cBhvr>
                                        <p:cTn id="18" dur="500"/>
                                        <p:tgtEl>
                                          <p:spTgt spid="1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animEffect transition="in" filter="fade">
                                      <p:cBhvr>
                                        <p:cTn id="21" dur="500"/>
                                        <p:tgtEl>
                                          <p:spTgt spid="11">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xEl>
                                              <p:pRg st="6" end="6"/>
                                            </p:txEl>
                                          </p:spTgt>
                                        </p:tgtEl>
                                        <p:attrNameLst>
                                          <p:attrName>style.visibility</p:attrName>
                                        </p:attrNameLst>
                                      </p:cBhvr>
                                      <p:to>
                                        <p:strVal val="visible"/>
                                      </p:to>
                                    </p:set>
                                    <p:animEffect transition="in" filter="fade">
                                      <p:cBhvr>
                                        <p:cTn id="24" dur="500"/>
                                        <p:tgtEl>
                                          <p:spTgt spid="11">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1">
                                            <p:txEl>
                                              <p:pRg st="8" end="8"/>
                                            </p:txEl>
                                          </p:spTgt>
                                        </p:tgtEl>
                                        <p:attrNameLst>
                                          <p:attrName>style.visibility</p:attrName>
                                        </p:attrNameLst>
                                      </p:cBhvr>
                                      <p:to>
                                        <p:strVal val="visible"/>
                                      </p:to>
                                    </p:set>
                                    <p:animEffect transition="in" filter="fade">
                                      <p:cBhvr>
                                        <p:cTn id="29" dur="500"/>
                                        <p:tgtEl>
                                          <p:spTgt spid="11">
                                            <p:txEl>
                                              <p:pRg st="8" end="8"/>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1">
                                            <p:txEl>
                                              <p:pRg st="8" end="8"/>
                                            </p:txEl>
                                          </p:spTgt>
                                        </p:tgtEl>
                                        <p:attrNameLst>
                                          <p:attrName>style.visibility</p:attrName>
                                        </p:attrNameLst>
                                      </p:cBhvr>
                                      <p:to>
                                        <p:strVal val="visible"/>
                                      </p:to>
                                    </p:set>
                                    <p:animEffect transition="in" filter="fade">
                                      <p:cBhvr>
                                        <p:cTn id="34" dur="2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pPr marL="457200" indent="-457200"/>
            <a:r>
              <a:rPr lang="en-GB" sz="2000" dirty="0" err="1"/>
              <a:t>Pentesting</a:t>
            </a:r>
            <a:r>
              <a:rPr lang="en-GB" sz="2000" dirty="0"/>
              <a:t> and </a:t>
            </a:r>
            <a:r>
              <a:rPr lang="en-GB" sz="2000" dirty="0" err="1"/>
              <a:t>pentesters</a:t>
            </a:r>
            <a:endParaRPr lang="en-GB" sz="2000" dirty="0"/>
          </a:p>
        </p:txBody>
      </p:sp>
      <p:sp>
        <p:nvSpPr>
          <p:cNvPr id="11" name="PoleTekstowe 10"/>
          <p:cNvSpPr txBox="1"/>
          <p:nvPr/>
        </p:nvSpPr>
        <p:spPr>
          <a:xfrm>
            <a:off x="336550" y="991969"/>
            <a:ext cx="8446120" cy="4801315"/>
          </a:xfrm>
          <a:prstGeom prst="rect">
            <a:avLst/>
          </a:prstGeom>
          <a:noFill/>
        </p:spPr>
        <p:txBody>
          <a:bodyPr wrap="square" rtlCol="0">
            <a:spAutoFit/>
          </a:bodyPr>
          <a:lstStyle/>
          <a:p>
            <a:r>
              <a:rPr lang="en-GB" dirty="0"/>
              <a:t>Penetration </a:t>
            </a:r>
            <a:r>
              <a:rPr lang="en-GB" dirty="0" smtClean="0"/>
              <a:t>test (</a:t>
            </a:r>
            <a:r>
              <a:rPr lang="en-GB" dirty="0" err="1" smtClean="0"/>
              <a:t>Pentest</a:t>
            </a:r>
            <a:r>
              <a:rPr lang="en-GB" dirty="0" smtClean="0"/>
              <a:t>):</a:t>
            </a:r>
            <a:br>
              <a:rPr lang="en-GB" dirty="0" smtClean="0"/>
            </a:br>
            <a:r>
              <a:rPr lang="en-GB" dirty="0"/>
              <a:t/>
            </a:r>
            <a:br>
              <a:rPr lang="en-GB" dirty="0"/>
            </a:br>
            <a:r>
              <a:rPr lang="en-GB" dirty="0" smtClean="0"/>
              <a:t>What:</a:t>
            </a:r>
          </a:p>
          <a:p>
            <a:r>
              <a:rPr lang="en-GB" dirty="0"/>
              <a:t>	</a:t>
            </a:r>
            <a:r>
              <a:rPr lang="en-GB" dirty="0" smtClean="0"/>
              <a:t>authorized attack </a:t>
            </a:r>
            <a:r>
              <a:rPr lang="en-GB" dirty="0"/>
              <a:t>on a </a:t>
            </a:r>
            <a:r>
              <a:rPr lang="en-GB" dirty="0" smtClean="0"/>
              <a:t>system, app or infrastructure </a:t>
            </a:r>
          </a:p>
          <a:p>
            <a:r>
              <a:rPr lang="en-GB" dirty="0" smtClean="0"/>
              <a:t>Why:</a:t>
            </a:r>
          </a:p>
          <a:p>
            <a:r>
              <a:rPr lang="en-GB" dirty="0"/>
              <a:t>	</a:t>
            </a:r>
            <a:r>
              <a:rPr lang="en-GB" dirty="0" smtClean="0"/>
              <a:t>find </a:t>
            </a:r>
            <a:r>
              <a:rPr lang="en-GB" dirty="0"/>
              <a:t>security </a:t>
            </a:r>
            <a:r>
              <a:rPr lang="en-GB" dirty="0" smtClean="0"/>
              <a:t>weaknesses</a:t>
            </a:r>
            <a:br>
              <a:rPr lang="en-GB" dirty="0" smtClean="0"/>
            </a:br>
            <a:r>
              <a:rPr lang="en-GB" dirty="0" smtClean="0"/>
              <a:t>	compliance</a:t>
            </a:r>
            <a:endParaRPr lang="en-GB" dirty="0"/>
          </a:p>
          <a:p>
            <a:r>
              <a:rPr lang="en-GB" dirty="0" smtClean="0"/>
              <a:t>How:</a:t>
            </a:r>
          </a:p>
          <a:p>
            <a:r>
              <a:rPr lang="en-GB" dirty="0" smtClean="0"/>
              <a:t>	elevating access inside the system</a:t>
            </a:r>
          </a:p>
          <a:p>
            <a:r>
              <a:rPr lang="en-GB" dirty="0" smtClean="0"/>
              <a:t>	accessing restricted data</a:t>
            </a:r>
          </a:p>
          <a:p>
            <a:r>
              <a:rPr lang="en-GB" dirty="0" smtClean="0"/>
              <a:t>Who:</a:t>
            </a:r>
            <a:br>
              <a:rPr lang="en-GB" dirty="0" smtClean="0"/>
            </a:br>
            <a:r>
              <a:rPr lang="en-GB" dirty="0" smtClean="0"/>
              <a:t>	external 3</a:t>
            </a:r>
            <a:r>
              <a:rPr lang="en-GB" baseline="30000" dirty="0" smtClean="0"/>
              <a:t>rd</a:t>
            </a:r>
            <a:r>
              <a:rPr lang="en-GB" dirty="0" smtClean="0"/>
              <a:t> party</a:t>
            </a:r>
          </a:p>
          <a:p>
            <a:r>
              <a:rPr lang="en-GB" dirty="0"/>
              <a:t>	</a:t>
            </a:r>
            <a:r>
              <a:rPr lang="en-GB" dirty="0" smtClean="0"/>
              <a:t>and / or</a:t>
            </a:r>
            <a:br>
              <a:rPr lang="en-GB" dirty="0" smtClean="0"/>
            </a:br>
            <a:r>
              <a:rPr lang="en-GB" dirty="0" smtClean="0"/>
              <a:t>	dedicated </a:t>
            </a:r>
            <a:r>
              <a:rPr lang="en-GB" dirty="0" err="1" smtClean="0"/>
              <a:t>pentesting</a:t>
            </a:r>
            <a:r>
              <a:rPr lang="en-GB" dirty="0" smtClean="0"/>
              <a:t> tooling</a:t>
            </a:r>
          </a:p>
          <a:p>
            <a:r>
              <a:rPr lang="en-GB" dirty="0" smtClean="0"/>
              <a:t>When:</a:t>
            </a:r>
          </a:p>
          <a:p>
            <a:r>
              <a:rPr lang="en-GB" dirty="0"/>
              <a:t>	</a:t>
            </a:r>
            <a:r>
              <a:rPr lang="en-GB" dirty="0" smtClean="0"/>
              <a:t>New major features, major releases</a:t>
            </a:r>
            <a:br>
              <a:rPr lang="en-GB" dirty="0" smtClean="0"/>
            </a:br>
            <a:r>
              <a:rPr lang="en-GB" dirty="0" smtClean="0"/>
              <a:t>	Periodically at the end of longer development cycle</a:t>
            </a:r>
          </a:p>
        </p:txBody>
      </p:sp>
    </p:spTree>
    <p:extLst>
      <p:ext uri="{BB962C8B-B14F-4D97-AF65-F5344CB8AC3E}">
        <p14:creationId xmlns:p14="http://schemas.microsoft.com/office/powerpoint/2010/main" val="2654819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3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3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3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3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fade">
                                      <p:cBhvr>
                                        <p:cTn id="27" dur="3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fade">
                                      <p:cBhvr>
                                        <p:cTn id="32" dur="3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fade">
                                      <p:cBhvr>
                                        <p:cTn id="37" dur="3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xEl>
                                              <p:pRg st="7" end="7"/>
                                            </p:txEl>
                                          </p:spTgt>
                                        </p:tgtEl>
                                        <p:attrNameLst>
                                          <p:attrName>style.visibility</p:attrName>
                                        </p:attrNameLst>
                                      </p:cBhvr>
                                      <p:to>
                                        <p:strVal val="visible"/>
                                      </p:to>
                                    </p:set>
                                    <p:animEffect transition="in" filter="fade">
                                      <p:cBhvr>
                                        <p:cTn id="42" dur="300"/>
                                        <p:tgtEl>
                                          <p:spTgt spid="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
                                            <p:txEl>
                                              <p:pRg st="8" end="8"/>
                                            </p:txEl>
                                          </p:spTgt>
                                        </p:tgtEl>
                                        <p:attrNameLst>
                                          <p:attrName>style.visibility</p:attrName>
                                        </p:attrNameLst>
                                      </p:cBhvr>
                                      <p:to>
                                        <p:strVal val="visible"/>
                                      </p:to>
                                    </p:set>
                                    <p:animEffect transition="in" filter="fade">
                                      <p:cBhvr>
                                        <p:cTn id="47" dur="300"/>
                                        <p:tgtEl>
                                          <p:spTgt spid="1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xEl>
                                              <p:pRg st="9" end="9"/>
                                            </p:txEl>
                                          </p:spTgt>
                                        </p:tgtEl>
                                        <p:attrNameLst>
                                          <p:attrName>style.visibility</p:attrName>
                                        </p:attrNameLst>
                                      </p:cBhvr>
                                      <p:to>
                                        <p:strVal val="visible"/>
                                      </p:to>
                                    </p:set>
                                    <p:animEffect transition="in" filter="fade">
                                      <p:cBhvr>
                                        <p:cTn id="52" dur="300"/>
                                        <p:tgtEl>
                                          <p:spTgt spid="1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
                                            <p:txEl>
                                              <p:pRg st="10" end="10"/>
                                            </p:txEl>
                                          </p:spTgt>
                                        </p:tgtEl>
                                        <p:attrNameLst>
                                          <p:attrName>style.visibility</p:attrName>
                                        </p:attrNameLst>
                                      </p:cBhvr>
                                      <p:to>
                                        <p:strVal val="visible"/>
                                      </p:to>
                                    </p:set>
                                    <p:animEffect transition="in" filter="fade">
                                      <p:cBhvr>
                                        <p:cTn id="57" dur="3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pPr marL="457200" indent="-457200"/>
            <a:r>
              <a:rPr lang="en-GB" sz="2000" dirty="0" err="1"/>
              <a:t>Pentesting</a:t>
            </a:r>
            <a:r>
              <a:rPr lang="en-GB" sz="2000" dirty="0"/>
              <a:t> and </a:t>
            </a:r>
            <a:r>
              <a:rPr lang="en-GB" sz="2000" dirty="0" err="1"/>
              <a:t>pentesters</a:t>
            </a:r>
            <a:endParaRPr lang="en-GB" sz="2000" dirty="0"/>
          </a:p>
        </p:txBody>
      </p:sp>
      <p:sp>
        <p:nvSpPr>
          <p:cNvPr id="11" name="PoleTekstowe 10"/>
          <p:cNvSpPr txBox="1"/>
          <p:nvPr/>
        </p:nvSpPr>
        <p:spPr>
          <a:xfrm>
            <a:off x="336550" y="991969"/>
            <a:ext cx="8446120" cy="5632312"/>
          </a:xfrm>
          <a:prstGeom prst="rect">
            <a:avLst/>
          </a:prstGeom>
          <a:noFill/>
        </p:spPr>
        <p:txBody>
          <a:bodyPr wrap="square" rtlCol="0">
            <a:spAutoFit/>
          </a:bodyPr>
          <a:lstStyle/>
          <a:p>
            <a:r>
              <a:rPr lang="en-GB" dirty="0" smtClean="0"/>
              <a:t>Penetration tester:</a:t>
            </a:r>
          </a:p>
          <a:p>
            <a:r>
              <a:rPr lang="en-GB" dirty="0"/>
              <a:t>	</a:t>
            </a:r>
            <a:r>
              <a:rPr lang="en-GB" dirty="0" smtClean="0"/>
              <a:t>person who performs a penetration test </a:t>
            </a:r>
            <a:r>
              <a:rPr lang="en-GB" dirty="0" smtClean="0">
                <a:sym typeface="Wingdings"/>
              </a:rPr>
              <a:t></a:t>
            </a:r>
          </a:p>
          <a:p>
            <a:r>
              <a:rPr lang="en-GB" dirty="0" smtClean="0">
                <a:sym typeface="Wingdings"/>
              </a:rPr>
              <a:t>AKA:</a:t>
            </a:r>
            <a:endParaRPr lang="en-GB" dirty="0">
              <a:sym typeface="Wingdings"/>
            </a:endParaRPr>
          </a:p>
          <a:p>
            <a:pPr marL="742950" lvl="1" indent="-285750">
              <a:buFont typeface="Arial"/>
              <a:buChar char="•"/>
            </a:pPr>
            <a:r>
              <a:rPr lang="en-GB" dirty="0" err="1" smtClean="0">
                <a:sym typeface="Wingdings"/>
              </a:rPr>
              <a:t>Pentester</a:t>
            </a:r>
            <a:endParaRPr lang="en-GB" dirty="0" smtClean="0">
              <a:sym typeface="Wingdings"/>
            </a:endParaRPr>
          </a:p>
          <a:p>
            <a:pPr marL="742950" lvl="1" indent="-285750">
              <a:buFont typeface="Arial"/>
              <a:buChar char="•"/>
            </a:pPr>
            <a:r>
              <a:rPr lang="en-GB" dirty="0" smtClean="0">
                <a:sym typeface="Wingdings"/>
              </a:rPr>
              <a:t>Hacker</a:t>
            </a:r>
          </a:p>
          <a:p>
            <a:pPr marL="742950" lvl="1" indent="-285750">
              <a:buFont typeface="Arial"/>
              <a:buChar char="•"/>
            </a:pPr>
            <a:r>
              <a:rPr lang="en-GB" dirty="0" smtClean="0">
                <a:sym typeface="Wingdings"/>
              </a:rPr>
              <a:t>White hat</a:t>
            </a:r>
          </a:p>
          <a:p>
            <a:pPr marL="742950" lvl="1" indent="-285750">
              <a:buFont typeface="Arial"/>
              <a:buChar char="•"/>
            </a:pPr>
            <a:r>
              <a:rPr lang="en-GB" dirty="0" smtClean="0">
                <a:sym typeface="Wingdings"/>
              </a:rPr>
              <a:t>Security consultant</a:t>
            </a:r>
          </a:p>
          <a:p>
            <a:r>
              <a:rPr lang="en-GB" dirty="0">
                <a:sym typeface="Wingdings"/>
              </a:rPr>
              <a:t/>
            </a:r>
            <a:br>
              <a:rPr lang="en-GB" dirty="0">
                <a:sym typeface="Wingdings"/>
              </a:rPr>
            </a:br>
            <a:r>
              <a:rPr lang="en-GB" dirty="0" smtClean="0">
                <a:sym typeface="Wingdings"/>
              </a:rPr>
              <a:t>Unaware for majority of employs </a:t>
            </a:r>
            <a:r>
              <a:rPr lang="en-GB" dirty="0" err="1" smtClean="0">
                <a:sym typeface="Wingdings"/>
              </a:rPr>
              <a:t>pentesting</a:t>
            </a:r>
            <a:r>
              <a:rPr lang="en-GB" dirty="0" smtClean="0">
                <a:sym typeface="Wingdings"/>
              </a:rPr>
              <a:t> drill is called </a:t>
            </a:r>
            <a:r>
              <a:rPr lang="en-GB" b="1" dirty="0" smtClean="0">
                <a:sym typeface="Wingdings"/>
              </a:rPr>
              <a:t>Red Teaming.</a:t>
            </a:r>
          </a:p>
          <a:p>
            <a:r>
              <a:rPr lang="en-GB" dirty="0" smtClean="0">
                <a:sym typeface="Wingdings"/>
              </a:rPr>
              <a:t/>
            </a:r>
            <a:br>
              <a:rPr lang="en-GB" dirty="0" smtClean="0">
                <a:sym typeface="Wingdings"/>
              </a:rPr>
            </a:br>
            <a:r>
              <a:rPr lang="en-GB" dirty="0" smtClean="0">
                <a:sym typeface="Wingdings"/>
              </a:rPr>
              <a:t>Red Teaming can consist of:</a:t>
            </a:r>
          </a:p>
          <a:p>
            <a:pPr marL="285750" indent="-285750">
              <a:buFont typeface="Arial"/>
              <a:buChar char="•"/>
            </a:pPr>
            <a:r>
              <a:rPr lang="en-GB" dirty="0" smtClean="0">
                <a:sym typeface="Wingdings"/>
              </a:rPr>
              <a:t>Physical security: breaking into the office, server rooms, conference room.</a:t>
            </a:r>
          </a:p>
          <a:p>
            <a:pPr marL="285750" indent="-285750">
              <a:buFont typeface="Arial"/>
              <a:buChar char="•"/>
            </a:pPr>
            <a:r>
              <a:rPr lang="en-GB" dirty="0" smtClean="0">
                <a:sym typeface="Wingdings"/>
              </a:rPr>
              <a:t>Network security: planting </a:t>
            </a:r>
            <a:r>
              <a:rPr lang="en-GB" dirty="0" err="1" smtClean="0">
                <a:sym typeface="Wingdings"/>
              </a:rPr>
              <a:t>raspberryPI</a:t>
            </a:r>
            <a:r>
              <a:rPr lang="en-GB" dirty="0" smtClean="0">
                <a:sym typeface="Wingdings"/>
              </a:rPr>
              <a:t> on the net, routing data through sniffer</a:t>
            </a:r>
          </a:p>
          <a:p>
            <a:pPr marL="285750" indent="-285750">
              <a:buFont typeface="Arial"/>
              <a:buChar char="•"/>
            </a:pPr>
            <a:r>
              <a:rPr lang="en-GB" dirty="0" smtClean="0">
                <a:sym typeface="Wingdings"/>
              </a:rPr>
              <a:t>Phishing and social engineering</a:t>
            </a:r>
          </a:p>
          <a:p>
            <a:pPr marL="285750" indent="-285750">
              <a:buFont typeface="Arial"/>
              <a:buChar char="•"/>
            </a:pPr>
            <a:r>
              <a:rPr lang="en-GB" dirty="0" smtClean="0">
                <a:sym typeface="Wingdings"/>
              </a:rPr>
              <a:t>Software testing</a:t>
            </a:r>
            <a:endParaRPr lang="en-GB" dirty="0">
              <a:sym typeface="Wingdings"/>
            </a:endParaRPr>
          </a:p>
          <a:p>
            <a:pPr marL="285750" indent="-285750">
              <a:buFont typeface="Arial"/>
              <a:buChar char="•"/>
            </a:pPr>
            <a:endParaRPr lang="en-GB" dirty="0" smtClean="0">
              <a:sym typeface="Wingdings"/>
            </a:endParaRPr>
          </a:p>
          <a:p>
            <a:r>
              <a:rPr lang="en-GB" dirty="0" smtClean="0">
                <a:sym typeface="Wingdings"/>
              </a:rPr>
              <a:t>If the red timing finishes undetected, that means you have huge security problems as the Attacker during the drill after achieving all goals starts being “noisy” till a point someone should have notice</a:t>
            </a:r>
            <a:r>
              <a:rPr lang="mr-IN" dirty="0" smtClean="0">
                <a:sym typeface="Wingdings"/>
              </a:rPr>
              <a:t>…</a:t>
            </a:r>
            <a:endParaRPr lang="en-GB" dirty="0" smtClean="0">
              <a:sym typeface="Wingdings"/>
            </a:endParaRPr>
          </a:p>
          <a:p>
            <a:pPr marL="742950" lvl="1" indent="-285750">
              <a:buFont typeface="Arial"/>
              <a:buChar char="•"/>
            </a:pPr>
            <a:endParaRPr lang="en-GB" dirty="0" smtClean="0">
              <a:sym typeface="Wingdings"/>
            </a:endParaRPr>
          </a:p>
        </p:txBody>
      </p:sp>
    </p:spTree>
    <p:extLst>
      <p:ext uri="{BB962C8B-B14F-4D97-AF65-F5344CB8AC3E}">
        <p14:creationId xmlns:p14="http://schemas.microsoft.com/office/powerpoint/2010/main" val="2015438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7" end="7"/>
                                            </p:txEl>
                                          </p:spTgt>
                                        </p:tgtEl>
                                        <p:attrNameLst>
                                          <p:attrName>style.visibility</p:attrName>
                                        </p:attrNameLst>
                                      </p:cBhvr>
                                      <p:to>
                                        <p:strVal val="visible"/>
                                      </p:to>
                                    </p:set>
                                    <p:animEffect transition="in" filter="fade">
                                      <p:cBhvr>
                                        <p:cTn id="7" dur="3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pPr marL="457200" indent="-457200"/>
            <a:r>
              <a:rPr lang="en-GB" sz="2000" dirty="0" err="1"/>
              <a:t>Pentesting</a:t>
            </a:r>
            <a:r>
              <a:rPr lang="en-GB" sz="2000" dirty="0"/>
              <a:t> and </a:t>
            </a:r>
            <a:r>
              <a:rPr lang="en-GB" sz="2000" dirty="0" err="1"/>
              <a:t>pentesters</a:t>
            </a:r>
            <a:endParaRPr lang="en-GB" sz="2000" dirty="0"/>
          </a:p>
        </p:txBody>
      </p:sp>
      <p:sp>
        <p:nvSpPr>
          <p:cNvPr id="11" name="PoleTekstowe 10"/>
          <p:cNvSpPr txBox="1"/>
          <p:nvPr/>
        </p:nvSpPr>
        <p:spPr>
          <a:xfrm>
            <a:off x="336550" y="991969"/>
            <a:ext cx="8446120" cy="4801315"/>
          </a:xfrm>
          <a:prstGeom prst="rect">
            <a:avLst/>
          </a:prstGeom>
          <a:noFill/>
        </p:spPr>
        <p:txBody>
          <a:bodyPr wrap="square" rtlCol="0">
            <a:spAutoFit/>
          </a:bodyPr>
          <a:lstStyle/>
          <a:p>
            <a:r>
              <a:rPr lang="en-GB" dirty="0" smtClean="0"/>
              <a:t>Different ways of </a:t>
            </a:r>
            <a:r>
              <a:rPr lang="en-GB" dirty="0" err="1" smtClean="0"/>
              <a:t>pentesting</a:t>
            </a:r>
            <a:endParaRPr lang="en-GB" dirty="0" smtClean="0"/>
          </a:p>
          <a:p>
            <a:endParaRPr lang="en-GB" dirty="0"/>
          </a:p>
          <a:p>
            <a:r>
              <a:rPr lang="en-GB" dirty="0" smtClean="0"/>
              <a:t>White Box:</a:t>
            </a:r>
          </a:p>
          <a:p>
            <a:pPr marL="742950" lvl="1" indent="-285750">
              <a:buFont typeface="Arial"/>
              <a:buChar char="•"/>
            </a:pPr>
            <a:r>
              <a:rPr lang="en-GB" dirty="0" err="1" smtClean="0"/>
              <a:t>Pentester</a:t>
            </a:r>
            <a:r>
              <a:rPr lang="en-GB" dirty="0" smtClean="0"/>
              <a:t> has full access to the application and system he is testing</a:t>
            </a:r>
          </a:p>
          <a:p>
            <a:pPr marL="742950" lvl="1" indent="-285750">
              <a:buFont typeface="Arial"/>
              <a:buChar char="•"/>
            </a:pPr>
            <a:r>
              <a:rPr lang="en-GB" dirty="0" smtClean="0"/>
              <a:t>Covers widest range of attack vectors</a:t>
            </a:r>
          </a:p>
          <a:p>
            <a:pPr marL="742950" lvl="1" indent="-285750">
              <a:buFont typeface="Arial"/>
              <a:buChar char="•"/>
            </a:pPr>
            <a:r>
              <a:rPr lang="en-GB" dirty="0" err="1"/>
              <a:t>Pentester</a:t>
            </a:r>
            <a:r>
              <a:rPr lang="en-GB" dirty="0"/>
              <a:t> </a:t>
            </a:r>
            <a:r>
              <a:rPr lang="en-GB" dirty="0" smtClean="0"/>
              <a:t>has </a:t>
            </a:r>
            <a:r>
              <a:rPr lang="en-GB" dirty="0"/>
              <a:t>access to the source code, documentation</a:t>
            </a:r>
            <a:endParaRPr lang="en-GB" dirty="0" smtClean="0"/>
          </a:p>
          <a:p>
            <a:r>
              <a:rPr lang="en-GB" dirty="0" smtClean="0"/>
              <a:t>Grey Box:</a:t>
            </a:r>
          </a:p>
          <a:p>
            <a:pPr marL="742950" lvl="1" indent="-285750">
              <a:buFont typeface="Arial"/>
              <a:buChar char="•"/>
            </a:pPr>
            <a:r>
              <a:rPr lang="en-GB" dirty="0" err="1" smtClean="0"/>
              <a:t>Pe</a:t>
            </a:r>
            <a:r>
              <a:rPr lang="en-GB" dirty="0" err="1"/>
              <a:t>n</a:t>
            </a:r>
            <a:r>
              <a:rPr lang="en-GB" dirty="0" err="1" smtClean="0"/>
              <a:t>tester</a:t>
            </a:r>
            <a:r>
              <a:rPr lang="en-GB" dirty="0" smtClean="0"/>
              <a:t> does not have access to the system</a:t>
            </a:r>
          </a:p>
          <a:p>
            <a:pPr marL="742950" lvl="1" indent="-285750">
              <a:buFont typeface="Arial"/>
              <a:buChar char="•"/>
            </a:pPr>
            <a:r>
              <a:rPr lang="en-GB" dirty="0" smtClean="0"/>
              <a:t>He has different types of accounts (user, mod, admin), but not app root</a:t>
            </a:r>
          </a:p>
          <a:p>
            <a:pPr marL="742950" lvl="1" indent="-285750">
              <a:buFont typeface="Arial"/>
              <a:buChar char="•"/>
            </a:pPr>
            <a:r>
              <a:rPr lang="en-GB" dirty="0" smtClean="0"/>
              <a:t>He has access to the source code, documentation</a:t>
            </a:r>
          </a:p>
          <a:p>
            <a:pPr marL="742950" lvl="1" indent="-285750">
              <a:buFont typeface="Arial"/>
              <a:buChar char="•"/>
            </a:pPr>
            <a:r>
              <a:rPr lang="en-GB" dirty="0" err="1" smtClean="0"/>
              <a:t>Pentesting</a:t>
            </a:r>
            <a:r>
              <a:rPr lang="en-GB" dirty="0" smtClean="0"/>
              <a:t> is targeted</a:t>
            </a:r>
          </a:p>
          <a:p>
            <a:r>
              <a:rPr lang="en-GB" dirty="0" smtClean="0"/>
              <a:t>Black Box:</a:t>
            </a:r>
          </a:p>
          <a:p>
            <a:pPr marL="742950" lvl="1" indent="-285750">
              <a:buFont typeface="Arial"/>
              <a:buChar char="•"/>
            </a:pPr>
            <a:r>
              <a:rPr lang="en-GB" dirty="0" smtClean="0"/>
              <a:t>The </a:t>
            </a:r>
            <a:r>
              <a:rPr lang="en-GB" dirty="0" err="1" smtClean="0"/>
              <a:t>Pentester</a:t>
            </a:r>
            <a:r>
              <a:rPr lang="en-GB" dirty="0" smtClean="0"/>
              <a:t> does not have knowledge about the system or knows only basics.</a:t>
            </a:r>
          </a:p>
          <a:p>
            <a:pPr marL="742950" lvl="1" indent="-285750">
              <a:buFont typeface="Arial"/>
              <a:buChar char="•"/>
            </a:pPr>
            <a:r>
              <a:rPr lang="en-GB" dirty="0" smtClean="0"/>
              <a:t>No access to source code</a:t>
            </a:r>
          </a:p>
          <a:p>
            <a:pPr marL="742950" lvl="1" indent="-285750">
              <a:buFont typeface="Arial"/>
              <a:buChar char="•"/>
            </a:pPr>
            <a:r>
              <a:rPr lang="en-GB" dirty="0" smtClean="0"/>
              <a:t>No access to the app above end user level</a:t>
            </a:r>
          </a:p>
          <a:p>
            <a:pPr marL="742950" lvl="1" indent="-285750">
              <a:buFont typeface="Arial"/>
              <a:buChar char="•"/>
            </a:pPr>
            <a:r>
              <a:rPr lang="en-GB" dirty="0" smtClean="0"/>
              <a:t>Similar perspective to real attacker </a:t>
            </a:r>
          </a:p>
        </p:txBody>
      </p:sp>
    </p:spTree>
    <p:extLst>
      <p:ext uri="{BB962C8B-B14F-4D97-AF65-F5344CB8AC3E}">
        <p14:creationId xmlns:p14="http://schemas.microsoft.com/office/powerpoint/2010/main" val="24178416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2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200"/>
                                        <p:tgtEl>
                                          <p:spTgt spid="11">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animEffect transition="in" filter="fade">
                                      <p:cBhvr>
                                        <p:cTn id="15" dur="200"/>
                                        <p:tgtEl>
                                          <p:spTgt spid="11">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xEl>
                                              <p:pRg st="4" end="4"/>
                                            </p:txEl>
                                          </p:spTgt>
                                        </p:tgtEl>
                                        <p:attrNameLst>
                                          <p:attrName>style.visibility</p:attrName>
                                        </p:attrNameLst>
                                      </p:cBhvr>
                                      <p:to>
                                        <p:strVal val="visible"/>
                                      </p:to>
                                    </p:set>
                                    <p:animEffect transition="in" filter="fade">
                                      <p:cBhvr>
                                        <p:cTn id="18" dur="200"/>
                                        <p:tgtEl>
                                          <p:spTgt spid="11">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animEffect transition="in" filter="fade">
                                      <p:cBhvr>
                                        <p:cTn id="21" dur="200"/>
                                        <p:tgtEl>
                                          <p:spTgt spid="1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1">
                                            <p:txEl>
                                              <p:pRg st="6" end="6"/>
                                            </p:txEl>
                                          </p:spTgt>
                                        </p:tgtEl>
                                        <p:attrNameLst>
                                          <p:attrName>style.visibility</p:attrName>
                                        </p:attrNameLst>
                                      </p:cBhvr>
                                      <p:to>
                                        <p:strVal val="visible"/>
                                      </p:to>
                                    </p:set>
                                    <p:animEffect transition="in" filter="fade">
                                      <p:cBhvr>
                                        <p:cTn id="26" dur="200"/>
                                        <p:tgtEl>
                                          <p:spTgt spid="11">
                                            <p:txEl>
                                              <p:pRg st="6" end="6"/>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xEl>
                                              <p:pRg st="7" end="7"/>
                                            </p:txEl>
                                          </p:spTgt>
                                        </p:tgtEl>
                                        <p:attrNameLst>
                                          <p:attrName>style.visibility</p:attrName>
                                        </p:attrNameLst>
                                      </p:cBhvr>
                                      <p:to>
                                        <p:strVal val="visible"/>
                                      </p:to>
                                    </p:set>
                                    <p:animEffect transition="in" filter="fade">
                                      <p:cBhvr>
                                        <p:cTn id="29" dur="200"/>
                                        <p:tgtEl>
                                          <p:spTgt spid="11">
                                            <p:txEl>
                                              <p:pRg st="7" end="7"/>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xEl>
                                              <p:pRg st="8" end="8"/>
                                            </p:txEl>
                                          </p:spTgt>
                                        </p:tgtEl>
                                        <p:attrNameLst>
                                          <p:attrName>style.visibility</p:attrName>
                                        </p:attrNameLst>
                                      </p:cBhvr>
                                      <p:to>
                                        <p:strVal val="visible"/>
                                      </p:to>
                                    </p:set>
                                    <p:animEffect transition="in" filter="fade">
                                      <p:cBhvr>
                                        <p:cTn id="32" dur="200"/>
                                        <p:tgtEl>
                                          <p:spTgt spid="11">
                                            <p:txEl>
                                              <p:pRg st="8" end="8"/>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xEl>
                                              <p:pRg st="9" end="9"/>
                                            </p:txEl>
                                          </p:spTgt>
                                        </p:tgtEl>
                                        <p:attrNameLst>
                                          <p:attrName>style.visibility</p:attrName>
                                        </p:attrNameLst>
                                      </p:cBhvr>
                                      <p:to>
                                        <p:strVal val="visible"/>
                                      </p:to>
                                    </p:set>
                                    <p:animEffect transition="in" filter="fade">
                                      <p:cBhvr>
                                        <p:cTn id="35" dur="200"/>
                                        <p:tgtEl>
                                          <p:spTgt spid="11">
                                            <p:txEl>
                                              <p:pRg st="9" end="9"/>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xEl>
                                              <p:pRg st="10" end="10"/>
                                            </p:txEl>
                                          </p:spTgt>
                                        </p:tgtEl>
                                        <p:attrNameLst>
                                          <p:attrName>style.visibility</p:attrName>
                                        </p:attrNameLst>
                                      </p:cBhvr>
                                      <p:to>
                                        <p:strVal val="visible"/>
                                      </p:to>
                                    </p:set>
                                    <p:animEffect transition="in" filter="fade">
                                      <p:cBhvr>
                                        <p:cTn id="38" dur="200"/>
                                        <p:tgtEl>
                                          <p:spTgt spid="11">
                                            <p:txEl>
                                              <p:pRg st="10" end="1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
                                            <p:txEl>
                                              <p:pRg st="11" end="11"/>
                                            </p:txEl>
                                          </p:spTgt>
                                        </p:tgtEl>
                                        <p:attrNameLst>
                                          <p:attrName>style.visibility</p:attrName>
                                        </p:attrNameLst>
                                      </p:cBhvr>
                                      <p:to>
                                        <p:strVal val="visible"/>
                                      </p:to>
                                    </p:set>
                                    <p:animEffect transition="in" filter="fade">
                                      <p:cBhvr>
                                        <p:cTn id="43" dur="200"/>
                                        <p:tgtEl>
                                          <p:spTgt spid="11">
                                            <p:txEl>
                                              <p:pRg st="11" end="1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xEl>
                                              <p:pRg st="12" end="12"/>
                                            </p:txEl>
                                          </p:spTgt>
                                        </p:tgtEl>
                                        <p:attrNameLst>
                                          <p:attrName>style.visibility</p:attrName>
                                        </p:attrNameLst>
                                      </p:cBhvr>
                                      <p:to>
                                        <p:strVal val="visible"/>
                                      </p:to>
                                    </p:set>
                                    <p:animEffect transition="in" filter="fade">
                                      <p:cBhvr>
                                        <p:cTn id="46" dur="200"/>
                                        <p:tgtEl>
                                          <p:spTgt spid="11">
                                            <p:txEl>
                                              <p:pRg st="12" end="12"/>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
                                            <p:txEl>
                                              <p:pRg st="13" end="13"/>
                                            </p:txEl>
                                          </p:spTgt>
                                        </p:tgtEl>
                                        <p:attrNameLst>
                                          <p:attrName>style.visibility</p:attrName>
                                        </p:attrNameLst>
                                      </p:cBhvr>
                                      <p:to>
                                        <p:strVal val="visible"/>
                                      </p:to>
                                    </p:set>
                                    <p:animEffect transition="in" filter="fade">
                                      <p:cBhvr>
                                        <p:cTn id="49" dur="200"/>
                                        <p:tgtEl>
                                          <p:spTgt spid="11">
                                            <p:txEl>
                                              <p:pRg st="13" end="13"/>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1">
                                            <p:txEl>
                                              <p:pRg st="14" end="14"/>
                                            </p:txEl>
                                          </p:spTgt>
                                        </p:tgtEl>
                                        <p:attrNameLst>
                                          <p:attrName>style.visibility</p:attrName>
                                        </p:attrNameLst>
                                      </p:cBhvr>
                                      <p:to>
                                        <p:strVal val="visible"/>
                                      </p:to>
                                    </p:set>
                                    <p:animEffect transition="in" filter="fade">
                                      <p:cBhvr>
                                        <p:cTn id="52" dur="200"/>
                                        <p:tgtEl>
                                          <p:spTgt spid="11">
                                            <p:txEl>
                                              <p:pRg st="14" end="14"/>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xEl>
                                              <p:pRg st="15" end="15"/>
                                            </p:txEl>
                                          </p:spTgt>
                                        </p:tgtEl>
                                        <p:attrNameLst>
                                          <p:attrName>style.visibility</p:attrName>
                                        </p:attrNameLst>
                                      </p:cBhvr>
                                      <p:to>
                                        <p:strVal val="visible"/>
                                      </p:to>
                                    </p:set>
                                    <p:animEffect transition="in" filter="fade">
                                      <p:cBhvr>
                                        <p:cTn id="55" dur="200"/>
                                        <p:tgtEl>
                                          <p:spTgt spid="11">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pPr marL="457200" indent="-457200"/>
            <a:r>
              <a:rPr lang="en-GB" sz="2000" dirty="0"/>
              <a:t>Who is a </a:t>
            </a:r>
            <a:r>
              <a:rPr lang="en-GB" sz="2000" dirty="0" smtClean="0"/>
              <a:t>CISO</a:t>
            </a:r>
            <a:endParaRPr lang="en-GB" sz="2000" dirty="0"/>
          </a:p>
        </p:txBody>
      </p:sp>
      <p:sp>
        <p:nvSpPr>
          <p:cNvPr id="11" name="PoleTekstowe 10"/>
          <p:cNvSpPr txBox="1"/>
          <p:nvPr/>
        </p:nvSpPr>
        <p:spPr>
          <a:xfrm>
            <a:off x="336550" y="991969"/>
            <a:ext cx="8446120" cy="369332"/>
          </a:xfrm>
          <a:prstGeom prst="rect">
            <a:avLst/>
          </a:prstGeom>
          <a:noFill/>
        </p:spPr>
        <p:txBody>
          <a:bodyPr wrap="square" rtlCol="0">
            <a:spAutoFit/>
          </a:bodyPr>
          <a:lstStyle/>
          <a:p>
            <a:r>
              <a:rPr lang="en-GB" dirty="0"/>
              <a:t>Chief information security officer</a:t>
            </a:r>
            <a:endParaRPr lang="en-GB" dirty="0" smtClean="0"/>
          </a:p>
        </p:txBody>
      </p:sp>
      <p:sp>
        <p:nvSpPr>
          <p:cNvPr id="4" name="Prostokąt 3"/>
          <p:cNvSpPr/>
          <p:nvPr/>
        </p:nvSpPr>
        <p:spPr>
          <a:xfrm>
            <a:off x="492723" y="1582215"/>
            <a:ext cx="8289947" cy="2862323"/>
          </a:xfrm>
          <a:prstGeom prst="rect">
            <a:avLst/>
          </a:prstGeom>
        </p:spPr>
        <p:txBody>
          <a:bodyPr wrap="square">
            <a:spAutoFit/>
          </a:bodyPr>
          <a:lstStyle/>
          <a:p>
            <a:pPr marL="342900" indent="-342900">
              <a:buFont typeface="Arial"/>
              <a:buChar char="•"/>
            </a:pPr>
            <a:r>
              <a:rPr lang="en-GB" dirty="0" smtClean="0"/>
              <a:t>Computer security/</a:t>
            </a:r>
            <a:r>
              <a:rPr lang="en-GB" dirty="0"/>
              <a:t>incident </a:t>
            </a:r>
            <a:r>
              <a:rPr lang="en-GB" dirty="0" smtClean="0"/>
              <a:t>response team</a:t>
            </a:r>
            <a:endParaRPr lang="en-GB" dirty="0"/>
          </a:p>
          <a:p>
            <a:pPr marL="342900" indent="-342900">
              <a:buFont typeface="Arial"/>
              <a:buChar char="•"/>
            </a:pPr>
            <a:r>
              <a:rPr lang="en-GB" dirty="0"/>
              <a:t>Disaster recovery and business continuity management</a:t>
            </a:r>
          </a:p>
          <a:p>
            <a:pPr marL="342900" indent="-342900">
              <a:buFont typeface="Arial"/>
              <a:buChar char="•"/>
            </a:pPr>
            <a:r>
              <a:rPr lang="en-GB" dirty="0"/>
              <a:t>Identity and access management</a:t>
            </a:r>
          </a:p>
          <a:p>
            <a:pPr marL="342900" indent="-342900">
              <a:buFont typeface="Arial"/>
              <a:buChar char="•"/>
            </a:pPr>
            <a:r>
              <a:rPr lang="en-GB" dirty="0"/>
              <a:t>Information privacy</a:t>
            </a:r>
          </a:p>
          <a:p>
            <a:pPr marL="342900" indent="-342900">
              <a:buFont typeface="Arial"/>
              <a:buChar char="•"/>
            </a:pPr>
            <a:r>
              <a:rPr lang="en-GB" dirty="0"/>
              <a:t>Information regulatory </a:t>
            </a:r>
            <a:r>
              <a:rPr lang="en-GB" dirty="0" smtClean="0"/>
              <a:t>compliance</a:t>
            </a:r>
            <a:endParaRPr lang="en-GB" dirty="0"/>
          </a:p>
          <a:p>
            <a:pPr marL="342900" indent="-342900">
              <a:buFont typeface="Arial"/>
              <a:buChar char="•"/>
            </a:pPr>
            <a:r>
              <a:rPr lang="en-GB" dirty="0"/>
              <a:t>Information risk </a:t>
            </a:r>
            <a:r>
              <a:rPr lang="en-GB" dirty="0" smtClean="0"/>
              <a:t>management</a:t>
            </a:r>
          </a:p>
          <a:p>
            <a:pPr marL="342900" indent="-342900">
              <a:buFont typeface="Arial"/>
              <a:buChar char="•"/>
            </a:pPr>
            <a:r>
              <a:rPr lang="en-GB" dirty="0" smtClean="0"/>
              <a:t>Security architecture</a:t>
            </a:r>
          </a:p>
          <a:p>
            <a:pPr marL="342900" indent="-342900">
              <a:buFont typeface="Arial"/>
              <a:buChar char="•"/>
            </a:pPr>
            <a:r>
              <a:rPr lang="en-GB" dirty="0"/>
              <a:t>Security </a:t>
            </a:r>
            <a:r>
              <a:rPr lang="en-GB" dirty="0" smtClean="0"/>
              <a:t>development </a:t>
            </a:r>
            <a:r>
              <a:rPr lang="mr-IN" dirty="0" smtClean="0"/>
              <a:t>–</a:t>
            </a:r>
            <a:r>
              <a:rPr lang="en-GB" dirty="0" smtClean="0"/>
              <a:t> process and tools</a:t>
            </a:r>
          </a:p>
          <a:p>
            <a:pPr marL="342900" indent="-342900">
              <a:buFont typeface="Arial"/>
              <a:buChar char="•"/>
            </a:pPr>
            <a:r>
              <a:rPr lang="en-GB" dirty="0" smtClean="0"/>
              <a:t>IT Security </a:t>
            </a:r>
            <a:r>
              <a:rPr lang="mr-IN" dirty="0" smtClean="0"/>
              <a:t>–</a:t>
            </a:r>
            <a:r>
              <a:rPr lang="en-GB" dirty="0" smtClean="0"/>
              <a:t> </a:t>
            </a:r>
            <a:r>
              <a:rPr lang="en-GB" dirty="0"/>
              <a:t>process and </a:t>
            </a:r>
            <a:r>
              <a:rPr lang="en-GB" dirty="0" smtClean="0"/>
              <a:t>tools</a:t>
            </a:r>
          </a:p>
          <a:p>
            <a:pPr marL="342900" indent="-342900">
              <a:buFont typeface="Arial"/>
              <a:buChar char="•"/>
            </a:pPr>
            <a:r>
              <a:rPr lang="en-GB" dirty="0"/>
              <a:t>Security </a:t>
            </a:r>
            <a:r>
              <a:rPr lang="en-GB" dirty="0" smtClean="0"/>
              <a:t>awareness</a:t>
            </a:r>
            <a:r>
              <a:rPr lang="pl-PL" dirty="0" smtClean="0"/>
              <a:t> </a:t>
            </a:r>
            <a:endParaRPr lang="en-GB" dirty="0"/>
          </a:p>
        </p:txBody>
      </p:sp>
    </p:spTree>
    <p:extLst>
      <p:ext uri="{BB962C8B-B14F-4D97-AF65-F5344CB8AC3E}">
        <p14:creationId xmlns:p14="http://schemas.microsoft.com/office/powerpoint/2010/main" val="3874165825"/>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Being hacked.</a:t>
            </a:r>
            <a:endParaRPr lang="en-GB" sz="2000" dirty="0"/>
          </a:p>
        </p:txBody>
      </p:sp>
      <p:sp>
        <p:nvSpPr>
          <p:cNvPr id="4" name="PoleTekstowe 3"/>
          <p:cNvSpPr txBox="1"/>
          <p:nvPr/>
        </p:nvSpPr>
        <p:spPr>
          <a:xfrm>
            <a:off x="330200" y="2109034"/>
            <a:ext cx="8483600" cy="369332"/>
          </a:xfrm>
          <a:prstGeom prst="rect">
            <a:avLst/>
          </a:prstGeom>
          <a:noFill/>
        </p:spPr>
        <p:txBody>
          <a:bodyPr wrap="square" rtlCol="0">
            <a:spAutoFit/>
          </a:bodyPr>
          <a:lstStyle/>
          <a:p>
            <a:r>
              <a:rPr lang="en-GB" dirty="0"/>
              <a:t>2</a:t>
            </a:r>
            <a:r>
              <a:rPr lang="en-GB" dirty="0" smtClean="0"/>
              <a:t>. Being hacked using one of well known and </a:t>
            </a:r>
            <a:r>
              <a:rPr lang="en-GB" dirty="0"/>
              <a:t>documented </a:t>
            </a:r>
            <a:r>
              <a:rPr lang="en-GB" dirty="0" smtClean="0"/>
              <a:t>threats</a:t>
            </a:r>
          </a:p>
        </p:txBody>
      </p:sp>
      <p:sp>
        <p:nvSpPr>
          <p:cNvPr id="6" name="PoleTekstowe 5"/>
          <p:cNvSpPr txBox="1"/>
          <p:nvPr/>
        </p:nvSpPr>
        <p:spPr>
          <a:xfrm>
            <a:off x="330200" y="2478600"/>
            <a:ext cx="8483600" cy="369332"/>
          </a:xfrm>
          <a:prstGeom prst="rect">
            <a:avLst/>
          </a:prstGeom>
          <a:noFill/>
        </p:spPr>
        <p:txBody>
          <a:bodyPr wrap="square" rtlCol="0">
            <a:spAutoFit/>
          </a:bodyPr>
          <a:lstStyle/>
          <a:p>
            <a:r>
              <a:rPr lang="en-GB" dirty="0"/>
              <a:t>3</a:t>
            </a:r>
            <a:r>
              <a:rPr lang="en-GB" dirty="0" smtClean="0"/>
              <a:t>. Being hacked using a known vulnerability</a:t>
            </a:r>
          </a:p>
        </p:txBody>
      </p:sp>
      <p:sp>
        <p:nvSpPr>
          <p:cNvPr id="7" name="PoleTekstowe 6"/>
          <p:cNvSpPr txBox="1"/>
          <p:nvPr/>
        </p:nvSpPr>
        <p:spPr>
          <a:xfrm>
            <a:off x="330200" y="2864566"/>
            <a:ext cx="8483600" cy="369332"/>
          </a:xfrm>
          <a:prstGeom prst="rect">
            <a:avLst/>
          </a:prstGeom>
          <a:noFill/>
        </p:spPr>
        <p:txBody>
          <a:bodyPr wrap="square" rtlCol="0">
            <a:spAutoFit/>
          </a:bodyPr>
          <a:lstStyle/>
          <a:p>
            <a:r>
              <a:rPr lang="en-GB" dirty="0"/>
              <a:t>4</a:t>
            </a:r>
            <a:r>
              <a:rPr lang="en-GB" dirty="0" smtClean="0"/>
              <a:t>. Being hacked using an unknown vulnerability </a:t>
            </a:r>
            <a:r>
              <a:rPr lang="mr-IN" dirty="0" smtClean="0"/>
              <a:t>–</a:t>
            </a:r>
            <a:r>
              <a:rPr lang="en-GB" dirty="0" smtClean="0"/>
              <a:t> 0 day</a:t>
            </a:r>
          </a:p>
        </p:txBody>
      </p:sp>
      <p:sp>
        <p:nvSpPr>
          <p:cNvPr id="8" name="PoleTekstowe 7"/>
          <p:cNvSpPr txBox="1"/>
          <p:nvPr/>
        </p:nvSpPr>
        <p:spPr>
          <a:xfrm>
            <a:off x="342900" y="1734582"/>
            <a:ext cx="8483600" cy="369332"/>
          </a:xfrm>
          <a:prstGeom prst="rect">
            <a:avLst/>
          </a:prstGeom>
          <a:noFill/>
        </p:spPr>
        <p:txBody>
          <a:bodyPr wrap="square" rtlCol="0">
            <a:spAutoFit/>
          </a:bodyPr>
          <a:lstStyle/>
          <a:p>
            <a:r>
              <a:rPr lang="en-GB" dirty="0" smtClean="0"/>
              <a:t>1. Being hacked by a bot or a script kiddie or a bot</a:t>
            </a:r>
          </a:p>
        </p:txBody>
      </p:sp>
      <p:sp>
        <p:nvSpPr>
          <p:cNvPr id="9" name="PoleTekstowe 8"/>
          <p:cNvSpPr txBox="1"/>
          <p:nvPr/>
        </p:nvSpPr>
        <p:spPr>
          <a:xfrm>
            <a:off x="342900" y="663317"/>
            <a:ext cx="8483600" cy="923330"/>
          </a:xfrm>
          <a:prstGeom prst="rect">
            <a:avLst/>
          </a:prstGeom>
          <a:noFill/>
        </p:spPr>
        <p:txBody>
          <a:bodyPr wrap="square" rtlCol="0">
            <a:spAutoFit/>
          </a:bodyPr>
          <a:lstStyle/>
          <a:p>
            <a:r>
              <a:rPr lang="en-GB" b="1" dirty="0" smtClean="0"/>
              <a:t>Smart </a:t>
            </a:r>
            <a:r>
              <a:rPr lang="en-GB" b="1" dirty="0"/>
              <a:t>thing is to learn on others mistake</a:t>
            </a:r>
            <a:r>
              <a:rPr lang="en-GB" b="1" dirty="0" smtClean="0"/>
              <a:t/>
            </a:r>
            <a:br>
              <a:rPr lang="en-GB" b="1" dirty="0" smtClean="0"/>
            </a:br>
            <a:r>
              <a:rPr lang="en-GB" b="1" dirty="0" smtClean="0"/>
              <a:t/>
            </a:r>
            <a:br>
              <a:rPr lang="en-GB" b="1" dirty="0" smtClean="0"/>
            </a:br>
            <a:r>
              <a:rPr lang="en-GB" b="1" dirty="0" smtClean="0"/>
              <a:t>The 4 circles of being </a:t>
            </a:r>
            <a:r>
              <a:rPr lang="en-GB" b="1" dirty="0" err="1" smtClean="0"/>
              <a:t>pwned</a:t>
            </a:r>
            <a:r>
              <a:rPr lang="en-GB" b="1" dirty="0" smtClean="0"/>
              <a:t>:</a:t>
            </a:r>
          </a:p>
        </p:txBody>
      </p:sp>
      <p:sp>
        <p:nvSpPr>
          <p:cNvPr id="3" name="PoleTekstowe 2"/>
          <p:cNvSpPr txBox="1"/>
          <p:nvPr/>
        </p:nvSpPr>
        <p:spPr>
          <a:xfrm>
            <a:off x="397630" y="4160993"/>
            <a:ext cx="7896024" cy="1754327"/>
          </a:xfrm>
          <a:prstGeom prst="rect">
            <a:avLst/>
          </a:prstGeom>
          <a:noFill/>
        </p:spPr>
        <p:txBody>
          <a:bodyPr wrap="none" rtlCol="0">
            <a:spAutoFit/>
          </a:bodyPr>
          <a:lstStyle/>
          <a:p>
            <a:r>
              <a:rPr lang="en-GB" dirty="0" smtClean="0"/>
              <a:t>Not seeing the destructive outcome of an attack does not necessarily </a:t>
            </a:r>
            <a:br>
              <a:rPr lang="en-GB" dirty="0" smtClean="0"/>
            </a:br>
            <a:r>
              <a:rPr lang="en-GB" dirty="0" smtClean="0"/>
              <a:t>mean that you were not hacked, there is a chance that you have been</a:t>
            </a:r>
            <a:br>
              <a:rPr lang="en-GB" dirty="0" smtClean="0"/>
            </a:br>
            <a:r>
              <a:rPr lang="en-GB" dirty="0" smtClean="0"/>
              <a:t>owned long time ago and you still do not know about it!</a:t>
            </a:r>
          </a:p>
          <a:p>
            <a:endParaRPr lang="en-GB" dirty="0" smtClean="0"/>
          </a:p>
          <a:p>
            <a:r>
              <a:rPr lang="en-GB" dirty="0" smtClean="0"/>
              <a:t>Gartner report from 2016 says that it takes on average </a:t>
            </a:r>
            <a:r>
              <a:rPr lang="en-GB" b="1" dirty="0" smtClean="0"/>
              <a:t>200 </a:t>
            </a:r>
            <a:r>
              <a:rPr lang="en-GB" dirty="0" smtClean="0"/>
              <a:t>days since hack </a:t>
            </a:r>
            <a:br>
              <a:rPr lang="en-GB" dirty="0" smtClean="0"/>
            </a:br>
            <a:r>
              <a:rPr lang="en-GB" dirty="0" smtClean="0"/>
              <a:t>for a company to find about it.</a:t>
            </a:r>
            <a:endParaRPr lang="en-GB" dirty="0"/>
          </a:p>
        </p:txBody>
      </p:sp>
    </p:spTree>
    <p:extLst>
      <p:ext uri="{BB962C8B-B14F-4D97-AF65-F5344CB8AC3E}">
        <p14:creationId xmlns:p14="http://schemas.microsoft.com/office/powerpoint/2010/main" val="28611432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Being hacked.</a:t>
            </a:r>
            <a:endParaRPr lang="en-GB" sz="2000" dirty="0"/>
          </a:p>
        </p:txBody>
      </p:sp>
      <p:pic>
        <p:nvPicPr>
          <p:cNvPr id="10" name="Obraz 9" descr="19247990_1739967496016621_50132525472662073_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57271"/>
            <a:ext cx="9144000" cy="5343525"/>
          </a:xfrm>
          <a:prstGeom prst="rect">
            <a:avLst/>
          </a:prstGeom>
        </p:spPr>
      </p:pic>
      <p:sp>
        <p:nvSpPr>
          <p:cNvPr id="11" name="PoleTekstowe 10"/>
          <p:cNvSpPr txBox="1"/>
          <p:nvPr/>
        </p:nvSpPr>
        <p:spPr>
          <a:xfrm>
            <a:off x="0" y="463594"/>
            <a:ext cx="9144000" cy="584776"/>
          </a:xfrm>
          <a:prstGeom prst="rect">
            <a:avLst/>
          </a:prstGeom>
          <a:noFill/>
        </p:spPr>
        <p:txBody>
          <a:bodyPr wrap="square" rtlCol="0">
            <a:spAutoFit/>
          </a:bodyPr>
          <a:lstStyle/>
          <a:p>
            <a:pPr algn="ctr"/>
            <a:r>
              <a:rPr lang="en-GB" sz="3200" b="1" dirty="0" smtClean="0"/>
              <a:t>Internet is changing !</a:t>
            </a:r>
            <a:endParaRPr lang="en-GB" sz="3200" b="1" dirty="0"/>
          </a:p>
        </p:txBody>
      </p:sp>
    </p:spTree>
    <p:extLst>
      <p:ext uri="{BB962C8B-B14F-4D97-AF65-F5344CB8AC3E}">
        <p14:creationId xmlns:p14="http://schemas.microsoft.com/office/powerpoint/2010/main" val="50812700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err="1" smtClean="0"/>
              <a:t>whoami</a:t>
            </a:r>
            <a:endParaRPr lang="en-GB" sz="2000" dirty="0"/>
          </a:p>
        </p:txBody>
      </p:sp>
      <p:pic>
        <p:nvPicPr>
          <p:cNvPr id="3" name="Obraz 2" descr="poznan.jpg"/>
          <p:cNvPicPr>
            <a:picLocks noChangeAspect="1"/>
          </p:cNvPicPr>
          <p:nvPr/>
        </p:nvPicPr>
        <p:blipFill rotWithShape="1">
          <a:blip r:embed="rId3">
            <a:extLst>
              <a:ext uri="{28A0092B-C50C-407E-A947-70E740481C1C}">
                <a14:useLocalDpi xmlns:a14="http://schemas.microsoft.com/office/drawing/2010/main" val="0"/>
              </a:ext>
            </a:extLst>
          </a:blip>
          <a:srcRect b="17941"/>
          <a:stretch/>
        </p:blipFill>
        <p:spPr>
          <a:xfrm>
            <a:off x="1136885" y="1131091"/>
            <a:ext cx="6870231" cy="3758410"/>
          </a:xfrm>
          <a:prstGeom prst="rect">
            <a:avLst/>
          </a:prstGeom>
        </p:spPr>
      </p:pic>
      <p:sp>
        <p:nvSpPr>
          <p:cNvPr id="4" name="PoleTekstowe 3"/>
          <p:cNvSpPr txBox="1"/>
          <p:nvPr/>
        </p:nvSpPr>
        <p:spPr>
          <a:xfrm>
            <a:off x="1136884" y="5054600"/>
            <a:ext cx="6870231" cy="369332"/>
          </a:xfrm>
          <a:prstGeom prst="rect">
            <a:avLst/>
          </a:prstGeom>
          <a:noFill/>
        </p:spPr>
        <p:txBody>
          <a:bodyPr wrap="square" rtlCol="0">
            <a:spAutoFit/>
          </a:bodyPr>
          <a:lstStyle/>
          <a:p>
            <a:pPr algn="ctr"/>
            <a:r>
              <a:rPr lang="en-GB" dirty="0" err="1" smtClean="0"/>
              <a:t>Poznań</a:t>
            </a:r>
            <a:r>
              <a:rPr lang="en-GB" dirty="0" smtClean="0"/>
              <a:t>, Poland</a:t>
            </a:r>
            <a:endParaRPr lang="en-GB" dirty="0"/>
          </a:p>
        </p:txBody>
      </p:sp>
    </p:spTree>
    <p:extLst>
      <p:ext uri="{BB962C8B-B14F-4D97-AF65-F5344CB8AC3E}">
        <p14:creationId xmlns:p14="http://schemas.microsoft.com/office/powerpoint/2010/main" val="120545027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Interesting links</a:t>
            </a:r>
          </a:p>
        </p:txBody>
      </p:sp>
      <p:sp>
        <p:nvSpPr>
          <p:cNvPr id="11" name="PoleTekstowe 10"/>
          <p:cNvSpPr txBox="1"/>
          <p:nvPr/>
        </p:nvSpPr>
        <p:spPr>
          <a:xfrm>
            <a:off x="336550" y="323850"/>
            <a:ext cx="8446120" cy="6463309"/>
          </a:xfrm>
          <a:prstGeom prst="rect">
            <a:avLst/>
          </a:prstGeom>
          <a:noFill/>
        </p:spPr>
        <p:txBody>
          <a:bodyPr wrap="square" rtlCol="0">
            <a:spAutoFit/>
          </a:bodyPr>
          <a:lstStyle/>
          <a:p>
            <a:r>
              <a:rPr lang="en-GB" dirty="0" smtClean="0"/>
              <a:t>http://</a:t>
            </a:r>
            <a:r>
              <a:rPr lang="en-GB" dirty="0" err="1" smtClean="0"/>
              <a:t>owasp.org</a:t>
            </a:r>
            <a:r>
              <a:rPr lang="en-GB" dirty="0" smtClean="0"/>
              <a:t/>
            </a:r>
            <a:br>
              <a:rPr lang="en-GB" dirty="0" smtClean="0"/>
            </a:br>
            <a:r>
              <a:rPr lang="en-GB" dirty="0" smtClean="0"/>
              <a:t>https://</a:t>
            </a:r>
            <a:r>
              <a:rPr lang="en-GB" dirty="0" err="1" smtClean="0"/>
              <a:t>vulnhub.com</a:t>
            </a:r>
            <a:r>
              <a:rPr lang="en-GB" dirty="0"/>
              <a:t/>
            </a:r>
            <a:br>
              <a:rPr lang="en-GB" dirty="0"/>
            </a:br>
            <a:endParaRPr lang="en-GB" dirty="0" smtClean="0"/>
          </a:p>
          <a:p>
            <a:r>
              <a:rPr lang="en-GB" b="1" dirty="0"/>
              <a:t>https://</a:t>
            </a:r>
            <a:r>
              <a:rPr lang="en-GB" b="1" dirty="0" err="1"/>
              <a:t>github.com</a:t>
            </a:r>
            <a:r>
              <a:rPr lang="en-GB" b="1" dirty="0"/>
              <a:t>/</a:t>
            </a:r>
            <a:r>
              <a:rPr lang="en-GB" b="1" dirty="0" err="1"/>
              <a:t>sbilly</a:t>
            </a:r>
            <a:r>
              <a:rPr lang="en-GB" b="1" dirty="0"/>
              <a:t>/awesome-security</a:t>
            </a:r>
            <a:r>
              <a:rPr lang="en-GB" dirty="0"/>
              <a:t/>
            </a:r>
            <a:br>
              <a:rPr lang="en-GB" dirty="0"/>
            </a:br>
            <a:r>
              <a:rPr lang="en-GB" dirty="0"/>
              <a:t>https://</a:t>
            </a:r>
            <a:r>
              <a:rPr lang="en-GB" dirty="0" err="1"/>
              <a:t>github.com</a:t>
            </a:r>
            <a:r>
              <a:rPr lang="en-GB" dirty="0"/>
              <a:t>/</a:t>
            </a:r>
            <a:r>
              <a:rPr lang="en-GB" dirty="0" err="1"/>
              <a:t>nixawk</a:t>
            </a:r>
            <a:r>
              <a:rPr lang="en-GB" dirty="0"/>
              <a:t>/</a:t>
            </a:r>
            <a:r>
              <a:rPr lang="en-GB" dirty="0" err="1"/>
              <a:t>pentest</a:t>
            </a:r>
            <a:r>
              <a:rPr lang="en-GB" dirty="0"/>
              <a:t>-wiki</a:t>
            </a:r>
            <a:br>
              <a:rPr lang="en-GB" dirty="0"/>
            </a:br>
            <a:r>
              <a:rPr lang="en-GB" dirty="0"/>
              <a:t/>
            </a:r>
            <a:br>
              <a:rPr lang="en-GB" dirty="0"/>
            </a:br>
            <a:r>
              <a:rPr lang="en-GB" dirty="0"/>
              <a:t>https://</a:t>
            </a:r>
            <a:r>
              <a:rPr lang="en-GB" dirty="0" err="1"/>
              <a:t>safeandsavvy.f-secure.com</a:t>
            </a:r>
            <a:r>
              <a:rPr lang="en-GB" dirty="0"/>
              <a:t>/</a:t>
            </a:r>
          </a:p>
          <a:p>
            <a:r>
              <a:rPr lang="en-GB" dirty="0"/>
              <a:t>https:</a:t>
            </a:r>
            <a:r>
              <a:rPr lang="en-GB" dirty="0" smtClean="0"/>
              <a:t>/</a:t>
            </a:r>
            <a:r>
              <a:rPr lang="en-GB" dirty="0"/>
              <a:t>/</a:t>
            </a:r>
            <a:r>
              <a:rPr lang="en-GB" dirty="0" err="1" smtClean="0"/>
              <a:t>reddit.com</a:t>
            </a:r>
            <a:r>
              <a:rPr lang="en-GB" dirty="0"/>
              <a:t>/r/</a:t>
            </a:r>
            <a:r>
              <a:rPr lang="en-GB" dirty="0" err="1"/>
              <a:t>netsec</a:t>
            </a:r>
            <a:r>
              <a:rPr lang="en-GB" dirty="0"/>
              <a:t>/</a:t>
            </a:r>
          </a:p>
          <a:p>
            <a:r>
              <a:rPr lang="en-GB" dirty="0"/>
              <a:t>https://</a:t>
            </a:r>
            <a:r>
              <a:rPr lang="en-GB" dirty="0" err="1"/>
              <a:t>blogs.cisco.com</a:t>
            </a:r>
            <a:r>
              <a:rPr lang="en-GB" dirty="0"/>
              <a:t>/author/</a:t>
            </a:r>
            <a:r>
              <a:rPr lang="en-GB" dirty="0" err="1"/>
              <a:t>talos</a:t>
            </a:r>
            <a:endParaRPr lang="en-GB" dirty="0"/>
          </a:p>
          <a:p>
            <a:r>
              <a:rPr lang="en-GB" dirty="0"/>
              <a:t>https:</a:t>
            </a:r>
            <a:r>
              <a:rPr lang="en-GB" dirty="0" smtClean="0"/>
              <a:t>/</a:t>
            </a:r>
            <a:r>
              <a:rPr lang="en-GB" dirty="0"/>
              <a:t>/</a:t>
            </a:r>
            <a:r>
              <a:rPr lang="en-GB" dirty="0" err="1" smtClean="0"/>
              <a:t>youtube.com</a:t>
            </a:r>
            <a:r>
              <a:rPr lang="en-GB" dirty="0"/>
              <a:t>/channel/UClcE-kVhqyiHCcjYwcpfj9w </a:t>
            </a:r>
            <a:br>
              <a:rPr lang="en-GB" dirty="0"/>
            </a:br>
            <a:r>
              <a:rPr lang="en-GB" dirty="0"/>
              <a:t>http://</a:t>
            </a:r>
            <a:r>
              <a:rPr lang="en-GB" dirty="0" err="1"/>
              <a:t>gynvael.coldwind.pl</a:t>
            </a:r>
            <a:r>
              <a:rPr lang="en-GB" dirty="0"/>
              <a:t>/</a:t>
            </a:r>
            <a:br>
              <a:rPr lang="en-GB" dirty="0"/>
            </a:br>
            <a:r>
              <a:rPr lang="en-GB" dirty="0" smtClean="0"/>
              <a:t>https</a:t>
            </a:r>
            <a:r>
              <a:rPr lang="en-GB" dirty="0"/>
              <a:t>://</a:t>
            </a:r>
            <a:r>
              <a:rPr lang="en-GB" dirty="0" err="1"/>
              <a:t>nakedsecurity.sophos.com</a:t>
            </a:r>
            <a:r>
              <a:rPr lang="en-GB" dirty="0"/>
              <a:t>/</a:t>
            </a:r>
          </a:p>
          <a:p>
            <a:r>
              <a:rPr lang="en-GB" dirty="0"/>
              <a:t>https://</a:t>
            </a:r>
            <a:r>
              <a:rPr lang="en-GB" dirty="0" err="1"/>
              <a:t>risky.biz</a:t>
            </a:r>
            <a:r>
              <a:rPr lang="en-GB" dirty="0"/>
              <a:t>/</a:t>
            </a:r>
            <a:r>
              <a:rPr lang="en-GB" dirty="0" err="1"/>
              <a:t>netcasts</a:t>
            </a:r>
            <a:r>
              <a:rPr lang="en-GB" dirty="0"/>
              <a:t>/risky-business/ </a:t>
            </a:r>
            <a:r>
              <a:rPr lang="en-GB" dirty="0" smtClean="0"/>
              <a:t/>
            </a:r>
            <a:br>
              <a:rPr lang="en-GB" dirty="0" smtClean="0"/>
            </a:br>
            <a:r>
              <a:rPr lang="en-GB" dirty="0" smtClean="0"/>
              <a:t>https</a:t>
            </a:r>
            <a:r>
              <a:rPr lang="en-GB" dirty="0"/>
              <a:t>://</a:t>
            </a:r>
            <a:r>
              <a:rPr lang="en-GB" dirty="0" err="1"/>
              <a:t>badcyber.com</a:t>
            </a:r>
            <a:r>
              <a:rPr lang="en-GB" dirty="0"/>
              <a:t>/ </a:t>
            </a:r>
            <a:br>
              <a:rPr lang="en-GB" dirty="0"/>
            </a:br>
            <a:r>
              <a:rPr lang="en-GB" dirty="0"/>
              <a:t>https://</a:t>
            </a:r>
            <a:r>
              <a:rPr lang="en-GB" dirty="0" err="1" smtClean="0"/>
              <a:t>packetstormsecurity.com</a:t>
            </a:r>
            <a:r>
              <a:rPr lang="en-GB" dirty="0"/>
              <a:t/>
            </a:r>
            <a:br>
              <a:rPr lang="en-GB" dirty="0"/>
            </a:br>
            <a:r>
              <a:rPr lang="en-GB" dirty="0"/>
              <a:t>https://</a:t>
            </a:r>
            <a:r>
              <a:rPr lang="en-GB" dirty="0" err="1"/>
              <a:t>labs.mwrinfosecurity.com</a:t>
            </a:r>
            <a:r>
              <a:rPr lang="en-GB" dirty="0" smtClean="0"/>
              <a:t>/</a:t>
            </a:r>
          </a:p>
          <a:p>
            <a:r>
              <a:rPr lang="en-GB" dirty="0" smtClean="0"/>
              <a:t/>
            </a:r>
            <a:br>
              <a:rPr lang="en-GB" dirty="0" smtClean="0"/>
            </a:br>
            <a:r>
              <a:rPr lang="en-GB" dirty="0" smtClean="0"/>
              <a:t>https</a:t>
            </a:r>
            <a:r>
              <a:rPr lang="en-GB" dirty="0"/>
              <a:t>://</a:t>
            </a:r>
            <a:r>
              <a:rPr lang="en-GB" dirty="0" err="1"/>
              <a:t>ctftime.org</a:t>
            </a:r>
            <a:r>
              <a:rPr lang="en-GB" dirty="0"/>
              <a:t>/</a:t>
            </a:r>
            <a:r>
              <a:rPr lang="en-GB" dirty="0" err="1"/>
              <a:t>ctf-wtf</a:t>
            </a:r>
            <a:r>
              <a:rPr lang="en-GB" dirty="0"/>
              <a:t>/</a:t>
            </a:r>
          </a:p>
          <a:p>
            <a:r>
              <a:rPr lang="en-GB" dirty="0"/>
              <a:t>http://</a:t>
            </a:r>
            <a:r>
              <a:rPr lang="en-GB" dirty="0" err="1"/>
              <a:t>overthewire.org</a:t>
            </a:r>
            <a:r>
              <a:rPr lang="en-GB" dirty="0"/>
              <a:t>/</a:t>
            </a:r>
            <a:r>
              <a:rPr lang="en-GB" dirty="0" err="1"/>
              <a:t>wargames</a:t>
            </a:r>
            <a:r>
              <a:rPr lang="en-GB" dirty="0"/>
              <a:t>/</a:t>
            </a:r>
          </a:p>
          <a:p>
            <a:r>
              <a:rPr lang="en-GB" dirty="0"/>
              <a:t>https://</a:t>
            </a:r>
            <a:r>
              <a:rPr lang="en-GB" dirty="0" err="1"/>
              <a:t>picoctf.com</a:t>
            </a:r>
            <a:r>
              <a:rPr lang="en-GB" dirty="0"/>
              <a:t>/</a:t>
            </a:r>
          </a:p>
          <a:p>
            <a:r>
              <a:rPr lang="en-GB" dirty="0"/>
              <a:t>https://</a:t>
            </a:r>
            <a:r>
              <a:rPr lang="en-GB" dirty="0" err="1"/>
              <a:t>microcorruption.com</a:t>
            </a:r>
            <a:r>
              <a:rPr lang="en-GB" dirty="0"/>
              <a:t>/about</a:t>
            </a:r>
          </a:p>
          <a:p>
            <a:r>
              <a:rPr lang="en-GB" dirty="0"/>
              <a:t>https://</a:t>
            </a:r>
            <a:r>
              <a:rPr lang="en-GB" dirty="0" err="1"/>
              <a:t>www.offensive-security.com</a:t>
            </a:r>
            <a:r>
              <a:rPr lang="en-GB" dirty="0"/>
              <a:t>/when-things-get-tough/ </a:t>
            </a:r>
            <a:r>
              <a:rPr lang="en-GB" dirty="0" smtClean="0"/>
              <a:t/>
            </a:r>
            <a:br>
              <a:rPr lang="en-GB" dirty="0" smtClean="0"/>
            </a:br>
            <a:endParaRPr lang="en-GB" dirty="0" smtClean="0"/>
          </a:p>
        </p:txBody>
      </p:sp>
    </p:spTree>
    <p:extLst>
      <p:ext uri="{BB962C8B-B14F-4D97-AF65-F5344CB8AC3E}">
        <p14:creationId xmlns:p14="http://schemas.microsoft.com/office/powerpoint/2010/main" val="193558565"/>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Interesting links</a:t>
            </a:r>
          </a:p>
        </p:txBody>
      </p:sp>
      <p:sp>
        <p:nvSpPr>
          <p:cNvPr id="3" name="Prostokąt 2"/>
          <p:cNvSpPr/>
          <p:nvPr/>
        </p:nvSpPr>
        <p:spPr>
          <a:xfrm>
            <a:off x="383617" y="1984471"/>
            <a:ext cx="8399913" cy="1754327"/>
          </a:xfrm>
          <a:prstGeom prst="rect">
            <a:avLst/>
          </a:prstGeom>
        </p:spPr>
        <p:txBody>
          <a:bodyPr wrap="square">
            <a:spAutoFit/>
          </a:bodyPr>
          <a:lstStyle/>
          <a:p>
            <a:r>
              <a:rPr lang="en-GB" dirty="0" smtClean="0"/>
              <a:t>Regarding multifactor authentication</a:t>
            </a:r>
          </a:p>
          <a:p>
            <a:endParaRPr lang="en-GB" b="1" dirty="0"/>
          </a:p>
          <a:p>
            <a:r>
              <a:rPr lang="en-GB" b="1" dirty="0" smtClean="0"/>
              <a:t>Justin Mayer </a:t>
            </a:r>
            <a:r>
              <a:rPr lang="en-GB" dirty="0" smtClean="0"/>
              <a:t>EuroPython2017’ talk form yesterday</a:t>
            </a:r>
            <a:r>
              <a:rPr lang="en-GB" b="1" dirty="0" smtClean="0"/>
              <a:t>:</a:t>
            </a:r>
          </a:p>
          <a:p>
            <a:endParaRPr lang="en-GB" b="1" dirty="0" smtClean="0"/>
          </a:p>
          <a:p>
            <a:r>
              <a:rPr lang="en-GB" b="1" dirty="0" smtClean="0"/>
              <a:t>“REPLACING </a:t>
            </a:r>
            <a:r>
              <a:rPr lang="en-GB" b="1" dirty="0"/>
              <a:t>PASSWORDS WITH MULTIPLE FACTORS: EMAIL, OTP, AND HARDWARE </a:t>
            </a:r>
            <a:r>
              <a:rPr lang="en-GB" b="1" dirty="0" smtClean="0"/>
              <a:t>KEYS”</a:t>
            </a:r>
          </a:p>
        </p:txBody>
      </p:sp>
    </p:spTree>
    <p:extLst>
      <p:ext uri="{BB962C8B-B14F-4D97-AF65-F5344CB8AC3E}">
        <p14:creationId xmlns:p14="http://schemas.microsoft.com/office/powerpoint/2010/main" val="277988981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Q&amp;A</a:t>
            </a:r>
            <a:endParaRPr lang="en-GB" sz="2000" dirty="0"/>
          </a:p>
        </p:txBody>
      </p:sp>
      <p:sp>
        <p:nvSpPr>
          <p:cNvPr id="3" name="Symbol zastępczy zawartości 2"/>
          <p:cNvSpPr>
            <a:spLocks noGrp="1"/>
          </p:cNvSpPr>
          <p:nvPr>
            <p:ph idx="1"/>
          </p:nvPr>
        </p:nvSpPr>
        <p:spPr>
          <a:xfrm>
            <a:off x="631825" y="2897188"/>
            <a:ext cx="2559050" cy="1063625"/>
          </a:xfrm>
        </p:spPr>
        <p:txBody>
          <a:bodyPr>
            <a:noAutofit/>
          </a:bodyPr>
          <a:lstStyle/>
          <a:p>
            <a:pPr marL="0" indent="0">
              <a:buNone/>
            </a:pPr>
            <a:r>
              <a:rPr lang="en-GB" sz="6600" dirty="0" smtClean="0"/>
              <a:t>Q &amp; A</a:t>
            </a:r>
            <a:endParaRPr lang="en-GB" sz="6600" dirty="0"/>
          </a:p>
        </p:txBody>
      </p:sp>
      <p:pic>
        <p:nvPicPr>
          <p:cNvPr id="4" name="Obraz 3" descr="ka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835" y="323850"/>
            <a:ext cx="5496166" cy="6166958"/>
          </a:xfrm>
          <a:prstGeom prst="rect">
            <a:avLst/>
          </a:prstGeom>
        </p:spPr>
      </p:pic>
    </p:spTree>
    <p:extLst>
      <p:ext uri="{BB962C8B-B14F-4D97-AF65-F5344CB8AC3E}">
        <p14:creationId xmlns:p14="http://schemas.microsoft.com/office/powerpoint/2010/main" val="58653204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err="1" smtClean="0"/>
              <a:t>whoami</a:t>
            </a:r>
            <a:endParaRPr lang="en-GB" sz="2000" dirty="0"/>
          </a:p>
        </p:txBody>
      </p:sp>
      <p:sp>
        <p:nvSpPr>
          <p:cNvPr id="4" name="PoleTekstowe 3"/>
          <p:cNvSpPr txBox="1"/>
          <p:nvPr/>
        </p:nvSpPr>
        <p:spPr>
          <a:xfrm>
            <a:off x="1136884" y="4559300"/>
            <a:ext cx="6870231" cy="369332"/>
          </a:xfrm>
          <a:prstGeom prst="rect">
            <a:avLst/>
          </a:prstGeom>
          <a:noFill/>
        </p:spPr>
        <p:txBody>
          <a:bodyPr wrap="square" rtlCol="0">
            <a:spAutoFit/>
          </a:bodyPr>
          <a:lstStyle/>
          <a:p>
            <a:pPr algn="ctr"/>
            <a:r>
              <a:rPr lang="en-GB" dirty="0" smtClean="0"/>
              <a:t>Team leader &amp; software engineer </a:t>
            </a:r>
            <a:endParaRPr lang="en-GB" dirty="0"/>
          </a:p>
        </p:txBody>
      </p:sp>
      <p:pic>
        <p:nvPicPr>
          <p:cNvPr id="5" name="Obraz 4" descr="F-Secure_Logo_blue_Alpha_chann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5225" y="1931994"/>
            <a:ext cx="2935436" cy="2627306"/>
          </a:xfrm>
          <a:prstGeom prst="rect">
            <a:avLst/>
          </a:prstGeom>
        </p:spPr>
      </p:pic>
    </p:spTree>
    <p:extLst>
      <p:ext uri="{BB962C8B-B14F-4D97-AF65-F5344CB8AC3E}">
        <p14:creationId xmlns:p14="http://schemas.microsoft.com/office/powerpoint/2010/main" val="24341802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err="1" smtClean="0"/>
              <a:t>whoami</a:t>
            </a:r>
            <a:endParaRPr lang="en-GB" sz="2000" dirty="0"/>
          </a:p>
        </p:txBody>
      </p:sp>
      <p:pic>
        <p:nvPicPr>
          <p:cNvPr id="5" name="Obraz 4" descr="20161024-DSCF147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425" y="450851"/>
            <a:ext cx="7458075" cy="4972050"/>
          </a:xfrm>
          <a:prstGeom prst="rect">
            <a:avLst/>
          </a:prstGeom>
        </p:spPr>
      </p:pic>
      <p:sp>
        <p:nvSpPr>
          <p:cNvPr id="6" name="PoleTekstowe 5"/>
          <p:cNvSpPr txBox="1"/>
          <p:nvPr/>
        </p:nvSpPr>
        <p:spPr>
          <a:xfrm>
            <a:off x="1136884" y="5543550"/>
            <a:ext cx="6870231" cy="369332"/>
          </a:xfrm>
          <a:prstGeom prst="rect">
            <a:avLst/>
          </a:prstGeom>
          <a:noFill/>
        </p:spPr>
        <p:txBody>
          <a:bodyPr wrap="square" rtlCol="0">
            <a:spAutoFit/>
          </a:bodyPr>
          <a:lstStyle/>
          <a:p>
            <a:pPr algn="ctr"/>
            <a:r>
              <a:rPr lang="en-GB" dirty="0" smtClean="0"/>
              <a:t>220 people, mostly women </a:t>
            </a:r>
            <a:r>
              <a:rPr lang="en-GB" dirty="0" err="1" smtClean="0"/>
              <a:t>Pythoning</a:t>
            </a:r>
            <a:r>
              <a:rPr lang="en-GB" dirty="0" smtClean="0"/>
              <a:t>, weekly !</a:t>
            </a:r>
            <a:endParaRPr lang="en-GB" dirty="0"/>
          </a:p>
        </p:txBody>
      </p:sp>
      <p:pic>
        <p:nvPicPr>
          <p:cNvPr id="7" name="Obraz 6" descr="pyladis_poland_back-_2-3Mai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6682" y="4522237"/>
            <a:ext cx="2340866" cy="2042626"/>
          </a:xfrm>
          <a:prstGeom prst="rect">
            <a:avLst/>
          </a:prstGeom>
        </p:spPr>
      </p:pic>
    </p:spTree>
    <p:extLst>
      <p:ext uri="{BB962C8B-B14F-4D97-AF65-F5344CB8AC3E}">
        <p14:creationId xmlns:p14="http://schemas.microsoft.com/office/powerpoint/2010/main" val="285190927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6534150" cy="304800"/>
          </a:xfrm>
        </p:spPr>
        <p:txBody>
          <a:bodyPr>
            <a:noAutofit/>
          </a:bodyPr>
          <a:lstStyle/>
          <a:p>
            <a:r>
              <a:rPr lang="en-GB" sz="2000" dirty="0" smtClean="0"/>
              <a:t>Cyber </a:t>
            </a:r>
            <a:r>
              <a:rPr lang="en-GB" sz="2000" dirty="0" err="1" smtClean="0"/>
              <a:t>Secuirty</a:t>
            </a:r>
            <a:endParaRPr lang="en-GB" sz="2000" dirty="0"/>
          </a:p>
        </p:txBody>
      </p:sp>
      <p:sp>
        <p:nvSpPr>
          <p:cNvPr id="3" name="Symbol zastępczy zawartości 2"/>
          <p:cNvSpPr>
            <a:spLocks noGrp="1"/>
          </p:cNvSpPr>
          <p:nvPr>
            <p:ph idx="1"/>
          </p:nvPr>
        </p:nvSpPr>
        <p:spPr>
          <a:xfrm>
            <a:off x="457200" y="838110"/>
            <a:ext cx="8229600" cy="5638890"/>
          </a:xfrm>
        </p:spPr>
        <p:txBody>
          <a:bodyPr>
            <a:normAutofit/>
          </a:bodyPr>
          <a:lstStyle/>
          <a:p>
            <a:pPr marL="0" indent="0">
              <a:buNone/>
            </a:pPr>
            <a:r>
              <a:rPr lang="en-GB" sz="2200" dirty="0" smtClean="0"/>
              <a:t>Protection of:</a:t>
            </a:r>
            <a:endParaRPr lang="en-GB" sz="2200" dirty="0"/>
          </a:p>
          <a:p>
            <a:pPr lvl="1"/>
            <a:r>
              <a:rPr lang="en-GB" sz="1800" dirty="0" smtClean="0"/>
              <a:t>computer systems</a:t>
            </a:r>
          </a:p>
          <a:p>
            <a:pPr lvl="1"/>
            <a:r>
              <a:rPr lang="en-GB" sz="1800" dirty="0" err="1" smtClean="0"/>
              <a:t>IoT</a:t>
            </a:r>
            <a:r>
              <a:rPr lang="en-GB" sz="1800" dirty="0" smtClean="0"/>
              <a:t> devices </a:t>
            </a:r>
            <a:endParaRPr lang="en-GB" sz="1800" dirty="0"/>
          </a:p>
          <a:p>
            <a:pPr lvl="1"/>
            <a:r>
              <a:rPr lang="en-GB" sz="1800" dirty="0" smtClean="0"/>
              <a:t>Smartphones </a:t>
            </a:r>
          </a:p>
          <a:p>
            <a:pPr marL="0" indent="0">
              <a:buNone/>
            </a:pPr>
            <a:r>
              <a:rPr lang="en-GB" sz="2200" dirty="0" smtClean="0"/>
              <a:t>from </a:t>
            </a:r>
            <a:r>
              <a:rPr lang="en-GB" sz="2200" dirty="0"/>
              <a:t>the theft or damage to their </a:t>
            </a:r>
          </a:p>
          <a:p>
            <a:pPr lvl="1"/>
            <a:r>
              <a:rPr lang="en-GB" sz="1800" dirty="0"/>
              <a:t>h</a:t>
            </a:r>
            <a:r>
              <a:rPr lang="en-GB" sz="1800" dirty="0" smtClean="0"/>
              <a:t>ardware </a:t>
            </a:r>
          </a:p>
          <a:p>
            <a:pPr lvl="1"/>
            <a:r>
              <a:rPr lang="en-GB" sz="1800" dirty="0"/>
              <a:t>s</a:t>
            </a:r>
            <a:r>
              <a:rPr lang="en-GB" sz="1800" dirty="0" smtClean="0"/>
              <a:t>oftware </a:t>
            </a:r>
            <a:endParaRPr lang="en-GB" sz="1800" dirty="0"/>
          </a:p>
          <a:p>
            <a:pPr lvl="1"/>
            <a:r>
              <a:rPr lang="en-GB" sz="1800" dirty="0" smtClean="0"/>
              <a:t>Information</a:t>
            </a:r>
          </a:p>
          <a:p>
            <a:pPr lvl="1"/>
            <a:r>
              <a:rPr lang="en-GB" sz="1800" dirty="0"/>
              <a:t>d</a:t>
            </a:r>
            <a:r>
              <a:rPr lang="en-GB" sz="1800" dirty="0" smtClean="0"/>
              <a:t>isruption of services.</a:t>
            </a:r>
          </a:p>
          <a:p>
            <a:pPr marL="0" indent="0">
              <a:buNone/>
            </a:pPr>
            <a:endParaRPr lang="en-GB" sz="2200" dirty="0"/>
          </a:p>
          <a:p>
            <a:pPr marL="0" indent="0">
              <a:buNone/>
            </a:pPr>
            <a:r>
              <a:rPr lang="en-GB" sz="2200" dirty="0"/>
              <a:t>Cyber security </a:t>
            </a:r>
            <a:r>
              <a:rPr lang="en-GB" sz="2200" dirty="0" smtClean="0"/>
              <a:t>starts from controlling </a:t>
            </a:r>
            <a:r>
              <a:rPr lang="en-GB" sz="2200" dirty="0"/>
              <a:t>physical access to the </a:t>
            </a:r>
            <a:r>
              <a:rPr lang="en-GB" sz="2200" dirty="0" smtClean="0"/>
              <a:t>hardware </a:t>
            </a:r>
            <a:r>
              <a:rPr lang="en-GB" sz="2200" dirty="0"/>
              <a:t>through </a:t>
            </a:r>
            <a:r>
              <a:rPr lang="en-GB" sz="2200" dirty="0" smtClean="0"/>
              <a:t>protecting </a:t>
            </a:r>
            <a:r>
              <a:rPr lang="en-GB" sz="2200" dirty="0"/>
              <a:t>against harm that may come via network </a:t>
            </a:r>
            <a:r>
              <a:rPr lang="en-GB" sz="2200" dirty="0" smtClean="0"/>
              <a:t>access up to user incompetence. </a:t>
            </a:r>
            <a:endParaRPr lang="en-GB" sz="2200" dirty="0"/>
          </a:p>
        </p:txBody>
      </p:sp>
      <p:sp>
        <p:nvSpPr>
          <p:cNvPr id="4" name="PoleTekstowe 3"/>
          <p:cNvSpPr txBox="1"/>
          <p:nvPr/>
        </p:nvSpPr>
        <p:spPr>
          <a:xfrm>
            <a:off x="3503216" y="485927"/>
            <a:ext cx="1415697" cy="369332"/>
          </a:xfrm>
          <a:prstGeom prst="rect">
            <a:avLst/>
          </a:prstGeom>
          <a:noFill/>
        </p:spPr>
        <p:txBody>
          <a:bodyPr wrap="none" rtlCol="0">
            <a:spAutoFit/>
          </a:bodyPr>
          <a:lstStyle/>
          <a:p>
            <a:pPr algn="ctr"/>
            <a:r>
              <a:rPr lang="en-GB" b="1" dirty="0"/>
              <a:t>What it is ?</a:t>
            </a:r>
          </a:p>
        </p:txBody>
      </p:sp>
    </p:spTree>
    <p:extLst>
      <p:ext uri="{BB962C8B-B14F-4D97-AF65-F5344CB8AC3E}">
        <p14:creationId xmlns:p14="http://schemas.microsoft.com/office/powerpoint/2010/main" val="2294271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911350" y="19050"/>
            <a:ext cx="7232650" cy="304800"/>
          </a:xfrm>
        </p:spPr>
        <p:txBody>
          <a:bodyPr>
            <a:noAutofit/>
          </a:bodyPr>
          <a:lstStyle/>
          <a:p>
            <a:pPr marL="457200" indent="-457200"/>
            <a:r>
              <a:rPr lang="en-GB" sz="1800" dirty="0"/>
              <a:t>why is cyber-security awareness in </a:t>
            </a:r>
            <a:r>
              <a:rPr lang="en-GB" sz="1800" dirty="0" smtClean="0"/>
              <a:t>a company </a:t>
            </a:r>
            <a:r>
              <a:rPr lang="en-GB" sz="1800" dirty="0"/>
              <a:t>so important </a:t>
            </a:r>
            <a:r>
              <a:rPr lang="en-GB" sz="1800" dirty="0" smtClean="0"/>
              <a:t>nowadays</a:t>
            </a:r>
            <a:endParaRPr lang="en-GB" sz="1800" dirty="0"/>
          </a:p>
        </p:txBody>
      </p:sp>
      <p:sp>
        <p:nvSpPr>
          <p:cNvPr id="11" name="PoleTekstowe 10"/>
          <p:cNvSpPr txBox="1"/>
          <p:nvPr/>
        </p:nvSpPr>
        <p:spPr>
          <a:xfrm>
            <a:off x="336550" y="5908730"/>
            <a:ext cx="8446120" cy="276999"/>
          </a:xfrm>
          <a:prstGeom prst="rect">
            <a:avLst/>
          </a:prstGeom>
          <a:noFill/>
        </p:spPr>
        <p:txBody>
          <a:bodyPr wrap="square" rtlCol="0">
            <a:spAutoFit/>
          </a:bodyPr>
          <a:lstStyle/>
          <a:p>
            <a:r>
              <a:rPr lang="en-GB" sz="1200" dirty="0" smtClean="0"/>
              <a:t>Source: http</a:t>
            </a:r>
            <a:r>
              <a:rPr lang="en-GB" sz="1200" dirty="0"/>
              <a:t>://</a:t>
            </a:r>
            <a:r>
              <a:rPr lang="en-GB" sz="1200" dirty="0" err="1"/>
              <a:t>www.informationisbeautiful.net</a:t>
            </a:r>
            <a:r>
              <a:rPr lang="en-GB" sz="1200" dirty="0"/>
              <a:t>/visualizations/worlds-biggest-data-breaches-hacks/</a:t>
            </a:r>
            <a:endParaRPr lang="en-GB" sz="1200" dirty="0" smtClean="0"/>
          </a:p>
        </p:txBody>
      </p:sp>
      <p:pic>
        <p:nvPicPr>
          <p:cNvPr id="3" name="hacked.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468840"/>
            <a:ext cx="9144000" cy="5143500"/>
          </a:xfrm>
          <a:prstGeom prst="rect">
            <a:avLst/>
          </a:prstGeom>
        </p:spPr>
      </p:pic>
    </p:spTree>
    <p:extLst>
      <p:ext uri="{BB962C8B-B14F-4D97-AF65-F5344CB8AC3E}">
        <p14:creationId xmlns:p14="http://schemas.microsoft.com/office/powerpoint/2010/main" val="22956926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5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rzejrzystość">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1_Przejrzystość">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Motyw pakietu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Przejrzystość.thmx</Template>
  <TotalTime>27378</TotalTime>
  <Words>5247</Words>
  <Application>Microsoft Macintosh PowerPoint</Application>
  <PresentationFormat>Pokaz na ekranie (4:3)</PresentationFormat>
  <Paragraphs>700</Paragraphs>
  <Slides>52</Slides>
  <Notes>52</Notes>
  <HiddenSlides>0</HiddenSlides>
  <MMClips>1</MMClips>
  <ScaleCrop>false</ScaleCrop>
  <HeadingPairs>
    <vt:vector size="4" baseType="variant">
      <vt:variant>
        <vt:lpstr>Motyw</vt:lpstr>
      </vt:variant>
      <vt:variant>
        <vt:i4>2</vt:i4>
      </vt:variant>
      <vt:variant>
        <vt:lpstr>Tytuły slajdów</vt:lpstr>
      </vt:variant>
      <vt:variant>
        <vt:i4>52</vt:i4>
      </vt:variant>
    </vt:vector>
  </HeadingPairs>
  <TitlesOfParts>
    <vt:vector size="54" baseType="lpstr">
      <vt:lpstr>Przejrzystość</vt:lpstr>
      <vt:lpstr>1_Przejrzystość</vt:lpstr>
      <vt:lpstr>CyberSecurity.bootcamp()</vt:lpstr>
      <vt:lpstr>whoami</vt:lpstr>
      <vt:lpstr>Agenda</vt:lpstr>
      <vt:lpstr>whoami</vt:lpstr>
      <vt:lpstr>whoami</vt:lpstr>
      <vt:lpstr>whoami</vt:lpstr>
      <vt:lpstr>whoami</vt:lpstr>
      <vt:lpstr>Cyber Secuirty</vt:lpstr>
      <vt:lpstr>why is cyber-security awareness in a company so important nowadays</vt:lpstr>
      <vt:lpstr>why is cyber-security awareness in a company so important nowadays</vt:lpstr>
      <vt:lpstr>why is cyber-security awareness in a company so important nowadays.x`</vt:lpstr>
      <vt:lpstr>why is cyber-security awareness in a company so important nowadays.</vt:lpstr>
      <vt:lpstr>why is cyber-security awareness in a company so important nowadays.</vt:lpstr>
      <vt:lpstr>Threat modelling</vt:lpstr>
      <vt:lpstr>Threat modelling</vt:lpstr>
      <vt:lpstr>Threat modelling</vt:lpstr>
      <vt:lpstr>Threat modelling</vt:lpstr>
      <vt:lpstr>Threat modelling: identify</vt:lpstr>
      <vt:lpstr>Threat modelling: identify threats and quantify them</vt:lpstr>
      <vt:lpstr>Threat modelling: identify threats and quantify them</vt:lpstr>
      <vt:lpstr>Threat modelling: address</vt:lpstr>
      <vt:lpstr>Securing an APP</vt:lpstr>
      <vt:lpstr>Securing an APP</vt:lpstr>
      <vt:lpstr>Securing an APP</vt:lpstr>
      <vt:lpstr>Securing an APP Threat Modelling #1</vt:lpstr>
      <vt:lpstr>Common attack vectors on web applications</vt:lpstr>
      <vt:lpstr>Common attack vectors on web applications</vt:lpstr>
      <vt:lpstr>Common attack vectors on web applications</vt:lpstr>
      <vt:lpstr>Securing an APP Threat Modelling #1</vt:lpstr>
      <vt:lpstr>Securing an APP Threat Modelling #1 </vt:lpstr>
      <vt:lpstr>Common attack vectors on Python applications</vt:lpstr>
      <vt:lpstr>Why eval is so dengerous</vt:lpstr>
      <vt:lpstr>Why eval is so dengerous</vt:lpstr>
      <vt:lpstr>Common attack vectors on Python applications</vt:lpstr>
      <vt:lpstr>Securing an APP Threat Modelling #1 </vt:lpstr>
      <vt:lpstr>Securing an APP Threat Modelling #1 </vt:lpstr>
      <vt:lpstr>Securing an APP Threat Modelling #1</vt:lpstr>
      <vt:lpstr>Securing an APP Threat Modelling #1 </vt:lpstr>
      <vt:lpstr>Securing an APP Threat Modelling #1</vt:lpstr>
      <vt:lpstr>Securing an APP Threat Modelling #1</vt:lpstr>
      <vt:lpstr>Securing an APP Threat Modelling #2</vt:lpstr>
      <vt:lpstr>Securing an APP Threat Modelling #3</vt:lpstr>
      <vt:lpstr>Automated security testing</vt:lpstr>
      <vt:lpstr>Pentesting and pentesters</vt:lpstr>
      <vt:lpstr>Pentesting and pentesters</vt:lpstr>
      <vt:lpstr>Pentesting and pentesters</vt:lpstr>
      <vt:lpstr>Who is a CISO</vt:lpstr>
      <vt:lpstr>Being hacked.</vt:lpstr>
      <vt:lpstr>Being hacked.</vt:lpstr>
      <vt:lpstr>Interesting links</vt:lpstr>
      <vt:lpstr>Interesting links</vt:lpstr>
      <vt:lpstr>Q&amp;A</vt:lpstr>
    </vt:vector>
  </TitlesOfParts>
  <Company>PHOTOJOURNALIST.PL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Piotr Dyba</dc:creator>
  <cp:lastModifiedBy>Piotr Dyba</cp:lastModifiedBy>
  <cp:revision>368</cp:revision>
  <dcterms:created xsi:type="dcterms:W3CDTF">2017-06-16T10:40:09Z</dcterms:created>
  <dcterms:modified xsi:type="dcterms:W3CDTF">2017-07-11T10:33:00Z</dcterms:modified>
</cp:coreProperties>
</file>