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68" r:id="rId4"/>
    <p:sldMasterId id="214748366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Lst>
  <p:sldSz cy="6858000" cx="9144000"/>
  <p:notesSz cx="6858000" cy="9144000"/>
  <p:embeddedFontLst>
    <p:embeddedFont>
      <p:font typeface="Roboto Slab"/>
      <p:regular r:id="rId57"/>
      <p:bold r:id="rId58"/>
    </p:embeddedFont>
    <p:embeddedFont>
      <p:font typeface="Ubuntu"/>
      <p:regular r:id="rId59"/>
      <p:bold r:id="rId60"/>
      <p:italic r:id="rId61"/>
      <p:boldItalic r:id="rId62"/>
    </p:embeddedFont>
    <p:embeddedFont>
      <p:font typeface="Source Sans Pro"/>
      <p:regular r:id="rId63"/>
      <p:bold r:id="rId64"/>
      <p:italic r:id="rId65"/>
      <p:boldItalic r:id="rId6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224A68E0-1FAB-4107-810F-959DD077DFC7}">
  <a:tblStyle styleId="{224A68E0-1FAB-4107-810F-959DD077DFC7}" styleName="Table_0">
    <a:wholeTbl>
      <a:tcStyle>
        <a:tcBdr>
          <a:left>
            <a:ln cap="flat" cmpd="sng" w="9525">
              <a:solidFill>
                <a:srgbClr val="9E9E9E"/>
              </a:solidFill>
              <a:prstDash val="solid"/>
              <a:round/>
              <a:headEnd len="med" w="med" type="none"/>
              <a:tailEnd len="med" w="med" type="none"/>
            </a:ln>
          </a:left>
          <a:right>
            <a:ln cap="flat" cmpd="sng" w="9525">
              <a:solidFill>
                <a:srgbClr val="9E9E9E"/>
              </a:solidFill>
              <a:prstDash val="solid"/>
              <a:round/>
              <a:headEnd len="med" w="med" type="none"/>
              <a:tailEnd len="med" w="med" type="none"/>
            </a:ln>
          </a:right>
          <a:top>
            <a:ln cap="flat" cmpd="sng" w="9525">
              <a:solidFill>
                <a:srgbClr val="9E9E9E"/>
              </a:solidFill>
              <a:prstDash val="solid"/>
              <a:round/>
              <a:headEnd len="med" w="med" type="none"/>
              <a:tailEnd len="med" w="med" type="none"/>
            </a:ln>
          </a:top>
          <a:bottom>
            <a:ln cap="flat" cmpd="sng" w="9525">
              <a:solidFill>
                <a:srgbClr val="9E9E9E"/>
              </a:solidFill>
              <a:prstDash val="solid"/>
              <a:round/>
              <a:headEnd len="med" w="med" type="none"/>
              <a:tailEnd len="med" w="med" type="none"/>
            </a:ln>
          </a:bottom>
          <a:insideH>
            <a:ln cap="flat" cmpd="sng" w="9525">
              <a:solidFill>
                <a:srgbClr val="9E9E9E"/>
              </a:solidFill>
              <a:prstDash val="solid"/>
              <a:round/>
              <a:headEnd len="med" w="med" type="none"/>
              <a:tailEnd len="med" w="med" type="none"/>
            </a:ln>
          </a:insideH>
          <a:insideV>
            <a:ln cap="flat" cmpd="sng" w="9525">
              <a:solidFill>
                <a:srgbClr val="9E9E9E"/>
              </a:solidFill>
              <a:prstDash val="solid"/>
              <a:round/>
              <a:headEnd len="med" w="med" type="none"/>
              <a:tailEnd len="med" w="med" type="none"/>
            </a:ln>
          </a:insideV>
        </a:tcBdr>
      </a:tcStyle>
    </a:wholeTb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font" Target="fonts/Ubuntu-boldItalic.fntdata"/><Relationship Id="rId61" Type="http://schemas.openxmlformats.org/officeDocument/2006/relationships/font" Target="fonts/Ubuntu-italic.fntdata"/><Relationship Id="rId20" Type="http://schemas.openxmlformats.org/officeDocument/2006/relationships/slide" Target="slides/slide14.xml"/><Relationship Id="rId64" Type="http://schemas.openxmlformats.org/officeDocument/2006/relationships/font" Target="fonts/SourceSansPro-bold.fntdata"/><Relationship Id="rId63" Type="http://schemas.openxmlformats.org/officeDocument/2006/relationships/font" Target="fonts/SourceSansPro-regular.fntdata"/><Relationship Id="rId22" Type="http://schemas.openxmlformats.org/officeDocument/2006/relationships/slide" Target="slides/slide16.xml"/><Relationship Id="rId66" Type="http://schemas.openxmlformats.org/officeDocument/2006/relationships/font" Target="fonts/SourceSansPro-boldItalic.fntdata"/><Relationship Id="rId21" Type="http://schemas.openxmlformats.org/officeDocument/2006/relationships/slide" Target="slides/slide15.xml"/><Relationship Id="rId65" Type="http://schemas.openxmlformats.org/officeDocument/2006/relationships/font" Target="fonts/SourceSansPro-italic.fntdata"/><Relationship Id="rId24" Type="http://schemas.openxmlformats.org/officeDocument/2006/relationships/slide" Target="slides/slide18.xml"/><Relationship Id="rId23" Type="http://schemas.openxmlformats.org/officeDocument/2006/relationships/slide" Target="slides/slide17.xml"/><Relationship Id="rId60" Type="http://schemas.openxmlformats.org/officeDocument/2006/relationships/font" Target="fonts/Ubuntu-bold.fntdata"/><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font" Target="fonts/RobotoSlab-regular.fntdata"/><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font" Target="fonts/Ubuntu-regular.fntdata"/><Relationship Id="rId14" Type="http://schemas.openxmlformats.org/officeDocument/2006/relationships/slide" Target="slides/slide8.xml"/><Relationship Id="rId58" Type="http://schemas.openxmlformats.org/officeDocument/2006/relationships/font" Target="fonts/RobotoSlab-bold.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deeplearning4j.org/word2vec.html" TargetMode="Externa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9" name="Shape 109"/>
        <p:cNvGrpSpPr/>
        <p:nvPr/>
      </p:nvGrpSpPr>
      <p:grpSpPr>
        <a:xfrm>
          <a:off x="0" y="0"/>
          <a:ext cx="0" cy="0"/>
          <a:chOff x="0" y="0"/>
          <a:chExt cx="0" cy="0"/>
        </a:xfrm>
      </p:grpSpPr>
      <p:sp>
        <p:nvSpPr>
          <p:cNvPr id="110" name="Shape 110"/>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p:spPr>
      </p:sp>
      <p:sp>
        <p:nvSpPr>
          <p:cNvPr id="111" name="Shape 111"/>
          <p:cNvSpPr txBox="1"/>
          <p:nvPr>
            <p:ph idx="1" type="body"/>
          </p:nvPr>
        </p:nvSpPr>
        <p:spPr>
          <a:xfrm>
            <a:off x="685800" y="4343400"/>
            <a:ext cx="5486399" cy="4114800"/>
          </a:xfrm>
          <a:prstGeom prst="rect">
            <a:avLst/>
          </a:prstGeom>
        </p:spPr>
        <p:txBody>
          <a:bodyPr anchorCtr="0" anchor="t" bIns="91425" lIns="91425" rIns="91425" tIns="91425">
            <a:noAutofit/>
          </a:bodyPr>
          <a:lstStyle/>
          <a:p>
            <a:pPr indent="-228600" lvl="0" marL="457200">
              <a:spcBef>
                <a:spcPts val="0"/>
              </a:spcBef>
              <a:buChar char="-"/>
            </a:pPr>
            <a:r>
              <a:rPr lang="en"/>
              <a:t>Hello and welcome! Thank you so much to the organizers! To the volunteers! To the EuroPython SocialVerein!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8" name="Shape 168"/>
        <p:cNvGrpSpPr/>
        <p:nvPr/>
      </p:nvGrpSpPr>
      <p:grpSpPr>
        <a:xfrm>
          <a:off x="0" y="0"/>
          <a:ext cx="0" cy="0"/>
          <a:chOff x="0" y="0"/>
          <a:chExt cx="0" cy="0"/>
        </a:xfrm>
      </p:grpSpPr>
      <p:sp>
        <p:nvSpPr>
          <p:cNvPr id="169" name="Shape 169"/>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70" name="Shape 170"/>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228600" lvl="0" marL="457200" rtl="0">
              <a:spcBef>
                <a:spcPts val="0"/>
              </a:spcBef>
              <a:buChar char="-"/>
            </a:pPr>
            <a:r>
              <a:rPr lang="en"/>
              <a:t>Should you build your own Lexicon? Parser? Neural Net? Algorithm?</a:t>
            </a:r>
          </a:p>
          <a:p>
            <a:pPr indent="-228600" lvl="0" marL="457200" rtl="0">
              <a:spcBef>
                <a:spcPts val="0"/>
              </a:spcBef>
              <a:buChar char="-"/>
            </a:pPr>
            <a:r>
              <a:rPr lang="en"/>
              <a:t>Your abilities to label data will somewhat depend on budget and time. Find balance between research academies and short-term thinking.</a:t>
            </a:r>
          </a:p>
          <a:p>
            <a:pPr indent="-228600" lvl="0" marL="457200" rtl="0">
              <a:spcBef>
                <a:spcPts val="0"/>
              </a:spcBef>
              <a:buChar char="-"/>
            </a:pPr>
            <a:r>
              <a:rPr lang="en"/>
              <a:t>Preprocessing input / postprocessing results and normalizing or regularizing your results / input can help your algorithm, but make sure to analyze it before and after to ensure you are making it better. It also helps to have much more data or even add to your data (like cropping labelled images with CNN image recognition)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3" name="Shape 183"/>
        <p:cNvGrpSpPr/>
        <p:nvPr/>
      </p:nvGrpSpPr>
      <p:grpSpPr>
        <a:xfrm>
          <a:off x="0" y="0"/>
          <a:ext cx="0" cy="0"/>
          <a:chOff x="0" y="0"/>
          <a:chExt cx="0" cy="0"/>
        </a:xfrm>
      </p:grpSpPr>
      <p:sp>
        <p:nvSpPr>
          <p:cNvPr id="184" name="Shape 184"/>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85" name="Shape 185"/>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228600" lvl="0" marL="457200" rtl="0">
              <a:spcBef>
                <a:spcPts val="0"/>
              </a:spcBef>
              <a:buChar char="-"/>
            </a:pPr>
            <a:r>
              <a:rPr lang="en"/>
              <a:t>Having a NLP Corpora, Lexicon or even what type of mappings you use for your word embeddings are all decisions that clearly affect the outcome of your model / solution</a:t>
            </a:r>
          </a:p>
          <a:p>
            <a:pPr indent="-228600" lvl="0" marL="457200" rtl="0">
              <a:spcBef>
                <a:spcPts val="0"/>
              </a:spcBef>
              <a:buChar char="-"/>
            </a:pPr>
            <a:r>
              <a:rPr lang="en"/>
              <a:t>We’ll talk about a few of the ways you can ensure you are asking the right questions, but there is MUCH more research and many more useful methods and examples if you want to spend time / effort / money on this part of your system</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9" name="Shape 189"/>
        <p:cNvGrpSpPr/>
        <p:nvPr/>
      </p:nvGrpSpPr>
      <p:grpSpPr>
        <a:xfrm>
          <a:off x="0" y="0"/>
          <a:ext cx="0" cy="0"/>
          <a:chOff x="0" y="0"/>
          <a:chExt cx="0" cy="0"/>
        </a:xfrm>
      </p:grpSpPr>
      <p:sp>
        <p:nvSpPr>
          <p:cNvPr id="190" name="Shape 190"/>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91" name="Shape 191"/>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228600" lvl="0" marL="457200" rtl="0">
              <a:spcBef>
                <a:spcPts val="0"/>
              </a:spcBef>
              <a:buChar char="-"/>
            </a:pPr>
            <a:r>
              <a:rPr lang="en"/>
              <a:t>These can also be unicode characters or hashtags</a:t>
            </a:r>
          </a:p>
          <a:p>
            <a:pPr indent="-228600" lvl="0" marL="457200" rtl="0">
              <a:spcBef>
                <a:spcPts val="0"/>
              </a:spcBef>
              <a:buChar char="-"/>
            </a:pPr>
            <a:r>
              <a:rPr lang="en"/>
              <a:t>You could even map memes to these via image recognition</a:t>
            </a:r>
          </a:p>
          <a:p>
            <a:pPr indent="-228600" lvl="0" marL="457200" rtl="0">
              <a:spcBef>
                <a:spcPts val="0"/>
              </a:spcBef>
              <a:buChar char="-"/>
            </a:pPr>
            <a:r>
              <a:rPr lang="en"/>
              <a:t>Can also be used across different languages / to expand lexicon formulation for languages with smaller representation</a:t>
            </a:r>
          </a:p>
          <a:p>
            <a:pPr indent="-228600" lvl="0" marL="457200">
              <a:spcBef>
                <a:spcPts val="0"/>
              </a:spcBef>
              <a:buChar char="-"/>
            </a:pPr>
            <a:r>
              <a:rPr lang="en"/>
              <a:t>Twitter140 from Stanford is trained in this way</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7" name="Shape 197"/>
        <p:cNvGrpSpPr/>
        <p:nvPr/>
      </p:nvGrpSpPr>
      <p:grpSpPr>
        <a:xfrm>
          <a:off x="0" y="0"/>
          <a:ext cx="0" cy="0"/>
          <a:chOff x="0" y="0"/>
          <a:chExt cx="0" cy="0"/>
        </a:xfrm>
      </p:grpSpPr>
      <p:sp>
        <p:nvSpPr>
          <p:cNvPr id="198" name="Shape 198"/>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99" name="Shape 199"/>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228600" lvl="0" marL="457200" rtl="0">
              <a:spcBef>
                <a:spcPts val="0"/>
              </a:spcBef>
              <a:buChar char="-"/>
            </a:pPr>
            <a:r>
              <a:rPr lang="en"/>
              <a:t>Choosing your labeling method is just as important as your lexicon. Some of this likely depends on funds you have or resources you have for tagging.</a:t>
            </a:r>
          </a:p>
          <a:p>
            <a:pPr indent="-228600" lvl="0" marL="457200">
              <a:spcBef>
                <a:spcPts val="0"/>
              </a:spcBef>
              <a:buChar char="-"/>
            </a:pPr>
            <a:r>
              <a:rPr lang="en"/>
              <a:t>Although a simple “on” and “off” switch work well for simple situations: I want to identify broadly negative vs positive tweets directed at our brand, it doesn’t allow for as much learning as introducing other elements, like a neutral or indeterminate (i.e. mixed) and it definitely can’t help with degrees of negativity and positivity or something as complex as stance.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3" name="Shape 203"/>
        <p:cNvGrpSpPr/>
        <p:nvPr/>
      </p:nvGrpSpPr>
      <p:grpSpPr>
        <a:xfrm>
          <a:off x="0" y="0"/>
          <a:ext cx="0" cy="0"/>
          <a:chOff x="0" y="0"/>
          <a:chExt cx="0" cy="0"/>
        </a:xfrm>
      </p:grpSpPr>
      <p:sp>
        <p:nvSpPr>
          <p:cNvPr id="204" name="Shape 204"/>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205" name="Shape 205"/>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228600" lvl="0" marL="457200" rtl="0">
              <a:spcBef>
                <a:spcPts val="0"/>
              </a:spcBef>
              <a:buChar char="-"/>
            </a:pPr>
            <a:r>
              <a:rPr lang="en">
                <a:solidFill>
                  <a:schemeClr val="dk1"/>
                </a:solidFill>
              </a:rPr>
              <a:t>also sentiment annotation, esp for shorter texts like twitter or picking out a few words hashtags: The average Spearman rank correlation coefficient between S 1 and S 10 was 0.96, between S 2 and S 10   was 0.98, and S 3 and S 10 was 0.99. This shows that as few as two or three annotations per BWS question are sufficient to obtain reliable sentiment scores. (Capturing Reliable Fine-Grained Sentiment      Associations by Crowdsourcing and Best–Worst Scaling)</a:t>
            </a:r>
          </a:p>
          <a:p>
            <a:pPr indent="-228600" lvl="0" marL="457200">
              <a:spcBef>
                <a:spcPts val="0"/>
              </a:spcBef>
              <a:buChar char="-"/>
            </a:pPr>
            <a:r>
              <a:rPr lang="en"/>
              <a:t>It’s also been shown that esp when using same graders, they can tire, they avoid the edges and they show bias over time.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9" name="Shape 209"/>
        <p:cNvGrpSpPr/>
        <p:nvPr/>
      </p:nvGrpSpPr>
      <p:grpSpPr>
        <a:xfrm>
          <a:off x="0" y="0"/>
          <a:ext cx="0" cy="0"/>
          <a:chOff x="0" y="0"/>
          <a:chExt cx="0" cy="0"/>
        </a:xfrm>
      </p:grpSpPr>
      <p:sp>
        <p:nvSpPr>
          <p:cNvPr id="210" name="Shape 210"/>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211" name="Shape 21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Clr>
                <a:schemeClr val="dk1"/>
              </a:buClr>
              <a:buSzPct val="100000"/>
              <a:buFont typeface="Arial"/>
              <a:buNone/>
            </a:pPr>
            <a:r>
              <a:rPr lang="en">
                <a:solidFill>
                  <a:schemeClr val="dk1"/>
                </a:solidFill>
              </a:rPr>
              <a:t>- also sentiment annotation, esp for shorter texts like twitter or picking out a few words hashtags: The average Spearman rank correlation coefficient between S 1 and S 10 was 0.96, between S 2 and S 10   was 0.98, and S 3 and S 10 was 0.99. This shows that as few as two or three annotations per BWS question are sufficient to obtain reliable sentiment scores. (Capturing Reliable Fine-Grained Sentiment      Associations by Crowdsourcing and Best–Worst Scaling)</a:t>
            </a:r>
          </a:p>
          <a:p>
            <a:pPr lvl="0">
              <a:spcBef>
                <a:spcPts val="0"/>
              </a:spcBef>
              <a:buClr>
                <a:schemeClr val="dk1"/>
              </a:buClr>
              <a:buSzPct val="100000"/>
              <a:buFont typeface="Arial"/>
              <a:buNone/>
            </a:pPr>
            <a:r>
              <a:rPr lang="en">
                <a:solidFill>
                  <a:schemeClr val="dk1"/>
                </a:solidFill>
              </a:rPr>
              <a:t> - even though we dont TOTALLY agree, we mainly agree: For sentiment scores between -1 and 1, we show that the perceptible difference is about 0.07 for English speakers. (The Effect of Negators, Modals,    and Degree Adverbs on Sentiment Composition)</a:t>
            </a:r>
          </a:p>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6" name="Shape 216"/>
        <p:cNvGrpSpPr/>
        <p:nvPr/>
      </p:nvGrpSpPr>
      <p:grpSpPr>
        <a:xfrm>
          <a:off x="0" y="0"/>
          <a:ext cx="0" cy="0"/>
          <a:chOff x="0" y="0"/>
          <a:chExt cx="0" cy="0"/>
        </a:xfrm>
      </p:grpSpPr>
      <p:sp>
        <p:nvSpPr>
          <p:cNvPr id="217" name="Shape 217"/>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218" name="Shape 218"/>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228600" lvl="0" marL="457200" rtl="0">
              <a:spcBef>
                <a:spcPts val="0"/>
              </a:spcBef>
              <a:buChar char="-"/>
            </a:pPr>
            <a:r>
              <a:rPr lang="en"/>
              <a:t>William Hamilton and his coauthors were able to map the same words with differing sentiment depending on subreddits. This often exposed very different contexts for these words, and interestingly he found similar topics were covered in the same words with the same sentiment even in opposing subreddits (meaning this shared language is understood in communities whether they are for or aganst the topic)</a:t>
            </a:r>
          </a:p>
          <a:p>
            <a:pPr indent="-228600" lvl="0" marL="457200" rtl="0">
              <a:spcBef>
                <a:spcPts val="0"/>
              </a:spcBef>
              <a:buChar char="-"/>
            </a:pPr>
            <a:r>
              <a:rPr lang="en"/>
              <a:t>The research also pointed out that these words change over time, especially long periods of time. This shows that language and sentiment evolve together and the time of your lexicon as well as the time of your incoming data should align for good analysis.</a:t>
            </a:r>
          </a:p>
          <a:p>
            <a:pPr indent="-228600" lvl="0" marL="457200" rtl="0">
              <a:spcBef>
                <a:spcPts val="0"/>
              </a:spcBef>
              <a:buChar char="-"/>
            </a:pPr>
            <a:r>
              <a:rPr lang="en"/>
              <a:t>He has released the models, so if you are interested, take a look at them, use them, and chat with him!</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3" name="Shape 223"/>
        <p:cNvGrpSpPr/>
        <p:nvPr/>
      </p:nvGrpSpPr>
      <p:grpSpPr>
        <a:xfrm>
          <a:off x="0" y="0"/>
          <a:ext cx="0" cy="0"/>
          <a:chOff x="0" y="0"/>
          <a:chExt cx="0" cy="0"/>
        </a:xfrm>
      </p:grpSpPr>
      <p:sp>
        <p:nvSpPr>
          <p:cNvPr id="224" name="Shape 224"/>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225" name="Shape 225"/>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228600" lvl="0" marL="457200" rtl="0">
              <a:spcBef>
                <a:spcPts val="0"/>
              </a:spcBef>
              <a:buChar char="-"/>
            </a:pPr>
            <a:r>
              <a:rPr lang="en"/>
              <a:t>Took a look at r/programming and found some interesting tidbits</a:t>
            </a:r>
          </a:p>
          <a:p>
            <a:pPr indent="-228600" lvl="0" marL="457200" rtl="0">
              <a:spcBef>
                <a:spcPts val="0"/>
              </a:spcBef>
              <a:buChar char="-"/>
            </a:pPr>
            <a:r>
              <a:rPr lang="en"/>
              <a:t>Also found out all of you are talking crap on python, so yah, you shouldnt do that. Go post nice things</a:t>
            </a:r>
          </a:p>
          <a:p>
            <a:pPr indent="-228600" lvl="0" marL="457200" rtl="0">
              <a:spcBef>
                <a:spcPts val="0"/>
              </a:spcBef>
              <a:buChar char="-"/>
            </a:pPr>
            <a:r>
              <a:rPr lang="en"/>
              <a:t>I live with a gold nut so I wasn’t really that surprised gold was near the top HEHEHEH</a:t>
            </a:r>
          </a:p>
          <a:p>
            <a:pPr indent="-228600" lvl="0" marL="457200" rtl="0">
              <a:spcBef>
                <a:spcPts val="0"/>
              </a:spcBef>
              <a:buChar char="-"/>
            </a:pPr>
            <a:r>
              <a:rPr lang="en"/>
              <a:t>You can imagine in a restaurant review, spaghetti hopefully has a positive connotation….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4" name="Shape 234"/>
        <p:cNvGrpSpPr/>
        <p:nvPr/>
      </p:nvGrpSpPr>
      <p:grpSpPr>
        <a:xfrm>
          <a:off x="0" y="0"/>
          <a:ext cx="0" cy="0"/>
          <a:chOff x="0" y="0"/>
          <a:chExt cx="0" cy="0"/>
        </a:xfrm>
      </p:grpSpPr>
      <p:sp>
        <p:nvSpPr>
          <p:cNvPr id="235" name="Shape 235"/>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236" name="Shape 236"/>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228600" lvl="0" marL="457200" rtl="0">
              <a:spcBef>
                <a:spcPts val="0"/>
              </a:spcBef>
              <a:buChar char="-"/>
            </a:pPr>
            <a:r>
              <a:rPr lang="en"/>
              <a:t>The core of your system is your machine learning algorithm and your approach, this is no longer a simple question as now folks have implemented sentiment analysis with the help of deep learning (either via word embeddings) or even deep networks trained to recognize or identify sentiment.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0" name="Shape 240"/>
        <p:cNvGrpSpPr/>
        <p:nvPr/>
      </p:nvGrpSpPr>
      <p:grpSpPr>
        <a:xfrm>
          <a:off x="0" y="0"/>
          <a:ext cx="0" cy="0"/>
          <a:chOff x="0" y="0"/>
          <a:chExt cx="0" cy="0"/>
        </a:xfrm>
      </p:grpSpPr>
      <p:sp>
        <p:nvSpPr>
          <p:cNvPr id="241" name="Shape 241"/>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242" name="Shape 242"/>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228600" lvl="0" marL="457200" rtl="0">
              <a:spcBef>
                <a:spcPts val="0"/>
              </a:spcBef>
              <a:buChar char="-"/>
            </a:pPr>
            <a:r>
              <a:rPr lang="en"/>
              <a:t>Sentiment analysis machine learning has evolved greatly in the past decade, and very swiftly in the past 4 years.</a:t>
            </a:r>
          </a:p>
          <a:p>
            <a:pPr indent="-228600" lvl="0" marL="457200" rtl="0">
              <a:spcBef>
                <a:spcPts val="0"/>
              </a:spcBef>
              <a:buChar char="-"/>
            </a:pPr>
            <a:r>
              <a:rPr lang="en"/>
              <a:t>Started with bag of words approach, or the more evolved tf-idf (term frequency, inverse document frequency)</a:t>
            </a:r>
          </a:p>
          <a:p>
            <a:pPr indent="-228600" lvl="0" marL="457200" rtl="0">
              <a:spcBef>
                <a:spcPts val="0"/>
              </a:spcBef>
              <a:buChar char="-"/>
            </a:pPr>
            <a:r>
              <a:rPr lang="en"/>
              <a:t>You can also use word2vec vectors / document aggregations with tags to train either simple models like naive bayes or Linear SVM or you can use them for more complex deep learning models</a:t>
            </a:r>
          </a:p>
          <a:p>
            <a:pPr indent="-228600" lvl="0" marL="457200" rtl="0">
              <a:spcBef>
                <a:spcPts val="0"/>
              </a:spcBef>
              <a:buChar char="-"/>
            </a:pPr>
            <a:r>
              <a:rPr lang="en"/>
              <a:t>Within those vectors you can also utilize skip grams or choose bigrams, trigrams unigrams to focus your model’s learning</a:t>
            </a:r>
          </a:p>
          <a:p>
            <a:pPr indent="-228600" lvl="0" marL="457200" rtl="0">
              <a:spcBef>
                <a:spcPts val="0"/>
              </a:spcBef>
              <a:buChar char="-"/>
            </a:pPr>
            <a:r>
              <a:rPr lang="en"/>
              <a:t>Stanford has worked on sentence trees and recursive neural tensor networks, which are not very speed efficient but have been shown to have great mappings of complex grammar.</a:t>
            </a:r>
          </a:p>
          <a:p>
            <a:pPr indent="-228600" lvl="0" marL="457200" rtl="0">
              <a:spcBef>
                <a:spcPts val="0"/>
              </a:spcBef>
              <a:buChar char="-"/>
            </a:pPr>
            <a:r>
              <a:rPr lang="en"/>
              <a:t>Semisupervised learning has been shown to grow deeper feature recognition and might hold significant weight in natural language processing (like what’s happening in analyzing LSTM for sentiment)</a:t>
            </a:r>
          </a:p>
          <a:p>
            <a:pPr indent="-228600" lvl="0" marL="457200" rtl="0">
              <a:spcBef>
                <a:spcPts val="0"/>
              </a:spcBef>
              <a:buChar char="-"/>
            </a:pPr>
            <a:r>
              <a:rPr lang="en"/>
              <a:t>There are also several for-pay state of the art systems with great scores, such as Twitter140</a:t>
            </a:r>
          </a:p>
          <a:p>
            <a:pPr lvl="0" rt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4" name="Shape 114"/>
        <p:cNvGrpSpPr/>
        <p:nvPr/>
      </p:nvGrpSpPr>
      <p:grpSpPr>
        <a:xfrm>
          <a:off x="0" y="0"/>
          <a:ext cx="0" cy="0"/>
          <a:chOff x="0" y="0"/>
          <a:chExt cx="0" cy="0"/>
        </a:xfrm>
      </p:grpSpPr>
      <p:sp>
        <p:nvSpPr>
          <p:cNvPr id="115" name="Shape 115"/>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16" name="Shape 116"/>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228600" lvl="0" marL="457200" rtl="0">
              <a:spcBef>
                <a:spcPts val="0"/>
              </a:spcBef>
              <a:buChar char="-"/>
            </a:pPr>
            <a:r>
              <a:rPr lang="en"/>
              <a:t>Programming Python since 2008</a:t>
            </a:r>
          </a:p>
          <a:p>
            <a:pPr indent="-228600" lvl="0" marL="457200" rtl="0">
              <a:spcBef>
                <a:spcPts val="0"/>
              </a:spcBef>
              <a:buChar char="-"/>
            </a:pPr>
            <a:r>
              <a:rPr lang="en"/>
              <a:t>Working with data in Python since I started at newspapers, since then I’ve worked with large and small scale data analysis at a variety of large and small companies.</a:t>
            </a:r>
          </a:p>
          <a:p>
            <a:pPr indent="-228600" lvl="0" marL="457200" rtl="0">
              <a:spcBef>
                <a:spcPts val="0"/>
              </a:spcBef>
              <a:buChar char="-"/>
            </a:pPr>
            <a:r>
              <a:rPr lang="en"/>
              <a:t>Co-author of O’Reillys book Data Wrangling with Python</a:t>
            </a:r>
          </a:p>
          <a:p>
            <a:pPr indent="-228600" lvl="1" marL="914400" rtl="0">
              <a:spcBef>
                <a:spcPts val="0"/>
              </a:spcBef>
              <a:buChar char="-"/>
            </a:pPr>
            <a:r>
              <a:rPr lang="en"/>
              <a:t>Aimed at folks who want to learn Python</a:t>
            </a:r>
          </a:p>
          <a:p>
            <a:pPr indent="-228600" lvl="0" marL="457200" rtl="0">
              <a:spcBef>
                <a:spcPts val="0"/>
              </a:spcBef>
              <a:buChar char="-"/>
            </a:pPr>
            <a:r>
              <a:rPr lang="en"/>
              <a:t>Twitter @kjam</a:t>
            </a:r>
          </a:p>
          <a:p>
            <a:pPr indent="-228600" lvl="0" marL="457200" rtl="0">
              <a:spcBef>
                <a:spcPts val="0"/>
              </a:spcBef>
              <a:buChar char="-"/>
            </a:pPr>
            <a:r>
              <a:rPr lang="en"/>
              <a:t>Kjamistan.com (my company and website)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6" name="Shape 246"/>
        <p:cNvGrpSpPr/>
        <p:nvPr/>
      </p:nvGrpSpPr>
      <p:grpSpPr>
        <a:xfrm>
          <a:off x="0" y="0"/>
          <a:ext cx="0" cy="0"/>
          <a:chOff x="0" y="0"/>
          <a:chExt cx="0" cy="0"/>
        </a:xfrm>
      </p:grpSpPr>
      <p:sp>
        <p:nvSpPr>
          <p:cNvPr id="247" name="Shape 247"/>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248" name="Shape 248"/>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228600" lvl="0" marL="457200" rtl="0">
              <a:spcBef>
                <a:spcPts val="0"/>
              </a:spcBef>
              <a:buChar char="-"/>
            </a:pPr>
            <a:r>
              <a:rPr lang="en"/>
              <a:t>Made a chart. Even if something is in the oldies side here, it doesnt mean it’s actually out of use, it just means its an older approach. </a:t>
            </a:r>
          </a:p>
          <a:p>
            <a:pPr indent="-228600" lvl="0" marL="457200" rtl="0">
              <a:spcBef>
                <a:spcPts val="0"/>
              </a:spcBef>
              <a:buChar char="-"/>
            </a:pPr>
            <a:r>
              <a:rPr lang="en"/>
              <a:t>Term frequency inverse document frequency</a:t>
            </a:r>
          </a:p>
          <a:p>
            <a:pPr indent="-228600" lvl="0" marL="457200" rtl="0">
              <a:spcBef>
                <a:spcPts val="0"/>
              </a:spcBef>
              <a:buChar char="-"/>
            </a:pPr>
            <a:r>
              <a:rPr lang="en"/>
              <a:t>There are plenty of old and good things in the world.</a:t>
            </a:r>
          </a:p>
          <a:p>
            <a:pPr indent="-228600" lvl="0" marL="457200" rtl="0">
              <a:spcBef>
                <a:spcPts val="0"/>
              </a:spcBef>
              <a:buChar char="-"/>
            </a:pPr>
            <a:r>
              <a:rPr lang="en"/>
              <a:t>However the newbies column is where a lot more new research focus and use cases are being defined.</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2" name="Shape 252"/>
        <p:cNvGrpSpPr/>
        <p:nvPr/>
      </p:nvGrpSpPr>
      <p:grpSpPr>
        <a:xfrm>
          <a:off x="0" y="0"/>
          <a:ext cx="0" cy="0"/>
          <a:chOff x="0" y="0"/>
          <a:chExt cx="0" cy="0"/>
        </a:xfrm>
      </p:grpSpPr>
      <p:sp>
        <p:nvSpPr>
          <p:cNvPr id="253" name="Shape 253"/>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254" name="Shape 254"/>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228600" lvl="0" marL="457200" rtl="0">
              <a:spcBef>
                <a:spcPts val="0"/>
              </a:spcBef>
              <a:buChar char="-"/>
            </a:pPr>
            <a:r>
              <a:rPr lang="en"/>
              <a:t>Sentiment features for an incredibly powerful state of the art system built by Said M. Mohammad and team at National Research Council of Canada (NRC Emotion Lexicon) and many SemEval compititions.</a:t>
            </a:r>
          </a:p>
          <a:p>
            <a:pPr indent="-228600" lvl="0" marL="457200">
              <a:spcBef>
                <a:spcPts val="0"/>
              </a:spcBef>
              <a:buChar char="-"/>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0" name="Shape 260"/>
        <p:cNvGrpSpPr/>
        <p:nvPr/>
      </p:nvGrpSpPr>
      <p:grpSpPr>
        <a:xfrm>
          <a:off x="0" y="0"/>
          <a:ext cx="0" cy="0"/>
          <a:chOff x="0" y="0"/>
          <a:chExt cx="0" cy="0"/>
        </a:xfrm>
      </p:grpSpPr>
      <p:sp>
        <p:nvSpPr>
          <p:cNvPr id="261" name="Shape 261"/>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262" name="Shape 262"/>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228600" lvl="0" marL="457200" rtl="0">
              <a:spcBef>
                <a:spcPts val="0"/>
              </a:spcBef>
              <a:buChar char="-"/>
            </a:pPr>
            <a:r>
              <a:rPr lang="en"/>
              <a:t>Word embeddings, document embeddings: LDA2vec (latent direlect association) → how can we create a mathematical representation of words / documents?</a:t>
            </a:r>
          </a:p>
          <a:p>
            <a:pPr indent="-228600" lvl="0" marL="457200" rtl="0">
              <a:spcBef>
                <a:spcPts val="0"/>
              </a:spcBef>
              <a:buChar char="-"/>
            </a:pPr>
            <a:r>
              <a:rPr lang="en"/>
              <a:t>Proven to show relationships between words</a:t>
            </a:r>
          </a:p>
          <a:p>
            <a:pPr indent="-228600" lvl="0" marL="457200" rtl="0">
              <a:spcBef>
                <a:spcPts val="0"/>
              </a:spcBef>
              <a:buChar char="-"/>
            </a:pPr>
            <a:r>
              <a:rPr lang="en"/>
              <a:t>Gensim is the lead right now in the space, having python based implementations for both word2vec and doc2vec</a:t>
            </a:r>
          </a:p>
          <a:p>
            <a:pPr indent="-228600" lvl="0" marL="457200" rtl="0">
              <a:spcBef>
                <a:spcPts val="0"/>
              </a:spcBef>
              <a:buChar char="-"/>
            </a:pPr>
            <a:r>
              <a:rPr lang="en"/>
              <a:t>You can use skip-grams or negative sampling as well as continuous bag of words</a:t>
            </a:r>
          </a:p>
          <a:p>
            <a:pPr indent="-228600" lvl="0" marL="457200" rtl="0">
              <a:spcBef>
                <a:spcPts val="0"/>
              </a:spcBef>
              <a:buChar char="-"/>
            </a:pPr>
            <a:r>
              <a:rPr lang="en"/>
              <a:t>There are also other methods not yet implemented in the library</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6" name="Shape 266"/>
        <p:cNvGrpSpPr/>
        <p:nvPr/>
      </p:nvGrpSpPr>
      <p:grpSpPr>
        <a:xfrm>
          <a:off x="0" y="0"/>
          <a:ext cx="0" cy="0"/>
          <a:chOff x="0" y="0"/>
          <a:chExt cx="0" cy="0"/>
        </a:xfrm>
      </p:grpSpPr>
      <p:sp>
        <p:nvSpPr>
          <p:cNvPr id="267" name="Shape 267"/>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268" name="Shape 268"/>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228600" lvl="0" marL="457200" rtl="0">
              <a:spcBef>
                <a:spcPts val="0"/>
              </a:spcBef>
              <a:buChar char="-"/>
            </a:pPr>
            <a:r>
              <a:rPr lang="en"/>
              <a:t>Depending on how you determine your word embeddings, you will get different results.</a:t>
            </a:r>
          </a:p>
          <a:p>
            <a:pPr indent="-228600" lvl="0" marL="457200" rtl="0">
              <a:spcBef>
                <a:spcPts val="0"/>
              </a:spcBef>
              <a:buChar char="-"/>
            </a:pPr>
            <a:r>
              <a:rPr lang="en"/>
              <a:t>You can use a skip gram or bag of words approach, or negative sampling, or even a dependecy based approach like what levy and goldberg published here.</a:t>
            </a:r>
          </a:p>
          <a:p>
            <a:pPr indent="-228600" lvl="0" marL="457200" rtl="0">
              <a:spcBef>
                <a:spcPts val="0"/>
              </a:spcBef>
              <a:buChar char="-"/>
            </a:pPr>
            <a:r>
              <a:rPr lang="en"/>
              <a:t>Your method is NOT ambivalent!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4" name="Shape 274"/>
        <p:cNvGrpSpPr/>
        <p:nvPr/>
      </p:nvGrpSpPr>
      <p:grpSpPr>
        <a:xfrm>
          <a:off x="0" y="0"/>
          <a:ext cx="0" cy="0"/>
          <a:chOff x="0" y="0"/>
          <a:chExt cx="0" cy="0"/>
        </a:xfrm>
      </p:grpSpPr>
      <p:sp>
        <p:nvSpPr>
          <p:cNvPr id="275" name="Shape 275"/>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276" name="Shape 276"/>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228600" lvl="0" marL="457200">
              <a:spcBef>
                <a:spcPts val="0"/>
              </a:spcBef>
              <a:buChar char="-"/>
            </a:pPr>
            <a:r>
              <a:rPr lang="en"/>
              <a:t>If you want to compare some word models in the space you are interested, I recommend taking a look at the interactive online. It also has some more information available with the dependency lines.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1" name="Shape 281"/>
        <p:cNvGrpSpPr/>
        <p:nvPr/>
      </p:nvGrpSpPr>
      <p:grpSpPr>
        <a:xfrm>
          <a:off x="0" y="0"/>
          <a:ext cx="0" cy="0"/>
          <a:chOff x="0" y="0"/>
          <a:chExt cx="0" cy="0"/>
        </a:xfrm>
      </p:grpSpPr>
      <p:sp>
        <p:nvSpPr>
          <p:cNvPr id="282" name="Shape 282"/>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283" name="Shape 283"/>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228600" lvl="0" marL="457200" rtl="0">
              <a:spcBef>
                <a:spcPts val="0"/>
              </a:spcBef>
              <a:buChar char="-"/>
            </a:pPr>
            <a:r>
              <a:rPr lang="en"/>
              <a:t>Recent paper on sexism and racism in word2vec Google News</a:t>
            </a:r>
          </a:p>
          <a:p>
            <a:pPr indent="-228600" lvl="0" marL="457200" rtl="0">
              <a:spcBef>
                <a:spcPts val="0"/>
              </a:spcBef>
              <a:buChar char="-"/>
            </a:pPr>
            <a:r>
              <a:rPr lang="en"/>
              <a:t>Depending on your text and time windows, this can essentially become a bot like Tay</a:t>
            </a:r>
          </a:p>
          <a:p>
            <a:pPr indent="-228600" lvl="0" marL="457200">
              <a:spcBef>
                <a:spcPts val="0"/>
              </a:spcBef>
              <a:buChar char="-"/>
            </a:pPr>
            <a:r>
              <a:rPr lang="en"/>
              <a:t>How do we handle ethics? How do we handle bias, prejudice, racism, sexism in our machine learning, especially around language? Especially around SENTIMENT and emotion?</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7" name="Shape 287"/>
        <p:cNvGrpSpPr/>
        <p:nvPr/>
      </p:nvGrpSpPr>
      <p:grpSpPr>
        <a:xfrm>
          <a:off x="0" y="0"/>
          <a:ext cx="0" cy="0"/>
          <a:chOff x="0" y="0"/>
          <a:chExt cx="0" cy="0"/>
        </a:xfrm>
      </p:grpSpPr>
      <p:sp>
        <p:nvSpPr>
          <p:cNvPr id="288" name="Shape 288"/>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289" name="Shape 289"/>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228600" lvl="0" marL="457200">
              <a:spcBef>
                <a:spcPts val="0"/>
              </a:spcBef>
              <a:buChar char="-"/>
            </a:pPr>
            <a:r>
              <a:rPr lang="en"/>
              <a:t>If you want to do a simple machine learning approach (or a shallow one) you basically want to pass in tagged vectors like so. Those links have good examples for using this with a Logistic regression or linear SVM approach.</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4" name="Shape 294"/>
        <p:cNvGrpSpPr/>
        <p:nvPr/>
      </p:nvGrpSpPr>
      <p:grpSpPr>
        <a:xfrm>
          <a:off x="0" y="0"/>
          <a:ext cx="0" cy="0"/>
          <a:chOff x="0" y="0"/>
          <a:chExt cx="0" cy="0"/>
        </a:xfrm>
      </p:grpSpPr>
      <p:sp>
        <p:nvSpPr>
          <p:cNvPr id="295" name="Shape 295"/>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296" name="Shape 296"/>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228600" lvl="0" marL="457200" rtl="0">
              <a:spcBef>
                <a:spcPts val="0"/>
              </a:spcBef>
              <a:buChar char="-"/>
            </a:pPr>
            <a:r>
              <a:rPr lang="en"/>
              <a:t>If you are looking at doc2vec, you would utilize the labeled sentences which are built into Gensim (you can also model your own), but essentially you have a vector representing the list of words and then you have a LABEL, here I have an integer but often folks use a string as well such as POS NEG NEUTRAL</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1" name="Shape 301"/>
        <p:cNvGrpSpPr/>
        <p:nvPr/>
      </p:nvGrpSpPr>
      <p:grpSpPr>
        <a:xfrm>
          <a:off x="0" y="0"/>
          <a:ext cx="0" cy="0"/>
          <a:chOff x="0" y="0"/>
          <a:chExt cx="0" cy="0"/>
        </a:xfrm>
      </p:grpSpPr>
      <p:sp>
        <p:nvSpPr>
          <p:cNvPr id="302" name="Shape 302"/>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303" name="Shape 303"/>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228600" lvl="0" marL="457200" rtl="0">
              <a:spcBef>
                <a:spcPts val="0"/>
              </a:spcBef>
              <a:buChar char="-"/>
            </a:pPr>
            <a:r>
              <a:rPr lang="en"/>
              <a:t>The stanford tree (Matrix-vector - RNTN) shows a clear relationship between long n-grams and mixed sentiment.</a:t>
            </a:r>
          </a:p>
          <a:p>
            <a:pPr indent="-228600" lvl="0" marL="457200" rtl="0">
              <a:spcBef>
                <a:spcPts val="0"/>
              </a:spcBef>
              <a:buChar char="-"/>
            </a:pPr>
            <a:r>
              <a:rPr lang="en"/>
              <a:t>As you can see from the histogram, these longer phrases and sentences show a much wider variety of emotion</a:t>
            </a:r>
          </a:p>
          <a:p>
            <a:pPr indent="-228600" lvl="0" marL="457200">
              <a:spcBef>
                <a:spcPts val="0"/>
              </a:spcBef>
              <a:buChar char="-"/>
            </a:pPr>
            <a:r>
              <a:rPr lang="en"/>
              <a:t>If you’re dealing with long text, or documents, this is an important note… You can use a model like this to capture, or you need to find a way to break down overall sentiment in sentence parts or via using a good parser</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8" name="Shape 308"/>
        <p:cNvGrpSpPr/>
        <p:nvPr/>
      </p:nvGrpSpPr>
      <p:grpSpPr>
        <a:xfrm>
          <a:off x="0" y="0"/>
          <a:ext cx="0" cy="0"/>
          <a:chOff x="0" y="0"/>
          <a:chExt cx="0" cy="0"/>
        </a:xfrm>
      </p:grpSpPr>
      <p:sp>
        <p:nvSpPr>
          <p:cNvPr id="309" name="Shape 309"/>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310" name="Shape 310"/>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228600" lvl="0" marL="457200" rtl="0">
              <a:spcBef>
                <a:spcPts val="0"/>
              </a:spcBef>
              <a:buChar char="-"/>
            </a:pPr>
            <a:r>
              <a:rPr lang="en"/>
              <a:t>Long Short Term Memory deep learning example as shown on deeplearning4j</a:t>
            </a:r>
          </a:p>
          <a:p>
            <a:pPr indent="-228600" lvl="0" marL="457200" rtl="0">
              <a:spcBef>
                <a:spcPts val="0"/>
              </a:spcBef>
              <a:buChar char="-"/>
            </a:pPr>
            <a:r>
              <a:rPr lang="en"/>
              <a:t>This type of recurrent neural network which utilizes an algoritm to remember / forget. </a:t>
            </a:r>
          </a:p>
          <a:p>
            <a:pPr indent="-228600" lvl="0" marL="457200" rtl="0">
              <a:spcBef>
                <a:spcPts val="0"/>
              </a:spcBef>
              <a:buChar char="-"/>
            </a:pPr>
            <a:r>
              <a:rPr lang="en"/>
              <a:t>Has been shown to be better at language and NLP problems than some other algorithms: when you think about it it makes sense. If I see something everyday I need to know that word. If I memorize just what’s cool today then in about 2 years I will be old/uncool AF.</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6" name="Shape 126"/>
        <p:cNvGrpSpPr/>
        <p:nvPr/>
      </p:nvGrpSpPr>
      <p:grpSpPr>
        <a:xfrm>
          <a:off x="0" y="0"/>
          <a:ext cx="0" cy="0"/>
          <a:chOff x="0" y="0"/>
          <a:chExt cx="0" cy="0"/>
        </a:xfrm>
      </p:grpSpPr>
      <p:sp>
        <p:nvSpPr>
          <p:cNvPr id="127" name="Shape 127"/>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p:spPr>
      </p:sp>
      <p:sp>
        <p:nvSpPr>
          <p:cNvPr id="128" name="Shape 128"/>
          <p:cNvSpPr txBox="1"/>
          <p:nvPr>
            <p:ph idx="1" type="body"/>
          </p:nvPr>
        </p:nvSpPr>
        <p:spPr>
          <a:xfrm>
            <a:off x="685800" y="4343400"/>
            <a:ext cx="5486399" cy="4114800"/>
          </a:xfrm>
          <a:prstGeom prst="rect">
            <a:avLst/>
          </a:prstGeom>
        </p:spPr>
        <p:txBody>
          <a:bodyPr anchorCtr="0" anchor="t" bIns="91425" lIns="91425" rIns="91425" tIns="91425">
            <a:noAutofit/>
          </a:bodyPr>
          <a:lstStyle/>
          <a:p>
            <a:pPr indent="-228600" lvl="0" marL="457200" rtl="0">
              <a:spcBef>
                <a:spcPts val="0"/>
              </a:spcBef>
              <a:buChar char="-"/>
            </a:pPr>
            <a:r>
              <a:rPr lang="en"/>
              <a:t>No really, I am not an expert.</a:t>
            </a:r>
          </a:p>
          <a:p>
            <a:pPr indent="-228600" lvl="0" marL="457200" rtl="0">
              <a:spcBef>
                <a:spcPts val="0"/>
              </a:spcBef>
              <a:buChar char="-"/>
            </a:pPr>
            <a:r>
              <a:rPr lang="en"/>
              <a:t>I am a Python developer interested in applying machine learning concepts to my work and projects for fun and profit.</a:t>
            </a:r>
          </a:p>
          <a:p>
            <a:pPr indent="-228600" lvl="0" marL="457200" rtl="0">
              <a:spcBef>
                <a:spcPts val="0"/>
              </a:spcBef>
              <a:buChar char="-"/>
            </a:pPr>
            <a:r>
              <a:rPr lang="en"/>
              <a:t>I have not worked at a research lab or written scientific papers on the topic.</a:t>
            </a:r>
          </a:p>
          <a:p>
            <a:pPr indent="-228600" lvl="0" marL="457200" rtl="0">
              <a:spcBef>
                <a:spcPts val="0"/>
              </a:spcBef>
              <a:buChar char="-"/>
            </a:pPr>
            <a:r>
              <a:rPr lang="en"/>
              <a:t>If you are any of these things and wish to rebuke me / challenge my understanding / tell me I’m full of it, then please find me later or do so in the comment section. If you help me learn ML better, I will buy you a beer. :)</a:t>
            </a:r>
          </a:p>
          <a:p>
            <a:pPr indent="-228600" lvl="0" marL="457200" rtl="0">
              <a:spcBef>
                <a:spcPts val="0"/>
              </a:spcBef>
              <a:buChar char="-"/>
            </a:pPr>
            <a:r>
              <a:rPr lang="en"/>
              <a:t>Please bear with me!</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5" name="Shape 315"/>
        <p:cNvGrpSpPr/>
        <p:nvPr/>
      </p:nvGrpSpPr>
      <p:grpSpPr>
        <a:xfrm>
          <a:off x="0" y="0"/>
          <a:ext cx="0" cy="0"/>
          <a:chOff x="0" y="0"/>
          <a:chExt cx="0" cy="0"/>
        </a:xfrm>
      </p:grpSpPr>
      <p:sp>
        <p:nvSpPr>
          <p:cNvPr id="316" name="Shape 316"/>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317" name="Shape 317"/>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295275" lvl="0" marL="457200" rtl="0">
              <a:lnSpc>
                <a:spcPct val="142857"/>
              </a:lnSpc>
              <a:spcBef>
                <a:spcPts val="0"/>
              </a:spcBef>
              <a:spcAft>
                <a:spcPts val="800"/>
              </a:spcAft>
              <a:buClr>
                <a:srgbClr val="505458"/>
              </a:buClr>
              <a:buSzPct val="95454"/>
              <a:buFont typeface="Georgia"/>
              <a:buChar char="-"/>
            </a:pPr>
            <a:r>
              <a:rPr lang="en" sz="1050">
                <a:solidFill>
                  <a:srgbClr val="505458"/>
                </a:solidFill>
                <a:highlight>
                  <a:srgbClr val="FFFFFF"/>
                </a:highlight>
                <a:latin typeface="Georgia"/>
                <a:ea typeface="Georgia"/>
                <a:cs typeface="Georgia"/>
                <a:sym typeface="Georgia"/>
              </a:rPr>
              <a:t>Convolutional neural networks have been pretty popular in Image recognition: word embeddings and doc embeddings are allowing it to move into text.</a:t>
            </a:r>
          </a:p>
          <a:p>
            <a:pPr indent="-295275" lvl="0" marL="457200" rtl="0">
              <a:lnSpc>
                <a:spcPct val="142857"/>
              </a:lnSpc>
              <a:spcBef>
                <a:spcPts val="0"/>
              </a:spcBef>
              <a:spcAft>
                <a:spcPts val="800"/>
              </a:spcAft>
              <a:buClr>
                <a:srgbClr val="505458"/>
              </a:buClr>
              <a:buSzPct val="95454"/>
              <a:buFont typeface="Georgia"/>
              <a:buChar char="-"/>
            </a:pPr>
            <a:r>
              <a:rPr lang="en" sz="1050">
                <a:solidFill>
                  <a:srgbClr val="505458"/>
                </a:solidFill>
                <a:highlight>
                  <a:srgbClr val="FFFFFF"/>
                </a:highlight>
                <a:latin typeface="Georgia"/>
                <a:ea typeface="Georgia"/>
                <a:cs typeface="Georgia"/>
                <a:sym typeface="Georgia"/>
              </a:rPr>
              <a:t>Attaching vectors to show sentiment helps these succeed, although they are not yet as popular as recurrant neural networks or LSTM in the space</a:t>
            </a:r>
          </a:p>
          <a:p>
            <a:pPr indent="-295275" lvl="0" marL="457200">
              <a:lnSpc>
                <a:spcPct val="142857"/>
              </a:lnSpc>
              <a:spcBef>
                <a:spcPts val="0"/>
              </a:spcBef>
              <a:spcAft>
                <a:spcPts val="800"/>
              </a:spcAft>
              <a:buClr>
                <a:srgbClr val="505458"/>
              </a:buClr>
              <a:buSzPct val="95454"/>
              <a:buFont typeface="Georgia"/>
              <a:buChar char="-"/>
            </a:pPr>
            <a:r>
              <a:t/>
            </a:r>
            <a:endParaRPr sz="1050">
              <a:solidFill>
                <a:srgbClr val="505458"/>
              </a:solidFill>
              <a:highlight>
                <a:srgbClr val="FFFFFF"/>
              </a:highlight>
              <a:latin typeface="Georgia"/>
              <a:ea typeface="Georgia"/>
              <a:cs typeface="Georgia"/>
              <a:sym typeface="Georgia"/>
            </a:endParaRPr>
          </a:p>
          <a:p>
            <a:pPr lvl="0" rtl="0">
              <a:spcBef>
                <a:spcPts val="0"/>
              </a:spcBef>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2" name="Shape 322"/>
        <p:cNvGrpSpPr/>
        <p:nvPr/>
      </p:nvGrpSpPr>
      <p:grpSpPr>
        <a:xfrm>
          <a:off x="0" y="0"/>
          <a:ext cx="0" cy="0"/>
          <a:chOff x="0" y="0"/>
          <a:chExt cx="0" cy="0"/>
        </a:xfrm>
      </p:grpSpPr>
      <p:sp>
        <p:nvSpPr>
          <p:cNvPr id="323" name="Shape 323"/>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324" name="Shape 324"/>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228600" lvl="0" marL="457200" rtl="0">
              <a:spcBef>
                <a:spcPts val="0"/>
              </a:spcBef>
              <a:buChar char="-"/>
            </a:pPr>
            <a:r>
              <a:rPr lang="en"/>
              <a:t>Check out these links for some examples with both Theano and Tensorflow. </a:t>
            </a:r>
          </a:p>
          <a:p>
            <a:pPr indent="-228600" lvl="0" marL="457200" rtl="0">
              <a:spcBef>
                <a:spcPts val="0"/>
              </a:spcBef>
              <a:buChar char="-"/>
            </a:pPr>
            <a:r>
              <a:rPr lang="en"/>
              <a:t>They have varying levels of success, but the idea is again, to create vectors for your documents or n-grams and then have labels, here for example we use a simple array to represent positive emotion (going up) versus negative emotion (going down)</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9" name="Shape 329"/>
        <p:cNvGrpSpPr/>
        <p:nvPr/>
      </p:nvGrpSpPr>
      <p:grpSpPr>
        <a:xfrm>
          <a:off x="0" y="0"/>
          <a:ext cx="0" cy="0"/>
          <a:chOff x="0" y="0"/>
          <a:chExt cx="0" cy="0"/>
        </a:xfrm>
      </p:grpSpPr>
      <p:sp>
        <p:nvSpPr>
          <p:cNvPr id="330" name="Shape 330"/>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331" name="Shape 331"/>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228600" lvl="0" marL="457200" rtl="0">
              <a:spcBef>
                <a:spcPts val="0"/>
              </a:spcBef>
              <a:buChar char="-"/>
            </a:pPr>
            <a:r>
              <a:rPr lang="en"/>
              <a:t>Semisupervised has big gains in natural language processing, probably because of the massive amount of text available for free online </a:t>
            </a:r>
          </a:p>
          <a:p>
            <a:pPr indent="-228600" lvl="0" marL="457200" rtl="0">
              <a:spcBef>
                <a:spcPts val="0"/>
              </a:spcBef>
              <a:buChar char="-"/>
            </a:pPr>
            <a:r>
              <a:rPr lang="en"/>
              <a:t>If you can create a shallow or simple classifier with a good accuracy, you can use that as a data source for your deep learning epochs</a:t>
            </a:r>
          </a:p>
          <a:p>
            <a:pPr indent="-228600" lvl="0" marL="457200" rtl="0">
              <a:spcBef>
                <a:spcPts val="0"/>
              </a:spcBef>
              <a:buChar char="-"/>
            </a:pPr>
            <a:r>
              <a:rPr lang="en"/>
              <a:t>Then you have a system similar to the above, where the deep learning system can evolve over time being fed by either new lexicon you are able to tag or by the simple classifier</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3" name="Shape 343"/>
        <p:cNvGrpSpPr/>
        <p:nvPr/>
      </p:nvGrpSpPr>
      <p:grpSpPr>
        <a:xfrm>
          <a:off x="0" y="0"/>
          <a:ext cx="0" cy="0"/>
          <a:chOff x="0" y="0"/>
          <a:chExt cx="0" cy="0"/>
        </a:xfrm>
      </p:grpSpPr>
      <p:sp>
        <p:nvSpPr>
          <p:cNvPr id="344" name="Shape 344"/>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345" name="Shape 345"/>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228600" lvl="0" marL="457200" rtl="0">
              <a:spcBef>
                <a:spcPts val="0"/>
              </a:spcBef>
              <a:buChar char="-"/>
            </a:pPr>
            <a:r>
              <a:rPr lang="en"/>
              <a:t>Depending on your algorithm, you may have varied results for your preprocessing or you may choose a model that requires you to do so.</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9" name="Shape 349"/>
        <p:cNvGrpSpPr/>
        <p:nvPr/>
      </p:nvGrpSpPr>
      <p:grpSpPr>
        <a:xfrm>
          <a:off x="0" y="0"/>
          <a:ext cx="0" cy="0"/>
          <a:chOff x="0" y="0"/>
          <a:chExt cx="0" cy="0"/>
        </a:xfrm>
      </p:grpSpPr>
      <p:sp>
        <p:nvSpPr>
          <p:cNvPr id="350" name="Shape 350"/>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351" name="Shape 351"/>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228600" lvl="0" marL="457200" rtl="0">
              <a:spcBef>
                <a:spcPts val="0"/>
              </a:spcBef>
              <a:buChar char="-"/>
            </a:pPr>
            <a:r>
              <a:rPr lang="en"/>
              <a:t>Depending on what algorithms you choose and what your dataset looks like or how it is collected, you’ll likely need to implement some preprocessing</a:t>
            </a:r>
          </a:p>
          <a:p>
            <a:pPr indent="-228600" lvl="0" marL="457200" rtl="0">
              <a:spcBef>
                <a:spcPts val="0"/>
              </a:spcBef>
              <a:buChar char="-"/>
            </a:pPr>
            <a:r>
              <a:rPr lang="en"/>
              <a:t>This can mean looking at spelling errors, removing stop words, lemmatizing or stemming your words as well as removing special characters (i.e. emoji)</a:t>
            </a:r>
          </a:p>
          <a:p>
            <a:pPr indent="-228600" lvl="0" marL="457200">
              <a:spcBef>
                <a:spcPts val="0"/>
              </a:spcBef>
              <a:buChar char="-"/>
            </a:pPr>
            <a:r>
              <a:rPr lang="en"/>
              <a:t>However, some studies show overcorrecting by preprocessing actually hurts the final results, and like we saw in the STATE system, sometimes these differences can show a sentiment difference. I.e. when I put ;) i can be showing playfulness or even negation</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5" name="Shape 355"/>
        <p:cNvGrpSpPr/>
        <p:nvPr/>
      </p:nvGrpSpPr>
      <p:grpSpPr>
        <a:xfrm>
          <a:off x="0" y="0"/>
          <a:ext cx="0" cy="0"/>
          <a:chOff x="0" y="0"/>
          <a:chExt cx="0" cy="0"/>
        </a:xfrm>
      </p:grpSpPr>
      <p:sp>
        <p:nvSpPr>
          <p:cNvPr id="356" name="Shape 356"/>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357" name="Shape 357"/>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228600" lvl="0" marL="457200" rtl="0">
              <a:spcBef>
                <a:spcPts val="0"/>
              </a:spcBef>
              <a:buChar char="-"/>
            </a:pPr>
            <a:r>
              <a:rPr lang="en"/>
              <a:t>POS tagged word embedding</a:t>
            </a:r>
          </a:p>
          <a:p>
            <a:pPr indent="-228600" lvl="0" marL="457200" rtl="0">
              <a:spcBef>
                <a:spcPts val="0"/>
              </a:spcBef>
              <a:buChar char="-"/>
            </a:pPr>
            <a:r>
              <a:rPr lang="en"/>
              <a:t>Trained on both formal and informal text</a:t>
            </a:r>
          </a:p>
          <a:p>
            <a:pPr indent="-228600" lvl="0" marL="457200" rtl="0">
              <a:spcBef>
                <a:spcPts val="0"/>
              </a:spcBef>
              <a:buChar char="-"/>
            </a:pPr>
            <a:r>
              <a:rPr lang="en"/>
              <a:t>Ability to see ;) as a possible interjection, affiliation with humor (lol) and playfulness and possibly antagonism, negation, or questioning (hmm / Yeap / btw / hehe)</a:t>
            </a:r>
          </a:p>
          <a:p>
            <a:pPr indent="-228600" lvl="0" marL="457200" rtl="0">
              <a:spcBef>
                <a:spcPts val="0"/>
              </a:spcBef>
              <a:buChar char="-"/>
            </a:pPr>
            <a:r>
              <a:rPr lang="en"/>
              <a:t>Can also use GLOVE vectors from Stanford</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2" name="Shape 362"/>
        <p:cNvGrpSpPr/>
        <p:nvPr/>
      </p:nvGrpSpPr>
      <p:grpSpPr>
        <a:xfrm>
          <a:off x="0" y="0"/>
          <a:ext cx="0" cy="0"/>
          <a:chOff x="0" y="0"/>
          <a:chExt cx="0" cy="0"/>
        </a:xfrm>
      </p:grpSpPr>
      <p:sp>
        <p:nvSpPr>
          <p:cNvPr id="363" name="Shape 363"/>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364" name="Shape 364"/>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228600" lvl="0" marL="457200" rtl="0">
              <a:spcBef>
                <a:spcPts val="0"/>
              </a:spcBef>
              <a:buChar char="-"/>
            </a:pPr>
            <a:r>
              <a:rPr lang="en"/>
              <a:t>IBM has been working on stance, tone and personality analysis, can we use emotions to help us determine what we are REALLY saying?</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8" name="Shape 368"/>
        <p:cNvGrpSpPr/>
        <p:nvPr/>
      </p:nvGrpSpPr>
      <p:grpSpPr>
        <a:xfrm>
          <a:off x="0" y="0"/>
          <a:ext cx="0" cy="0"/>
          <a:chOff x="0" y="0"/>
          <a:chExt cx="0" cy="0"/>
        </a:xfrm>
      </p:grpSpPr>
      <p:sp>
        <p:nvSpPr>
          <p:cNvPr id="369" name="Shape 369"/>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370" name="Shape 370"/>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228600" lvl="0" marL="457200">
              <a:spcBef>
                <a:spcPts val="0"/>
              </a:spcBef>
              <a:buClr>
                <a:schemeClr val="dk1"/>
              </a:buClr>
              <a:buChar char="-"/>
            </a:pPr>
            <a:r>
              <a:rPr lang="en">
                <a:solidFill>
                  <a:schemeClr val="dk1"/>
                </a:solidFill>
              </a:rPr>
              <a:t>How do these relate to sentiment?</a:t>
            </a:r>
          </a:p>
          <a:p>
            <a:pPr indent="-228600" lvl="0" marL="457200">
              <a:spcBef>
                <a:spcPts val="0"/>
              </a:spcBef>
              <a:buClr>
                <a:schemeClr val="dk1"/>
              </a:buClr>
              <a:buChar char="-"/>
            </a:pPr>
            <a:r>
              <a:rPr lang="en">
                <a:solidFill>
                  <a:schemeClr val="dk1"/>
                </a:solidFill>
              </a:rPr>
              <a:t>If I say a “positive” thing expressing disgust, is it actually positive or negative? To whom? Do we need to incorporate stance in most sentiment analysis?</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4" name="Shape 374"/>
        <p:cNvGrpSpPr/>
        <p:nvPr/>
      </p:nvGrpSpPr>
      <p:grpSpPr>
        <a:xfrm>
          <a:off x="0" y="0"/>
          <a:ext cx="0" cy="0"/>
          <a:chOff x="0" y="0"/>
          <a:chExt cx="0" cy="0"/>
        </a:xfrm>
      </p:grpSpPr>
      <p:sp>
        <p:nvSpPr>
          <p:cNvPr id="375" name="Shape 375"/>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376" name="Shape 37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Clr>
                <a:schemeClr val="dk1"/>
              </a:buClr>
              <a:buSzPct val="100000"/>
              <a:buFont typeface="Arial"/>
              <a:buNone/>
            </a:pPr>
            <a:r>
              <a:rPr lang="en"/>
              <a:t> - watson personality mixed with lda2vec or word2vec to determine actual word meanings? (positive and social: YAYYY versus pessimistic YAYYYY)</a:t>
            </a:r>
          </a:p>
          <a:p>
            <a:pPr lvl="0">
              <a:spcBef>
                <a:spcPts val="0"/>
              </a:spcBef>
              <a:buClr>
                <a:schemeClr val="dk1"/>
              </a:buClr>
              <a:buSzPct val="100000"/>
              <a:buFont typeface="Arial"/>
              <a:buNone/>
            </a:pPr>
            <a:r>
              <a:t/>
            </a:r>
            <a:endParaRPr/>
          </a:p>
          <a:p>
            <a:pPr lvl="0">
              <a:spcBef>
                <a:spcPts val="0"/>
              </a:spcBef>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0" name="Shape 380"/>
        <p:cNvGrpSpPr/>
        <p:nvPr/>
      </p:nvGrpSpPr>
      <p:grpSpPr>
        <a:xfrm>
          <a:off x="0" y="0"/>
          <a:ext cx="0" cy="0"/>
          <a:chOff x="0" y="0"/>
          <a:chExt cx="0" cy="0"/>
        </a:xfrm>
      </p:grpSpPr>
      <p:sp>
        <p:nvSpPr>
          <p:cNvPr id="381" name="Shape 381"/>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382" name="Shape 382"/>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228600" lvl="0" marL="457200" rtl="0">
              <a:spcBef>
                <a:spcPts val="0"/>
              </a:spcBef>
              <a:buChar char="-"/>
            </a:pPr>
            <a:r>
              <a:rPr lang="en"/>
              <a:t>Language is evolving, so is social media. Thankfully, so are our systems, but will we ever “catch up” and does the solution depend largely on what we’re trying to say and about / to whom?</a:t>
            </a:r>
          </a:p>
          <a:p>
            <a:pPr indent="-228600" lvl="0" marL="457200" rtl="0">
              <a:spcBef>
                <a:spcPts val="0"/>
              </a:spcBef>
              <a:buChar char="-"/>
            </a:pPr>
            <a:r>
              <a:rPr lang="en"/>
              <a:t>Existential sentiment questions ;)</a:t>
            </a:r>
          </a:p>
          <a:p>
            <a:pPr indent="-228600" lvl="0" marL="457200" rtl="0">
              <a:spcBef>
                <a:spcPts val="0"/>
              </a:spcBef>
              <a:buChar char="-"/>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2" name="Shape 132"/>
        <p:cNvGrpSpPr/>
        <p:nvPr/>
      </p:nvGrpSpPr>
      <p:grpSpPr>
        <a:xfrm>
          <a:off x="0" y="0"/>
          <a:ext cx="0" cy="0"/>
          <a:chOff x="0" y="0"/>
          <a:chExt cx="0" cy="0"/>
        </a:xfrm>
      </p:grpSpPr>
      <p:sp>
        <p:nvSpPr>
          <p:cNvPr id="133" name="Shape 133"/>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34" name="Shape 134"/>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228600" lvl="0" marL="457200" rtl="0">
              <a:spcBef>
                <a:spcPts val="0"/>
              </a:spcBef>
              <a:buChar char="-"/>
            </a:pPr>
            <a:r>
              <a:rPr lang="en"/>
              <a:t>We won’t be covering the basics here of machine learning or NLP. This is classified as an advanced topic and there is limited time so we just won’t cover them here.</a:t>
            </a:r>
          </a:p>
          <a:p>
            <a:pPr indent="-228600" lvl="0" marL="457200" rtl="0">
              <a:spcBef>
                <a:spcPts val="0"/>
              </a:spcBef>
              <a:buChar char="-"/>
            </a:pPr>
            <a:r>
              <a:rPr lang="en"/>
              <a:t>I will be doing a mixture of summarizing what’s new in the literature and non-Python worlds around Machine Learning and sentiment analysis</a:t>
            </a:r>
          </a:p>
          <a:p>
            <a:pPr indent="-228600" lvl="0" marL="457200" rtl="0">
              <a:spcBef>
                <a:spcPts val="0"/>
              </a:spcBef>
              <a:buChar char="-"/>
            </a:pPr>
            <a:r>
              <a:rPr lang="en"/>
              <a:t>I will also be taking a look at what tools are readily available now for use and how to use them</a:t>
            </a:r>
          </a:p>
          <a:p>
            <a:pPr indent="-228600" lvl="0" marL="457200" rtl="0">
              <a:spcBef>
                <a:spcPts val="0"/>
              </a:spcBef>
              <a:buChar char="-"/>
            </a:pPr>
            <a:r>
              <a:rPr lang="en"/>
              <a:t>I will finally be proposing some questions to you / data science folks / ML folks / NLP folks about the challenges we still face and what might be clear next steps</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6" name="Shape 386"/>
        <p:cNvGrpSpPr/>
        <p:nvPr/>
      </p:nvGrpSpPr>
      <p:grpSpPr>
        <a:xfrm>
          <a:off x="0" y="0"/>
          <a:ext cx="0" cy="0"/>
          <a:chOff x="0" y="0"/>
          <a:chExt cx="0" cy="0"/>
        </a:xfrm>
      </p:grpSpPr>
      <p:sp>
        <p:nvSpPr>
          <p:cNvPr id="387" name="Shape 387"/>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388" name="Shape 388"/>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228600" lvl="0" marL="457200">
              <a:spcBef>
                <a:spcPts val="0"/>
              </a:spcBef>
              <a:buClr>
                <a:schemeClr val="dk1"/>
              </a:buClr>
              <a:buChar char="-"/>
            </a:pPr>
            <a:r>
              <a:rPr lang="en">
                <a:solidFill>
                  <a:schemeClr val="dk1"/>
                </a:solidFill>
              </a:rPr>
              <a:t>Wit? Is it lost on machines?</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2" name="Shape 392"/>
        <p:cNvGrpSpPr/>
        <p:nvPr/>
      </p:nvGrpSpPr>
      <p:grpSpPr>
        <a:xfrm>
          <a:off x="0" y="0"/>
          <a:ext cx="0" cy="0"/>
          <a:chOff x="0" y="0"/>
          <a:chExt cx="0" cy="0"/>
        </a:xfrm>
      </p:grpSpPr>
      <p:sp>
        <p:nvSpPr>
          <p:cNvPr id="393" name="Shape 393"/>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394" name="Shape 394"/>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228600" lvl="0" marL="457200" rtl="0">
              <a:spcBef>
                <a:spcPts val="0"/>
              </a:spcBef>
              <a:buChar char="-"/>
            </a:pPr>
            <a:r>
              <a:rPr lang="en"/>
              <a:t>One prominent myth is that sentiment can be shown as simply a negation of the other word. But when we think about it, does not bad actually mean good? Does not terrific mean the opposite of terrific? Does not boring mean exciting?</a:t>
            </a:r>
          </a:p>
          <a:p>
            <a:pPr indent="-228600" lvl="0" marL="457200">
              <a:spcBef>
                <a:spcPts val="0"/>
              </a:spcBef>
              <a:buChar char="-"/>
            </a:pPr>
            <a:r>
              <a:rPr lang="en"/>
              <a:t>As shown in this study, and several others, negation (of unigrams, bigrams) does not show an inverse relationship when charted along a range of sentiment</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9" name="Shape 399"/>
        <p:cNvGrpSpPr/>
        <p:nvPr/>
      </p:nvGrpSpPr>
      <p:grpSpPr>
        <a:xfrm>
          <a:off x="0" y="0"/>
          <a:ext cx="0" cy="0"/>
          <a:chOff x="0" y="0"/>
          <a:chExt cx="0" cy="0"/>
        </a:xfrm>
      </p:grpSpPr>
      <p:sp>
        <p:nvSpPr>
          <p:cNvPr id="400" name="Shape 400"/>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401" name="Shape 401"/>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228600" lvl="0" marL="457200" rtl="0">
              <a:spcBef>
                <a:spcPts val="0"/>
              </a:spcBef>
              <a:buChar char="-"/>
            </a:pPr>
            <a:r>
              <a:rPr lang="en"/>
              <a:t>The recurrent neural tensor network learns negation rules from parsing tree structures. Also called matrix vectorization recursive neural network</a:t>
            </a:r>
          </a:p>
          <a:p>
            <a:pPr indent="-228600" lvl="0" marL="457200" rtl="0">
              <a:spcBef>
                <a:spcPts val="0"/>
              </a:spcBef>
              <a:buChar char="-"/>
            </a:pPr>
            <a:r>
              <a:rPr lang="en"/>
              <a:t>Much of this is dependent on a good tagged corpora to learn… How do I know which branch of the tree is more positive or negative? (these are of course all learned by the model, but even humans disagree on these results, especially the longer the document)</a:t>
            </a:r>
          </a:p>
          <a:p>
            <a:pPr indent="-295275" lvl="0" marL="457200" rtl="0">
              <a:lnSpc>
                <a:spcPct val="142857"/>
              </a:lnSpc>
              <a:spcBef>
                <a:spcPts val="0"/>
              </a:spcBef>
              <a:spcAft>
                <a:spcPts val="800"/>
              </a:spcAft>
              <a:buClr>
                <a:srgbClr val="505458"/>
              </a:buClr>
              <a:buSzPct val="95454"/>
              <a:buFont typeface="Georgia"/>
              <a:buChar char="-"/>
            </a:pPr>
            <a:r>
              <a:rPr lang="en" sz="1050">
                <a:solidFill>
                  <a:srgbClr val="505458"/>
                </a:solidFill>
                <a:highlight>
                  <a:srgbClr val="FFFFFF"/>
                </a:highlight>
                <a:latin typeface="Georgia"/>
                <a:ea typeface="Georgia"/>
                <a:cs typeface="Georgia"/>
                <a:sym typeface="Georgia"/>
              </a:rPr>
              <a:t>[</a:t>
            </a:r>
            <a:r>
              <a:rPr lang="en" sz="1050" u="sng">
                <a:solidFill>
                  <a:srgbClr val="337AB7"/>
                </a:solidFill>
                <a:highlight>
                  <a:srgbClr val="FFFFFF"/>
                </a:highlight>
                <a:latin typeface="Georgia"/>
                <a:ea typeface="Georgia"/>
                <a:cs typeface="Georgia"/>
                <a:sym typeface="Georgia"/>
                <a:hlinkClick r:id="rId2"/>
              </a:rPr>
              <a:t>Word2vec</a:t>
            </a:r>
            <a:r>
              <a:rPr lang="en" sz="1050">
                <a:solidFill>
                  <a:srgbClr val="505458"/>
                </a:solidFill>
                <a:highlight>
                  <a:srgbClr val="FFFFFF"/>
                </a:highlight>
                <a:latin typeface="Georgia"/>
                <a:ea typeface="Georgia"/>
                <a:cs typeface="Georgia"/>
                <a:sym typeface="Georgia"/>
              </a:rPr>
              <a:t> pipeline] Vectorize a corpus of words</a:t>
            </a:r>
          </a:p>
          <a:p>
            <a:pPr indent="-295275" lvl="0" marL="457200" rtl="0">
              <a:lnSpc>
                <a:spcPct val="142857"/>
              </a:lnSpc>
              <a:spcBef>
                <a:spcPts val="0"/>
              </a:spcBef>
              <a:spcAft>
                <a:spcPts val="800"/>
              </a:spcAft>
              <a:buClr>
                <a:srgbClr val="505458"/>
              </a:buClr>
              <a:buSzPct val="95454"/>
              <a:buFont typeface="Georgia"/>
              <a:buChar char="-"/>
            </a:pPr>
            <a:r>
              <a:rPr lang="en" sz="1050">
                <a:solidFill>
                  <a:srgbClr val="505458"/>
                </a:solidFill>
                <a:highlight>
                  <a:srgbClr val="FFFFFF"/>
                </a:highlight>
                <a:latin typeface="Georgia"/>
                <a:ea typeface="Georgia"/>
                <a:cs typeface="Georgia"/>
                <a:sym typeface="Georgia"/>
              </a:rPr>
              <a:t>[NLP pipeline] Tokenize sentences</a:t>
            </a:r>
          </a:p>
          <a:p>
            <a:pPr indent="-295275" lvl="0" marL="457200" rtl="0">
              <a:lnSpc>
                <a:spcPct val="142857"/>
              </a:lnSpc>
              <a:spcBef>
                <a:spcPts val="0"/>
              </a:spcBef>
              <a:spcAft>
                <a:spcPts val="800"/>
              </a:spcAft>
              <a:buClr>
                <a:srgbClr val="505458"/>
              </a:buClr>
              <a:buSzPct val="95454"/>
              <a:buFont typeface="Georgia"/>
              <a:buChar char="-"/>
            </a:pPr>
            <a:r>
              <a:rPr lang="en" sz="1050">
                <a:solidFill>
                  <a:srgbClr val="505458"/>
                </a:solidFill>
                <a:highlight>
                  <a:srgbClr val="FFFFFF"/>
                </a:highlight>
                <a:latin typeface="Georgia"/>
                <a:ea typeface="Georgia"/>
                <a:cs typeface="Georgia"/>
                <a:sym typeface="Georgia"/>
              </a:rPr>
              <a:t>[NLP pipeline] Tag tokens as parts of speech</a:t>
            </a:r>
          </a:p>
          <a:p>
            <a:pPr indent="-295275" lvl="0" marL="457200" rtl="0">
              <a:lnSpc>
                <a:spcPct val="142857"/>
              </a:lnSpc>
              <a:spcBef>
                <a:spcPts val="0"/>
              </a:spcBef>
              <a:spcAft>
                <a:spcPts val="800"/>
              </a:spcAft>
              <a:buClr>
                <a:srgbClr val="505458"/>
              </a:buClr>
              <a:buSzPct val="95454"/>
              <a:buFont typeface="Georgia"/>
              <a:buChar char="-"/>
            </a:pPr>
            <a:r>
              <a:rPr lang="en" sz="1050">
                <a:solidFill>
                  <a:srgbClr val="505458"/>
                </a:solidFill>
                <a:highlight>
                  <a:srgbClr val="FFFFFF"/>
                </a:highlight>
                <a:latin typeface="Georgia"/>
                <a:ea typeface="Georgia"/>
                <a:cs typeface="Georgia"/>
                <a:sym typeface="Georgia"/>
              </a:rPr>
              <a:t>[NLP pipeline] Parse sentences into their constituent subphrases</a:t>
            </a:r>
          </a:p>
          <a:p>
            <a:pPr indent="-295275" lvl="0" marL="457200" rtl="0">
              <a:lnSpc>
                <a:spcPct val="142857"/>
              </a:lnSpc>
              <a:spcBef>
                <a:spcPts val="0"/>
              </a:spcBef>
              <a:spcAft>
                <a:spcPts val="800"/>
              </a:spcAft>
              <a:buClr>
                <a:srgbClr val="505458"/>
              </a:buClr>
              <a:buSzPct val="95454"/>
              <a:buFont typeface="Georgia"/>
              <a:buChar char="-"/>
            </a:pPr>
            <a:r>
              <a:rPr lang="en" sz="1050">
                <a:solidFill>
                  <a:srgbClr val="505458"/>
                </a:solidFill>
                <a:highlight>
                  <a:srgbClr val="FFFFFF"/>
                </a:highlight>
                <a:latin typeface="Georgia"/>
                <a:ea typeface="Georgia"/>
                <a:cs typeface="Georgia"/>
                <a:sym typeface="Georgia"/>
              </a:rPr>
              <a:t>[NLP pipeline] Binarize the tree</a:t>
            </a:r>
          </a:p>
          <a:p>
            <a:pPr indent="-295275" lvl="0" marL="457200" rtl="0">
              <a:lnSpc>
                <a:spcPct val="142857"/>
              </a:lnSpc>
              <a:spcBef>
                <a:spcPts val="0"/>
              </a:spcBef>
              <a:spcAft>
                <a:spcPts val="800"/>
              </a:spcAft>
              <a:buClr>
                <a:srgbClr val="505458"/>
              </a:buClr>
              <a:buSzPct val="95454"/>
              <a:buFont typeface="Georgia"/>
              <a:buChar char="-"/>
            </a:pPr>
            <a:r>
              <a:rPr lang="en" sz="1050">
                <a:solidFill>
                  <a:srgbClr val="505458"/>
                </a:solidFill>
                <a:highlight>
                  <a:srgbClr val="FFFFFF"/>
                </a:highlight>
                <a:latin typeface="Georgia"/>
                <a:ea typeface="Georgia"/>
                <a:cs typeface="Georgia"/>
                <a:sym typeface="Georgia"/>
              </a:rPr>
              <a:t>[NLP pipeline + Word2Vec pipeline] Combine word vectors with neural net.</a:t>
            </a:r>
          </a:p>
          <a:p>
            <a:pPr indent="-295275" lvl="0" marL="457200" rtl="0">
              <a:lnSpc>
                <a:spcPct val="142857"/>
              </a:lnSpc>
              <a:spcBef>
                <a:spcPts val="0"/>
              </a:spcBef>
              <a:spcAft>
                <a:spcPts val="800"/>
              </a:spcAft>
              <a:buClr>
                <a:srgbClr val="505458"/>
              </a:buClr>
              <a:buSzPct val="95454"/>
              <a:buFont typeface="Georgia"/>
              <a:buChar char="-"/>
            </a:pPr>
            <a:r>
              <a:rPr lang="en" sz="1050">
                <a:solidFill>
                  <a:srgbClr val="505458"/>
                </a:solidFill>
                <a:highlight>
                  <a:srgbClr val="FFFFFF"/>
                </a:highlight>
                <a:latin typeface="Georgia"/>
                <a:ea typeface="Georgia"/>
                <a:cs typeface="Georgia"/>
                <a:sym typeface="Georgia"/>
              </a:rPr>
              <a:t>[NLP pipeline + Word2Vec pipeline] Do task (e.g. classify the sentence’s sentiment)</a:t>
            </a:r>
          </a:p>
          <a:p>
            <a:pPr indent="-228600" lvl="0" marL="457200">
              <a:spcBef>
                <a:spcPts val="0"/>
              </a:spcBef>
              <a:buChar char="-"/>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06" name="Shape 406"/>
        <p:cNvGrpSpPr/>
        <p:nvPr/>
      </p:nvGrpSpPr>
      <p:grpSpPr>
        <a:xfrm>
          <a:off x="0" y="0"/>
          <a:ext cx="0" cy="0"/>
          <a:chOff x="0" y="0"/>
          <a:chExt cx="0" cy="0"/>
        </a:xfrm>
      </p:grpSpPr>
      <p:sp>
        <p:nvSpPr>
          <p:cNvPr id="407" name="Shape 407"/>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408" name="Shape 408"/>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228600" lvl="0" marL="457200" rtl="0">
              <a:spcBef>
                <a:spcPts val="0"/>
              </a:spcBef>
              <a:buChar char="-"/>
            </a:pPr>
            <a:r>
              <a:rPr lang="en"/>
              <a:t>what to do about words its never seen, human intervention? user intervention?</a:t>
            </a:r>
          </a:p>
          <a:p>
            <a:pPr indent="-228600" lvl="0" marL="457200" rtl="0">
              <a:spcBef>
                <a:spcPts val="0"/>
              </a:spcBef>
              <a:buChar char="-"/>
            </a:pPr>
            <a:r>
              <a:rPr lang="en"/>
              <a:t>Sarcasm and Irony are still very much unsolved and areas of active research. I’ll touch a bit more on that later.</a:t>
            </a:r>
          </a:p>
          <a:p>
            <a:pPr indent="-228600" lvl="0" marL="457200" rtl="0">
              <a:spcBef>
                <a:spcPts val="0"/>
              </a:spcBef>
              <a:buChar char="-"/>
            </a:pPr>
            <a:r>
              <a:rPr lang="en"/>
              <a:t>If you are interested in mixed sentiment, you can take a look at the stanford trees as a good base, or read up on stance work, where researchers are working on entity detection and then generally using proximity or other NLP parsing to determine which sentiment words apply to which entities</a:t>
            </a:r>
          </a:p>
          <a:p>
            <a:pPr indent="-228600" lvl="0" marL="457200" rtl="0">
              <a:spcBef>
                <a:spcPts val="0"/>
              </a:spcBef>
              <a:buChar char="-"/>
            </a:pPr>
            <a:r>
              <a:rPr lang="en"/>
              <a:t>When I say #prayforistanbul am I happy or sad?</a:t>
            </a:r>
          </a:p>
          <a:p>
            <a:pPr indent="-228600" lvl="0" marL="457200">
              <a:spcBef>
                <a:spcPts val="0"/>
              </a:spcBef>
              <a:buChar char="-"/>
            </a:pPr>
            <a:r>
              <a:rPr lang="en"/>
              <a:t>When something is cool af… I mean really really cool, right? How do we keep up with these new phrases?</a:t>
            </a:r>
          </a:p>
          <a:p>
            <a:pPr lvl="0">
              <a:spcBef>
                <a:spcPts val="0"/>
              </a:spcBef>
              <a:buClr>
                <a:schemeClr val="dk1"/>
              </a:buClr>
              <a:buSzPct val="100000"/>
              <a:buFont typeface="Arial"/>
              <a:buNone/>
            </a:pPr>
            <a:r>
              <a:t/>
            </a:r>
            <a:endParaRPr/>
          </a:p>
          <a:p>
            <a:pPr lvl="0">
              <a:spcBef>
                <a:spcPts val="0"/>
              </a:spcBef>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12" name="Shape 412"/>
        <p:cNvGrpSpPr/>
        <p:nvPr/>
      </p:nvGrpSpPr>
      <p:grpSpPr>
        <a:xfrm>
          <a:off x="0" y="0"/>
          <a:ext cx="0" cy="0"/>
          <a:chOff x="0" y="0"/>
          <a:chExt cx="0" cy="0"/>
        </a:xfrm>
      </p:grpSpPr>
      <p:sp>
        <p:nvSpPr>
          <p:cNvPr id="413" name="Shape 413"/>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414" name="Shape 414"/>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228600" lvl="0" marL="457200" rtl="0">
              <a:spcBef>
                <a:spcPts val="0"/>
              </a:spcBef>
              <a:buChar char="-"/>
            </a:pPr>
            <a:r>
              <a:rPr lang="en"/>
              <a:t>How can we tell a machine about pop culture?</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18" name="Shape 418"/>
        <p:cNvGrpSpPr/>
        <p:nvPr/>
      </p:nvGrpSpPr>
      <p:grpSpPr>
        <a:xfrm>
          <a:off x="0" y="0"/>
          <a:ext cx="0" cy="0"/>
          <a:chOff x="0" y="0"/>
          <a:chExt cx="0" cy="0"/>
        </a:xfrm>
      </p:grpSpPr>
      <p:sp>
        <p:nvSpPr>
          <p:cNvPr id="419" name="Shape 419"/>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420" name="Shape 420"/>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228600" lvl="0" marL="457200">
              <a:spcBef>
                <a:spcPts val="0"/>
              </a:spcBef>
              <a:buClr>
                <a:schemeClr val="dk1"/>
              </a:buClr>
              <a:buChar char="-"/>
            </a:pPr>
            <a:r>
              <a:rPr lang="en">
                <a:solidFill>
                  <a:schemeClr val="dk1"/>
                </a:solidFill>
              </a:rPr>
              <a:t>Can we incorporate image and video analysis with text analysis to really understand the new world of social media?</a:t>
            </a:r>
          </a:p>
          <a:p>
            <a:pPr indent="-228600" lvl="0" marL="457200">
              <a:spcBef>
                <a:spcPts val="0"/>
              </a:spcBef>
              <a:buClr>
                <a:schemeClr val="dk1"/>
              </a:buClr>
              <a:buChar char="-"/>
            </a:pPr>
            <a:r>
              <a:rPr lang="en">
                <a:solidFill>
                  <a:schemeClr val="dk1"/>
                </a:solidFill>
              </a:rPr>
              <a:t>Snapchat sentiment? </a:t>
            </a:r>
          </a:p>
          <a:p>
            <a:pPr indent="-228600" lvl="0" marL="457200">
              <a:spcBef>
                <a:spcPts val="0"/>
              </a:spcBef>
              <a:buClr>
                <a:schemeClr val="dk1"/>
              </a:buClr>
              <a:buChar char="-"/>
            </a:pPr>
            <a:r>
              <a:rPr lang="en">
                <a:solidFill>
                  <a:schemeClr val="dk1"/>
                </a:solidFill>
              </a:rPr>
              <a:t>Gifs are generally well tagged...</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4" name="Shape 424"/>
        <p:cNvGrpSpPr/>
        <p:nvPr/>
      </p:nvGrpSpPr>
      <p:grpSpPr>
        <a:xfrm>
          <a:off x="0" y="0"/>
          <a:ext cx="0" cy="0"/>
          <a:chOff x="0" y="0"/>
          <a:chExt cx="0" cy="0"/>
        </a:xfrm>
      </p:grpSpPr>
      <p:sp>
        <p:nvSpPr>
          <p:cNvPr id="425" name="Shape 425"/>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426" name="Shape 426"/>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228600" lvl="0" marL="457200" rtl="0">
              <a:spcBef>
                <a:spcPts val="0"/>
              </a:spcBef>
              <a:buClr>
                <a:schemeClr val="dk1"/>
              </a:buClr>
              <a:buChar char="-"/>
            </a:pPr>
            <a:r>
              <a:rPr lang="en">
                <a:solidFill>
                  <a:schemeClr val="dk1"/>
                </a:solidFill>
              </a:rPr>
              <a:t>Similar results in terms of speed using ANNOY with word2vec (</a:t>
            </a:r>
            <a:r>
              <a:rPr lang="en" sz="1050">
                <a:solidFill>
                  <a:schemeClr val="dk1"/>
                </a:solidFill>
                <a:highlight>
                  <a:srgbClr val="FFFFFF"/>
                </a:highlight>
              </a:rPr>
              <a:t>Approximate Nearest Neighbors Oh Yeah) to find nearest neighbors in vector space</a:t>
            </a:r>
          </a:p>
          <a:p>
            <a:pPr indent="-295275" lvl="0" marL="457200" rtl="0">
              <a:spcBef>
                <a:spcPts val="0"/>
              </a:spcBef>
              <a:buClr>
                <a:schemeClr val="dk1"/>
              </a:buClr>
              <a:buSzPct val="95454"/>
              <a:buChar char="-"/>
            </a:pPr>
            <a:r>
              <a:rPr lang="en" sz="1050">
                <a:solidFill>
                  <a:schemeClr val="dk1"/>
                </a:solidFill>
                <a:highlight>
                  <a:srgbClr val="FFFFFF"/>
                </a:highlight>
              </a:rPr>
              <a:t>First element of the vectors represents sentiment. </a:t>
            </a:r>
          </a:p>
          <a:p>
            <a:pPr indent="-295275" lvl="0" marL="457200" rtl="0">
              <a:spcBef>
                <a:spcPts val="0"/>
              </a:spcBef>
              <a:buClr>
                <a:schemeClr val="dk1"/>
              </a:buClr>
              <a:buSzPct val="95454"/>
              <a:buChar char="-"/>
            </a:pPr>
            <a:r>
              <a:rPr lang="en" sz="1050">
                <a:solidFill>
                  <a:schemeClr val="dk1"/>
                </a:solidFill>
                <a:highlight>
                  <a:srgbClr val="FFFFFF"/>
                </a:highlight>
              </a:rPr>
              <a:t>Trained on German and English</a:t>
            </a:r>
            <a:r>
              <a:rPr lang="en" sz="1050">
                <a:solidFill>
                  <a:schemeClr val="dk1"/>
                </a:solidFill>
              </a:rPr>
              <a:t>, trained models are available for use</a:t>
            </a:r>
          </a:p>
          <a:p>
            <a:pPr indent="-295275" lvl="0" marL="457200" rtl="0">
              <a:spcBef>
                <a:spcPts val="0"/>
              </a:spcBef>
              <a:buClr>
                <a:schemeClr val="dk1"/>
              </a:buClr>
              <a:buSzPct val="95454"/>
              <a:buChar char="-"/>
            </a:pPr>
            <a:r>
              <a:rPr lang="en" sz="1050">
                <a:solidFill>
                  <a:schemeClr val="dk1"/>
                </a:solidFill>
                <a:highlight>
                  <a:srgbClr val="FFFFFF"/>
                </a:highlight>
              </a:rPr>
              <a:t>Faster computation, no large drop in performance</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32" name="Shape 432"/>
        <p:cNvGrpSpPr/>
        <p:nvPr/>
      </p:nvGrpSpPr>
      <p:grpSpPr>
        <a:xfrm>
          <a:off x="0" y="0"/>
          <a:ext cx="0" cy="0"/>
          <a:chOff x="0" y="0"/>
          <a:chExt cx="0" cy="0"/>
        </a:xfrm>
      </p:grpSpPr>
      <p:sp>
        <p:nvSpPr>
          <p:cNvPr id="433" name="Shape 433"/>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434" name="Shape 43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Clr>
                <a:schemeClr val="dk1"/>
              </a:buClr>
              <a:buSzPct val="100000"/>
              <a:buFont typeface="Arial"/>
              <a:buNone/>
            </a:pPr>
            <a:r>
              <a:rPr lang="en"/>
              <a:t>- chris moody excellent chat re: lda2vec in real business sense</a:t>
            </a:r>
          </a:p>
          <a:p>
            <a:pPr lvl="0">
              <a:spcBef>
                <a:spcPts val="0"/>
              </a:spcBef>
              <a:buClr>
                <a:schemeClr val="dk1"/>
              </a:buClr>
              <a:buSzPct val="100000"/>
              <a:buFont typeface="Arial"/>
              <a:buNone/>
            </a:pPr>
            <a:r>
              <a:rPr lang="en"/>
              <a:t> ---- does comparing geographies help us create lda models for semantic analysis</a:t>
            </a:r>
          </a:p>
          <a:p>
            <a:pPr lvl="0">
              <a:spcBef>
                <a:spcPts val="0"/>
              </a:spcBef>
              <a:buClr>
                <a:schemeClr val="dk1"/>
              </a:buClr>
              <a:buSzPct val="100000"/>
              <a:buFont typeface="Arial"/>
              <a:buNone/>
            </a:pPr>
            <a:r>
              <a:rPr lang="en"/>
              <a:t> ---- does comparing time windows help (i.e. one customer corpus from 2 years ago is not them today, etc)</a:t>
            </a:r>
          </a:p>
          <a:p>
            <a:pPr lvl="0">
              <a:spcBef>
                <a:spcPts val="0"/>
              </a:spcBef>
              <a:buClr>
                <a:schemeClr val="dk1"/>
              </a:buClr>
              <a:buSzPct val="100000"/>
              <a:buFont typeface="Arial"/>
              <a:buNone/>
            </a:pPr>
            <a:r>
              <a:rPr lang="en"/>
              <a:t> ---- does comparing one clients voice to a vector return better analysis (can we start answering the question: what does this person mean when they say YAY its raining given different personality          traits / types / a personal corpus?)</a:t>
            </a:r>
          </a:p>
          <a:p>
            <a:pPr lvl="0">
              <a:spcBef>
                <a:spcPts val="0"/>
              </a:spcBef>
              <a:buClr>
                <a:schemeClr val="dk1"/>
              </a:buClr>
              <a:buSzPct val="100000"/>
              <a:buFont typeface="Arial"/>
              <a:buNone/>
            </a:pPr>
            <a:r>
              <a:rPr lang="en"/>
              <a:t> ---- alongside human loop: is this relevant? did it lead to a sale? did the stylist like it? was it useful?</a:t>
            </a:r>
          </a:p>
          <a:p>
            <a:pPr lvl="0">
              <a:spcBef>
                <a:spcPts val="0"/>
              </a:spcBef>
              <a:buClr>
                <a:schemeClr val="dk1"/>
              </a:buClr>
              <a:buSzPct val="100000"/>
              <a:buFont typeface="Arial"/>
              <a:buNone/>
            </a:pPr>
            <a:r>
              <a:t/>
            </a:r>
            <a:endParaRPr/>
          </a:p>
          <a:p>
            <a:pPr lvl="0">
              <a:spcBef>
                <a:spcPts val="0"/>
              </a:spcBef>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38" name="Shape 438"/>
        <p:cNvGrpSpPr/>
        <p:nvPr/>
      </p:nvGrpSpPr>
      <p:grpSpPr>
        <a:xfrm>
          <a:off x="0" y="0"/>
          <a:ext cx="0" cy="0"/>
          <a:chOff x="0" y="0"/>
          <a:chExt cx="0" cy="0"/>
        </a:xfrm>
      </p:grpSpPr>
      <p:sp>
        <p:nvSpPr>
          <p:cNvPr id="439" name="Shape 439"/>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440" name="Shape 440"/>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228600" lvl="0" marL="457200" rtl="0">
              <a:spcBef>
                <a:spcPts val="0"/>
              </a:spcBef>
              <a:buChar char="-"/>
            </a:pPr>
            <a:r>
              <a:rPr lang="en"/>
              <a:t>Made as a joke inspired by Andreas Müller’s Skikit learn flowchart</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43" name="Shape 443"/>
        <p:cNvGrpSpPr/>
        <p:nvPr/>
      </p:nvGrpSpPr>
      <p:grpSpPr>
        <a:xfrm>
          <a:off x="0" y="0"/>
          <a:ext cx="0" cy="0"/>
          <a:chOff x="0" y="0"/>
          <a:chExt cx="0" cy="0"/>
        </a:xfrm>
      </p:grpSpPr>
      <p:sp>
        <p:nvSpPr>
          <p:cNvPr id="444" name="Shape 444"/>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445" name="Shape 445"/>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228600" lvl="0" marL="457200" rtl="0">
              <a:spcBef>
                <a:spcPts val="0"/>
              </a:spcBef>
              <a:buChar char="-"/>
            </a:pPr>
            <a:r>
              <a:rPr lang="en"/>
              <a:t>The solution, like many with machine learning, lies in the ability to spend time building a good model, good dataset, and determining how to help improve your system through observation, testing, debugging and more research</a:t>
            </a:r>
          </a:p>
          <a:p>
            <a:pPr indent="-228600" lvl="0" marL="457200">
              <a:spcBef>
                <a:spcPts val="0"/>
              </a:spcBef>
              <a:buChar char="-"/>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8" name="Shape 138"/>
        <p:cNvGrpSpPr/>
        <p:nvPr/>
      </p:nvGrpSpPr>
      <p:grpSpPr>
        <a:xfrm>
          <a:off x="0" y="0"/>
          <a:ext cx="0" cy="0"/>
          <a:chOff x="0" y="0"/>
          <a:chExt cx="0" cy="0"/>
        </a:xfrm>
      </p:grpSpPr>
      <p:sp>
        <p:nvSpPr>
          <p:cNvPr id="139" name="Shape 139"/>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40" name="Shape 140"/>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228600" lvl="0" marL="457200" rtl="0">
              <a:spcBef>
                <a:spcPts val="0"/>
              </a:spcBef>
              <a:buChar char="-"/>
            </a:pPr>
            <a:r>
              <a:rPr lang="en"/>
              <a:t>Not necessarily in order!</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49" name="Shape 449"/>
        <p:cNvGrpSpPr/>
        <p:nvPr/>
      </p:nvGrpSpPr>
      <p:grpSpPr>
        <a:xfrm>
          <a:off x="0" y="0"/>
          <a:ext cx="0" cy="0"/>
          <a:chOff x="0" y="0"/>
          <a:chExt cx="0" cy="0"/>
        </a:xfrm>
      </p:grpSpPr>
      <p:sp>
        <p:nvSpPr>
          <p:cNvPr id="450" name="Shape 450"/>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451" name="Shape 451"/>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228600" lvl="0" marL="457200" rtl="0">
              <a:spcBef>
                <a:spcPts val="0"/>
              </a:spcBef>
              <a:buChar char="-"/>
            </a:pPr>
            <a:r>
              <a:rPr lang="en"/>
              <a:t>I normally talk about simple data / data pipelines, and I have some O’reilly courses and a book</a:t>
            </a:r>
          </a:p>
          <a:p>
            <a:pPr indent="-228600" lvl="0" marL="457200" rtl="0">
              <a:spcBef>
                <a:spcPts val="0"/>
              </a:spcBef>
              <a:buChar char="-"/>
            </a:pPr>
            <a:r>
              <a:rPr lang="en"/>
              <a:t>When winter comes I plan on blogging more, so feel free to follow along on my website</a:t>
            </a:r>
          </a:p>
          <a:p>
            <a:pPr indent="-228600" lvl="0" marL="457200" rtl="0">
              <a:spcBef>
                <a:spcPts val="0"/>
              </a:spcBef>
              <a:buChar char="-"/>
            </a:pPr>
            <a:r>
              <a:rPr lang="en"/>
              <a:t>I regularly schedule classes at conferences as well as via my company, so if you’d like to hear more, follow me on Twitter or reach out via email.</a:t>
            </a:r>
          </a:p>
          <a:p>
            <a:pPr indent="-228600" lvl="0" marL="457200" rtl="0">
              <a:spcBef>
                <a:spcPts val="0"/>
              </a:spcBef>
              <a:buChar char="-"/>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4" name="Shape 144"/>
        <p:cNvGrpSpPr/>
        <p:nvPr/>
      </p:nvGrpSpPr>
      <p:grpSpPr>
        <a:xfrm>
          <a:off x="0" y="0"/>
          <a:ext cx="0" cy="0"/>
          <a:chOff x="0" y="0"/>
          <a:chExt cx="0" cy="0"/>
        </a:xfrm>
      </p:grpSpPr>
      <p:sp>
        <p:nvSpPr>
          <p:cNvPr id="145" name="Shape 145"/>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46" name="Shape 146"/>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228600" lvl="0" marL="457200" rtl="0">
              <a:spcBef>
                <a:spcPts val="0"/>
              </a:spcBef>
              <a:buChar char="-"/>
            </a:pPr>
            <a:r>
              <a:rPr lang="en"/>
              <a:t>No magic bullet, sadly.</a:t>
            </a:r>
          </a:p>
          <a:p>
            <a:pPr indent="-228600" lvl="0" marL="457200" rtl="0">
              <a:spcBef>
                <a:spcPts val="0"/>
              </a:spcBef>
              <a:buChar char="-"/>
            </a:pPr>
            <a:r>
              <a:rPr lang="en"/>
              <a:t>Most of the places or research getting great results are building and tagging their own lexicons or using highly trained models from other folks for the same purpose.</a:t>
            </a:r>
          </a:p>
          <a:p>
            <a:pPr indent="-228600" lvl="0" marL="457200" rtl="0">
              <a:spcBef>
                <a:spcPts val="0"/>
              </a:spcBef>
              <a:buChar char="-"/>
            </a:pPr>
            <a:r>
              <a:rPr lang="en"/>
              <a:t>There are some links in this talk to great example and starter code, we don’t have time to review them but I recommend looking at them and testing them for your own sentiment analysis.</a:t>
            </a:r>
          </a:p>
          <a:p>
            <a:pPr indent="-228600" lvl="0" marL="457200" rtl="0">
              <a:spcBef>
                <a:spcPts val="0"/>
              </a:spcBef>
              <a:buChar char="-"/>
            </a:pPr>
            <a:r>
              <a:rPr lang="en"/>
              <a:t>If you dont want to build your own and just use a package or service, there are those available (varying payment / open-source-ness) but just know thats not going to be anywhere near perfect. You are probably looking MAX at low 70s accuracy. MAX.</a:t>
            </a:r>
          </a:p>
          <a:p>
            <a:pPr indent="-228600" lvl="0" marL="457200" rtl="0">
              <a:spcBef>
                <a:spcPts val="0"/>
              </a:spcBef>
              <a:buChar char="-"/>
            </a:pPr>
            <a:r>
              <a:rPr lang="en"/>
              <a:t>If I had to choose, metamind was amazing but according to a guy i met who works at salesforce, its never gonna be public or free or possibly not even available again :*(</a:t>
            </a:r>
          </a:p>
          <a:p>
            <a:pPr indent="-228600" lvl="0" marL="457200" rtl="0">
              <a:spcBef>
                <a:spcPts val="0"/>
              </a:spcBef>
              <a:buChar char="-"/>
            </a:pPr>
            <a:r>
              <a:rPr lang="en"/>
              <a:t>If I had to do free: prob start with ensemble of some of the good easy ones: stanford tree + simple with a good lexicon….</a:t>
            </a:r>
          </a:p>
          <a:p>
            <a:pPr lvl="0" rtl="0">
              <a:spcBef>
                <a:spcPts val="0"/>
              </a:spcBef>
              <a:buNone/>
            </a:pPr>
            <a:r>
              <a:t/>
            </a:r>
            <a:endParaRPr/>
          </a:p>
          <a:p>
            <a:pPr lvl="0" rt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0" name="Shape 150"/>
        <p:cNvGrpSpPr/>
        <p:nvPr/>
      </p:nvGrpSpPr>
      <p:grpSpPr>
        <a:xfrm>
          <a:off x="0" y="0"/>
          <a:ext cx="0" cy="0"/>
          <a:chOff x="0" y="0"/>
          <a:chExt cx="0" cy="0"/>
        </a:xfrm>
      </p:grpSpPr>
      <p:sp>
        <p:nvSpPr>
          <p:cNvPr id="151" name="Shape 151"/>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52" name="Shape 152"/>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228600" lvl="0" marL="457200" rtl="0">
              <a:spcBef>
                <a:spcPts val="0"/>
              </a:spcBef>
              <a:buChar char="-"/>
            </a:pPr>
            <a:r>
              <a:rPr lang="en"/>
              <a:t>First, we’ll cover some of what sentiment analysis is and is NOT, we’ll talk a bit about the process and go through some of the steps you are likely to take when analyzing, building or working with a sentiment analysis system.</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6" name="Shape 156"/>
        <p:cNvGrpSpPr/>
        <p:nvPr/>
      </p:nvGrpSpPr>
      <p:grpSpPr>
        <a:xfrm>
          <a:off x="0" y="0"/>
          <a:ext cx="0" cy="0"/>
          <a:chOff x="0" y="0"/>
          <a:chExt cx="0" cy="0"/>
        </a:xfrm>
      </p:grpSpPr>
      <p:sp>
        <p:nvSpPr>
          <p:cNvPr id="157" name="Shape 157"/>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58" name="Shape 158"/>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228600" lvl="0" marL="457200" rtl="0">
              <a:spcBef>
                <a:spcPts val="0"/>
              </a:spcBef>
              <a:buChar char="-"/>
            </a:pPr>
            <a:r>
              <a:rPr lang="en"/>
              <a:t>But what REALLY is sentiment analysis? We like to take these review datasets and box them into Positive, Negative and Neutral. </a:t>
            </a:r>
          </a:p>
          <a:p>
            <a:pPr indent="-228600" lvl="0" marL="457200" rtl="0">
              <a:spcBef>
                <a:spcPts val="0"/>
              </a:spcBef>
              <a:buChar char="-"/>
            </a:pPr>
            <a:r>
              <a:rPr lang="en"/>
              <a:t>But Sentiment and Emotion are COMPLEX, just like us…</a:t>
            </a:r>
          </a:p>
          <a:p>
            <a:pPr indent="-228600" lvl="0" marL="457200" rtl="0">
              <a:spcBef>
                <a:spcPts val="0"/>
              </a:spcBef>
              <a:buChar char="-"/>
            </a:pPr>
            <a:r>
              <a:rPr lang="en"/>
              <a:t>Is this tweet positive or negative? Towards who or what? Is it mixed? </a:t>
            </a:r>
          </a:p>
          <a:p>
            <a:pPr indent="-228600" lvl="0" marL="457200">
              <a:spcBef>
                <a:spcPts val="0"/>
              </a:spcBef>
              <a:buChar char="-"/>
            </a:pPr>
            <a:r>
              <a:rPr lang="en"/>
              <a:t>Humans, even all native speakers, don’t always agree, so what does this mean for AI and automated solutions?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2" name="Shape 162"/>
        <p:cNvGrpSpPr/>
        <p:nvPr/>
      </p:nvGrpSpPr>
      <p:grpSpPr>
        <a:xfrm>
          <a:off x="0" y="0"/>
          <a:ext cx="0" cy="0"/>
          <a:chOff x="0" y="0"/>
          <a:chExt cx="0" cy="0"/>
        </a:xfrm>
      </p:grpSpPr>
      <p:sp>
        <p:nvSpPr>
          <p:cNvPr id="163" name="Shape 163"/>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64" name="Shape 164"/>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228600" lvl="0" marL="457200" rtl="0">
              <a:spcBef>
                <a:spcPts val="0"/>
              </a:spcBef>
              <a:buChar char="-"/>
            </a:pPr>
            <a:r>
              <a:rPr lang="en"/>
              <a:t>Recently went to a sentiment analysis symposium of all types, machine learning folks, IBM, marketing folks, translation software…sentiment is a hot topic for many different fields</a:t>
            </a:r>
          </a:p>
          <a:p>
            <a:pPr indent="-228600" lvl="0" marL="457200" rtl="0">
              <a:spcBef>
                <a:spcPts val="0"/>
              </a:spcBef>
              <a:buChar char="-"/>
            </a:pPr>
            <a:r>
              <a:rPr lang="en"/>
              <a:t>Even heard of QA teams using them alongside charts for release dates to point to poor releases, or an analysis of different applications (i.e. how iOS reviews compare to Android vs web, etc)</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9.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00.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8.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p:bg>
      <p:bgPr>
        <a:blipFill>
          <a:blip r:embed="rId2">
            <a:alphaModFix/>
          </a:blip>
          <a:stretch>
            <a:fillRect/>
          </a:stretch>
        </a:blipFill>
      </p:bgPr>
    </p:bg>
    <p:spTree>
      <p:nvGrpSpPr>
        <p:cNvPr id="8" name="Shape 8"/>
        <p:cNvGrpSpPr/>
        <p:nvPr/>
      </p:nvGrpSpPr>
      <p:grpSpPr>
        <a:xfrm>
          <a:off x="0" y="0"/>
          <a:ext cx="0" cy="0"/>
          <a:chOff x="0" y="0"/>
          <a:chExt cx="0" cy="0"/>
        </a:xfrm>
      </p:grpSpPr>
      <p:sp>
        <p:nvSpPr>
          <p:cNvPr id="9" name="Shape 9"/>
          <p:cNvSpPr txBox="1"/>
          <p:nvPr>
            <p:ph type="ctrTitle"/>
          </p:nvPr>
        </p:nvSpPr>
        <p:spPr>
          <a:xfrm>
            <a:off x="1700184" y="1360350"/>
            <a:ext cx="5807399" cy="1546500"/>
          </a:xfrm>
          <a:prstGeom prst="rect">
            <a:avLst/>
          </a:prstGeom>
        </p:spPr>
        <p:txBody>
          <a:bodyPr anchorCtr="0" anchor="t" bIns="91425" lIns="91425" rIns="91425" tIns="91425"/>
          <a:lstStyle>
            <a:lvl1pPr lvl="0">
              <a:spcBef>
                <a:spcPts val="0"/>
              </a:spcBef>
              <a:buClr>
                <a:srgbClr val="0091EA"/>
              </a:buClr>
              <a:buSzPct val="100000"/>
              <a:defRPr b="1" sz="6000">
                <a:solidFill>
                  <a:srgbClr val="0091EA"/>
                </a:solidFill>
              </a:defRPr>
            </a:lvl1pPr>
            <a:lvl2pPr lvl="1">
              <a:spcBef>
                <a:spcPts val="0"/>
              </a:spcBef>
              <a:buClr>
                <a:srgbClr val="0091EA"/>
              </a:buClr>
              <a:buSzPct val="100000"/>
              <a:defRPr b="1" sz="6000">
                <a:solidFill>
                  <a:srgbClr val="0091EA"/>
                </a:solidFill>
              </a:defRPr>
            </a:lvl2pPr>
            <a:lvl3pPr lvl="2">
              <a:spcBef>
                <a:spcPts val="0"/>
              </a:spcBef>
              <a:buClr>
                <a:srgbClr val="0091EA"/>
              </a:buClr>
              <a:buSzPct val="100000"/>
              <a:defRPr b="1" sz="6000">
                <a:solidFill>
                  <a:srgbClr val="0091EA"/>
                </a:solidFill>
              </a:defRPr>
            </a:lvl3pPr>
            <a:lvl4pPr lvl="3">
              <a:spcBef>
                <a:spcPts val="0"/>
              </a:spcBef>
              <a:buClr>
                <a:srgbClr val="0091EA"/>
              </a:buClr>
              <a:buSzPct val="100000"/>
              <a:defRPr b="1" sz="6000">
                <a:solidFill>
                  <a:srgbClr val="0091EA"/>
                </a:solidFill>
              </a:defRPr>
            </a:lvl4pPr>
            <a:lvl5pPr lvl="4">
              <a:spcBef>
                <a:spcPts val="0"/>
              </a:spcBef>
              <a:buClr>
                <a:srgbClr val="0091EA"/>
              </a:buClr>
              <a:buSzPct val="100000"/>
              <a:defRPr b="1" sz="6000">
                <a:solidFill>
                  <a:srgbClr val="0091EA"/>
                </a:solidFill>
              </a:defRPr>
            </a:lvl5pPr>
            <a:lvl6pPr lvl="5">
              <a:spcBef>
                <a:spcPts val="0"/>
              </a:spcBef>
              <a:buClr>
                <a:srgbClr val="0091EA"/>
              </a:buClr>
              <a:buSzPct val="100000"/>
              <a:defRPr b="1" sz="6000">
                <a:solidFill>
                  <a:srgbClr val="0091EA"/>
                </a:solidFill>
              </a:defRPr>
            </a:lvl6pPr>
            <a:lvl7pPr lvl="6">
              <a:spcBef>
                <a:spcPts val="0"/>
              </a:spcBef>
              <a:buClr>
                <a:srgbClr val="0091EA"/>
              </a:buClr>
              <a:buSzPct val="100000"/>
              <a:defRPr b="1" sz="6000">
                <a:solidFill>
                  <a:srgbClr val="0091EA"/>
                </a:solidFill>
              </a:defRPr>
            </a:lvl7pPr>
            <a:lvl8pPr lvl="7">
              <a:spcBef>
                <a:spcPts val="0"/>
              </a:spcBef>
              <a:buClr>
                <a:srgbClr val="0091EA"/>
              </a:buClr>
              <a:buSzPct val="100000"/>
              <a:defRPr b="1" sz="6000">
                <a:solidFill>
                  <a:srgbClr val="0091EA"/>
                </a:solidFill>
              </a:defRPr>
            </a:lvl8pPr>
            <a:lvl9pPr lvl="8">
              <a:spcBef>
                <a:spcPts val="0"/>
              </a:spcBef>
              <a:buClr>
                <a:srgbClr val="0091EA"/>
              </a:buClr>
              <a:buSzPct val="100000"/>
              <a:defRPr b="1" sz="6000">
                <a:solidFill>
                  <a:srgbClr val="0091EA"/>
                </a:solidFill>
              </a:defRPr>
            </a:lvl9pPr>
          </a:lstStyle>
          <a:p/>
        </p:txBody>
      </p:sp>
      <p:sp>
        <p:nvSpPr>
          <p:cNvPr id="10" name="Shape 10"/>
          <p:cNvSpPr/>
          <p:nvPr/>
        </p:nvSpPr>
        <p:spPr>
          <a:xfrm>
            <a:off x="6897625" y="6199950"/>
            <a:ext cx="126900" cy="126900"/>
          </a:xfrm>
          <a:prstGeom prst="ellipse">
            <a:avLst/>
          </a:prstGeom>
          <a:solidFill>
            <a:srgbClr val="0091EA"/>
          </a:solidFill>
          <a:ln>
            <a:noFill/>
          </a:ln>
        </p:spPr>
        <p:txBody>
          <a:bodyPr anchorCtr="0" anchor="ctr" bIns="91425" lIns="91425" rIns="91425" tIns="91425">
            <a:noAutofit/>
          </a:bodyPr>
          <a:lstStyle/>
          <a:p>
            <a:pPr lvl="0">
              <a:spcBef>
                <a:spcPts val="0"/>
              </a:spcBef>
              <a:buNone/>
            </a:pPr>
            <a:r>
              <a:t/>
            </a:r>
            <a:endParaRPr/>
          </a:p>
        </p:txBody>
      </p:sp>
      <p:sp>
        <p:nvSpPr>
          <p:cNvPr id="11" name="Shape 11"/>
          <p:cNvSpPr/>
          <p:nvPr/>
        </p:nvSpPr>
        <p:spPr>
          <a:xfrm>
            <a:off x="7454375" y="5638800"/>
            <a:ext cx="126900" cy="126900"/>
          </a:xfrm>
          <a:prstGeom prst="ellipse">
            <a:avLst/>
          </a:prstGeom>
          <a:solidFill>
            <a:srgbClr val="0091EA"/>
          </a:solidFill>
          <a:ln>
            <a:noFill/>
          </a:ln>
        </p:spPr>
        <p:txBody>
          <a:bodyPr anchorCtr="0" anchor="ctr" bIns="91425" lIns="91425" rIns="91425" tIns="91425">
            <a:noAutofit/>
          </a:bodyPr>
          <a:lstStyle/>
          <a:p>
            <a:pPr lvl="0">
              <a:spcBef>
                <a:spcPts val="0"/>
              </a:spcBef>
              <a:buNone/>
            </a:pPr>
            <a:r>
              <a:t/>
            </a:r>
            <a:endParaRPr/>
          </a:p>
        </p:txBody>
      </p:sp>
      <p:sp>
        <p:nvSpPr>
          <p:cNvPr id="12" name="Shape 12"/>
          <p:cNvSpPr/>
          <p:nvPr/>
        </p:nvSpPr>
        <p:spPr>
          <a:xfrm>
            <a:off x="8827727" y="4597553"/>
            <a:ext cx="75899" cy="75899"/>
          </a:xfrm>
          <a:prstGeom prst="ellipse">
            <a:avLst/>
          </a:prstGeom>
          <a:solidFill>
            <a:srgbClr val="0091EA"/>
          </a:solidFill>
          <a:ln>
            <a:noFill/>
          </a:ln>
        </p:spPr>
        <p:txBody>
          <a:bodyPr anchorCtr="0" anchor="ctr" bIns="91425" lIns="91425" rIns="91425" tIns="91425">
            <a:noAutofit/>
          </a:bodyPr>
          <a:lstStyle/>
          <a:p>
            <a:pPr lvl="0">
              <a:spcBef>
                <a:spcPts val="0"/>
              </a:spcBef>
              <a:buNone/>
            </a:pPr>
            <a:r>
              <a:t/>
            </a:r>
            <a:endParaRPr/>
          </a:p>
        </p:txBody>
      </p:sp>
      <p:sp>
        <p:nvSpPr>
          <p:cNvPr id="13" name="Shape 13"/>
          <p:cNvSpPr/>
          <p:nvPr/>
        </p:nvSpPr>
        <p:spPr>
          <a:xfrm>
            <a:off x="8677050" y="6577875"/>
            <a:ext cx="126900" cy="126900"/>
          </a:xfrm>
          <a:prstGeom prst="ellipse">
            <a:avLst/>
          </a:prstGeom>
          <a:solidFill>
            <a:srgbClr val="0091EA"/>
          </a:solidFill>
          <a:ln>
            <a:noFill/>
          </a:ln>
        </p:spPr>
        <p:txBody>
          <a:bodyPr anchorCtr="0" anchor="ctr" bIns="91425" lIns="91425" rIns="91425" tIns="91425">
            <a:noAutofit/>
          </a:bodyPr>
          <a:lstStyle/>
          <a:p>
            <a:pPr lvl="0">
              <a:spcBef>
                <a:spcPts val="0"/>
              </a:spcBef>
              <a:buNone/>
            </a:pPr>
            <a:r>
              <a:t/>
            </a:r>
            <a:endParaRPr/>
          </a:p>
        </p:txBody>
      </p:sp>
      <p:sp>
        <p:nvSpPr>
          <p:cNvPr id="14" name="Shape 14"/>
          <p:cNvSpPr/>
          <p:nvPr/>
        </p:nvSpPr>
        <p:spPr>
          <a:xfrm>
            <a:off x="2972225" y="633400"/>
            <a:ext cx="126900" cy="126900"/>
          </a:xfrm>
          <a:prstGeom prst="ellipse">
            <a:avLst/>
          </a:prstGeom>
          <a:solidFill>
            <a:srgbClr val="0091EA"/>
          </a:solidFill>
          <a:ln>
            <a:noFill/>
          </a:ln>
        </p:spPr>
        <p:txBody>
          <a:bodyPr anchorCtr="0" anchor="ctr" bIns="91425" lIns="91425" rIns="91425" tIns="91425">
            <a:noAutofit/>
          </a:bodyPr>
          <a:lstStyle/>
          <a:p>
            <a:pPr lvl="0">
              <a:spcBef>
                <a:spcPts val="0"/>
              </a:spcBef>
              <a:buNone/>
            </a:pPr>
            <a:r>
              <a:t/>
            </a:r>
            <a:endParaRPr/>
          </a:p>
        </p:txBody>
      </p:sp>
      <p:sp>
        <p:nvSpPr>
          <p:cNvPr id="15" name="Shape 15"/>
          <p:cNvSpPr/>
          <p:nvPr/>
        </p:nvSpPr>
        <p:spPr>
          <a:xfrm>
            <a:off x="579634" y="3373478"/>
            <a:ext cx="126900" cy="126900"/>
          </a:xfrm>
          <a:prstGeom prst="ellipse">
            <a:avLst/>
          </a:prstGeom>
          <a:solidFill>
            <a:srgbClr val="0091EA"/>
          </a:solidFill>
          <a:ln>
            <a:noFill/>
          </a:ln>
        </p:spPr>
        <p:txBody>
          <a:bodyPr anchorCtr="0" anchor="ctr" bIns="91425" lIns="91425" rIns="91425" tIns="91425">
            <a:noAutofit/>
          </a:bodyPr>
          <a:lstStyle/>
          <a:p>
            <a:pPr lvl="0">
              <a:spcBef>
                <a:spcPts val="0"/>
              </a:spcBef>
              <a:buNone/>
            </a:pPr>
            <a:r>
              <a:t/>
            </a:r>
            <a:endParaRPr/>
          </a:p>
        </p:txBody>
      </p:sp>
      <p:sp>
        <p:nvSpPr>
          <p:cNvPr id="16" name="Shape 16"/>
          <p:cNvSpPr/>
          <p:nvPr/>
        </p:nvSpPr>
        <p:spPr>
          <a:xfrm>
            <a:off x="311843" y="791518"/>
            <a:ext cx="126900" cy="126900"/>
          </a:xfrm>
          <a:prstGeom prst="ellipse">
            <a:avLst/>
          </a:prstGeom>
          <a:solidFill>
            <a:srgbClr val="0091EA"/>
          </a:solidFill>
          <a:ln>
            <a:noFill/>
          </a:ln>
        </p:spPr>
        <p:txBody>
          <a:bodyPr anchorCtr="0" anchor="ctr" bIns="91425" lIns="91425" rIns="91425" tIns="91425">
            <a:noAutofit/>
          </a:bodyPr>
          <a:lstStyle/>
          <a:p>
            <a:pPr lvl="0">
              <a:spcBef>
                <a:spcPts val="0"/>
              </a:spcBef>
              <a:buNone/>
            </a:pPr>
            <a:r>
              <a:t/>
            </a:r>
            <a:endParaRPr/>
          </a:p>
        </p:txBody>
      </p:sp>
      <p:sp>
        <p:nvSpPr>
          <p:cNvPr id="17" name="Shape 17"/>
          <p:cNvSpPr/>
          <p:nvPr/>
        </p:nvSpPr>
        <p:spPr>
          <a:xfrm>
            <a:off x="626321" y="1339871"/>
            <a:ext cx="253800" cy="253800"/>
          </a:xfrm>
          <a:prstGeom prst="ellipse">
            <a:avLst/>
          </a:prstGeom>
          <a:noFill/>
          <a:ln cap="flat" cmpd="sng" w="19050">
            <a:solidFill>
              <a:srgbClr val="0091EA"/>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8" name="Shape 18"/>
          <p:cNvSpPr/>
          <p:nvPr/>
        </p:nvSpPr>
        <p:spPr>
          <a:xfrm>
            <a:off x="8104500" y="4963100"/>
            <a:ext cx="190200" cy="190500"/>
          </a:xfrm>
          <a:prstGeom prst="ellipse">
            <a:avLst/>
          </a:prstGeom>
          <a:noFill/>
          <a:ln cap="flat" cmpd="sng" w="19050">
            <a:solidFill>
              <a:srgbClr val="0091EA"/>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9" name="Shape 19"/>
          <p:cNvSpPr/>
          <p:nvPr/>
        </p:nvSpPr>
        <p:spPr>
          <a:xfrm>
            <a:off x="8803950" y="5654656"/>
            <a:ext cx="190200" cy="190500"/>
          </a:xfrm>
          <a:prstGeom prst="ellipse">
            <a:avLst/>
          </a:prstGeom>
          <a:noFill/>
          <a:ln cap="flat" cmpd="sng" w="19050">
            <a:solidFill>
              <a:srgbClr val="0091EA"/>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0" name="Shape 20"/>
          <p:cNvSpPr/>
          <p:nvPr/>
        </p:nvSpPr>
        <p:spPr>
          <a:xfrm>
            <a:off x="196310" y="1990890"/>
            <a:ext cx="75899" cy="75899"/>
          </a:xfrm>
          <a:prstGeom prst="ellipse">
            <a:avLst/>
          </a:prstGeom>
          <a:solidFill>
            <a:srgbClr val="0091EA"/>
          </a:solidFill>
          <a:ln>
            <a:noFill/>
          </a:ln>
        </p:spPr>
        <p:txBody>
          <a:bodyPr anchorCtr="0" anchor="ctr" bIns="91425" lIns="91425" rIns="91425" tIns="91425">
            <a:noAutofit/>
          </a:bodyPr>
          <a:lstStyle/>
          <a:p>
            <a:pPr lvl="0">
              <a:spcBef>
                <a:spcPts val="0"/>
              </a:spcBef>
              <a:buNone/>
            </a:pPr>
            <a:r>
              <a:t/>
            </a:r>
            <a:endParaRPr/>
          </a:p>
        </p:txBody>
      </p:sp>
      <p:sp>
        <p:nvSpPr>
          <p:cNvPr id="21" name="Shape 21"/>
          <p:cNvSpPr/>
          <p:nvPr/>
        </p:nvSpPr>
        <p:spPr>
          <a:xfrm>
            <a:off x="1738050" y="271321"/>
            <a:ext cx="253800" cy="253800"/>
          </a:xfrm>
          <a:prstGeom prst="ellipse">
            <a:avLst/>
          </a:prstGeom>
          <a:noFill/>
          <a:ln cap="flat" cmpd="sng" w="19050">
            <a:solidFill>
              <a:srgbClr val="0091EA"/>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2" name="Shape 22"/>
          <p:cNvSpPr/>
          <p:nvPr/>
        </p:nvSpPr>
        <p:spPr>
          <a:xfrm>
            <a:off x="771658" y="2504485"/>
            <a:ext cx="75899" cy="75899"/>
          </a:xfrm>
          <a:prstGeom prst="ellipse">
            <a:avLst/>
          </a:prstGeom>
          <a:solidFill>
            <a:srgbClr val="0091EA"/>
          </a:solidFill>
          <a:ln>
            <a:noFill/>
          </a:ln>
        </p:spPr>
        <p:txBody>
          <a:bodyPr anchorCtr="0" anchor="ctr" bIns="91425" lIns="91425" rIns="91425" tIns="91425">
            <a:noAutofit/>
          </a:bodyPr>
          <a:lstStyle/>
          <a:p>
            <a:pPr lvl="0">
              <a:spcBef>
                <a:spcPts val="0"/>
              </a:spcBef>
              <a:buNone/>
            </a:pPr>
            <a:r>
              <a:t/>
            </a:r>
            <a:endParaRPr/>
          </a:p>
        </p:txBody>
      </p:sp>
      <p:sp>
        <p:nvSpPr>
          <p:cNvPr id="23" name="Shape 23"/>
          <p:cNvSpPr/>
          <p:nvPr/>
        </p:nvSpPr>
        <p:spPr>
          <a:xfrm>
            <a:off x="4271583" y="474825"/>
            <a:ext cx="75899" cy="75899"/>
          </a:xfrm>
          <a:prstGeom prst="ellipse">
            <a:avLst/>
          </a:prstGeom>
          <a:solidFill>
            <a:srgbClr val="0091EA"/>
          </a:solidFill>
          <a:ln>
            <a:noFill/>
          </a:ln>
        </p:spPr>
        <p:txBody>
          <a:bodyPr anchorCtr="0" anchor="ctr" bIns="91425" lIns="91425" rIns="91425" tIns="91425">
            <a:noAutofit/>
          </a:bodyPr>
          <a:lstStyle/>
          <a:p>
            <a:pPr lvl="0">
              <a:spcBef>
                <a:spcPts val="0"/>
              </a:spcBef>
              <a:buNone/>
            </a:pPr>
            <a:r>
              <a:t/>
            </a:r>
            <a:endParaRPr/>
          </a:p>
        </p:txBody>
      </p:sp>
      <p:sp>
        <p:nvSpPr>
          <p:cNvPr id="24" name="Shape 24"/>
          <p:cNvSpPr/>
          <p:nvPr/>
        </p:nvSpPr>
        <p:spPr>
          <a:xfrm>
            <a:off x="7729213" y="6127437"/>
            <a:ext cx="253800" cy="254100"/>
          </a:xfrm>
          <a:prstGeom prst="ellipse">
            <a:avLst/>
          </a:prstGeom>
          <a:noFill/>
          <a:ln cap="flat" cmpd="sng" w="19050">
            <a:solidFill>
              <a:srgbClr val="0091EA"/>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lank complete pattern">
    <p:bg>
      <p:bgPr>
        <a:blipFill>
          <a:blip r:embed="rId2">
            <a:alphaModFix/>
          </a:blip>
          <a:stretch>
            <a:fillRect/>
          </a:stretch>
        </a:blipFill>
      </p:bgPr>
    </p:bg>
    <p:spTree>
      <p:nvGrpSpPr>
        <p:cNvPr id="55" name="Shape 55"/>
        <p:cNvGrpSpPr/>
        <p:nvPr/>
      </p:nvGrpSpPr>
      <p:grpSpPr>
        <a:xfrm>
          <a:off x="0" y="0"/>
          <a:ext cx="0" cy="0"/>
          <a:chOff x="0" y="0"/>
          <a:chExt cx="0" cy="0"/>
        </a:xfrm>
      </p:grpSpPr>
      <p:sp>
        <p:nvSpPr>
          <p:cNvPr id="56" name="Shape 56"/>
          <p:cNvSpPr/>
          <p:nvPr/>
        </p:nvSpPr>
        <p:spPr>
          <a:xfrm>
            <a:off x="-26550" y="-19800"/>
            <a:ext cx="9197100" cy="6897600"/>
          </a:xfrm>
          <a:prstGeom prst="rect">
            <a:avLst/>
          </a:prstGeom>
          <a:solidFill>
            <a:srgbClr val="CFD8DC">
              <a:alpha val="49230"/>
            </a:srgbClr>
          </a:solidFill>
          <a:ln>
            <a:noFill/>
          </a:ln>
        </p:spPr>
        <p:txBody>
          <a:bodyPr anchorCtr="0" anchor="ctr" bIns="91425" lIns="91425" rIns="91425" tIns="91425">
            <a:noAutofit/>
          </a:bodyPr>
          <a:lstStyle/>
          <a:p>
            <a:pPr lvl="0">
              <a:spcBef>
                <a:spcPts val="0"/>
              </a:spcBef>
              <a:buNone/>
            </a:pPr>
            <a:r>
              <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p:bg>
      <p:bgPr>
        <a:blipFill>
          <a:blip r:embed="rId2">
            <a:alphaModFix/>
          </a:blip>
          <a:stretch>
            <a:fillRect/>
          </a:stretch>
        </a:blipFill>
      </p:bgPr>
    </p:bg>
    <p:spTree>
      <p:nvGrpSpPr>
        <p:cNvPr id="60" name="Shape 60"/>
        <p:cNvGrpSpPr/>
        <p:nvPr/>
      </p:nvGrpSpPr>
      <p:grpSpPr>
        <a:xfrm>
          <a:off x="0" y="0"/>
          <a:ext cx="0" cy="0"/>
          <a:chOff x="0" y="0"/>
          <a:chExt cx="0" cy="0"/>
        </a:xfrm>
      </p:grpSpPr>
      <p:sp>
        <p:nvSpPr>
          <p:cNvPr id="61" name="Shape 61"/>
          <p:cNvSpPr txBox="1"/>
          <p:nvPr>
            <p:ph type="ctrTitle"/>
          </p:nvPr>
        </p:nvSpPr>
        <p:spPr>
          <a:xfrm>
            <a:off x="1700184" y="1360350"/>
            <a:ext cx="5807400" cy="1546500"/>
          </a:xfrm>
          <a:prstGeom prst="rect">
            <a:avLst/>
          </a:prstGeom>
        </p:spPr>
        <p:txBody>
          <a:bodyPr anchorCtr="0" anchor="t" bIns="91425" lIns="91425" rIns="91425" tIns="91425"/>
          <a:lstStyle>
            <a:lvl1pPr lvl="0" rtl="0">
              <a:spcBef>
                <a:spcPts val="0"/>
              </a:spcBef>
              <a:buClr>
                <a:srgbClr val="0091EA"/>
              </a:buClr>
              <a:buSzPct val="100000"/>
              <a:defRPr b="1" sz="6000">
                <a:solidFill>
                  <a:srgbClr val="0091EA"/>
                </a:solidFill>
              </a:defRPr>
            </a:lvl1pPr>
            <a:lvl2pPr lvl="1" rtl="0">
              <a:spcBef>
                <a:spcPts val="0"/>
              </a:spcBef>
              <a:buClr>
                <a:srgbClr val="0091EA"/>
              </a:buClr>
              <a:buSzPct val="100000"/>
              <a:defRPr b="1" sz="6000">
                <a:solidFill>
                  <a:srgbClr val="0091EA"/>
                </a:solidFill>
              </a:defRPr>
            </a:lvl2pPr>
            <a:lvl3pPr lvl="2" rtl="0">
              <a:spcBef>
                <a:spcPts val="0"/>
              </a:spcBef>
              <a:buClr>
                <a:srgbClr val="0091EA"/>
              </a:buClr>
              <a:buSzPct val="100000"/>
              <a:defRPr b="1" sz="6000">
                <a:solidFill>
                  <a:srgbClr val="0091EA"/>
                </a:solidFill>
              </a:defRPr>
            </a:lvl3pPr>
            <a:lvl4pPr lvl="3" rtl="0">
              <a:spcBef>
                <a:spcPts val="0"/>
              </a:spcBef>
              <a:buClr>
                <a:srgbClr val="0091EA"/>
              </a:buClr>
              <a:buSzPct val="100000"/>
              <a:defRPr b="1" sz="6000">
                <a:solidFill>
                  <a:srgbClr val="0091EA"/>
                </a:solidFill>
              </a:defRPr>
            </a:lvl4pPr>
            <a:lvl5pPr lvl="4" rtl="0">
              <a:spcBef>
                <a:spcPts val="0"/>
              </a:spcBef>
              <a:buClr>
                <a:srgbClr val="0091EA"/>
              </a:buClr>
              <a:buSzPct val="100000"/>
              <a:defRPr b="1" sz="6000">
                <a:solidFill>
                  <a:srgbClr val="0091EA"/>
                </a:solidFill>
              </a:defRPr>
            </a:lvl5pPr>
            <a:lvl6pPr lvl="5" rtl="0">
              <a:spcBef>
                <a:spcPts val="0"/>
              </a:spcBef>
              <a:buClr>
                <a:srgbClr val="0091EA"/>
              </a:buClr>
              <a:buSzPct val="100000"/>
              <a:defRPr b="1" sz="6000">
                <a:solidFill>
                  <a:srgbClr val="0091EA"/>
                </a:solidFill>
              </a:defRPr>
            </a:lvl6pPr>
            <a:lvl7pPr lvl="6" rtl="0">
              <a:spcBef>
                <a:spcPts val="0"/>
              </a:spcBef>
              <a:buClr>
                <a:srgbClr val="0091EA"/>
              </a:buClr>
              <a:buSzPct val="100000"/>
              <a:defRPr b="1" sz="6000">
                <a:solidFill>
                  <a:srgbClr val="0091EA"/>
                </a:solidFill>
              </a:defRPr>
            </a:lvl7pPr>
            <a:lvl8pPr lvl="7" rtl="0">
              <a:spcBef>
                <a:spcPts val="0"/>
              </a:spcBef>
              <a:buClr>
                <a:srgbClr val="0091EA"/>
              </a:buClr>
              <a:buSzPct val="100000"/>
              <a:defRPr b="1" sz="6000">
                <a:solidFill>
                  <a:srgbClr val="0091EA"/>
                </a:solidFill>
              </a:defRPr>
            </a:lvl8pPr>
            <a:lvl9pPr lvl="8" rtl="0">
              <a:spcBef>
                <a:spcPts val="0"/>
              </a:spcBef>
              <a:buClr>
                <a:srgbClr val="0091EA"/>
              </a:buClr>
              <a:buSzPct val="100000"/>
              <a:defRPr b="1" sz="6000">
                <a:solidFill>
                  <a:srgbClr val="0091EA"/>
                </a:solidFill>
              </a:defRPr>
            </a:lvl9pPr>
          </a:lstStyle>
          <a:p/>
        </p:txBody>
      </p:sp>
      <p:sp>
        <p:nvSpPr>
          <p:cNvPr id="62" name="Shape 62"/>
          <p:cNvSpPr/>
          <p:nvPr/>
        </p:nvSpPr>
        <p:spPr>
          <a:xfrm>
            <a:off x="6897625" y="6199950"/>
            <a:ext cx="126900" cy="126900"/>
          </a:xfrm>
          <a:prstGeom prst="ellipse">
            <a:avLst/>
          </a:prstGeom>
          <a:solidFill>
            <a:srgbClr val="0091EA"/>
          </a:solidFill>
          <a:ln>
            <a:noFill/>
          </a:ln>
        </p:spPr>
        <p:txBody>
          <a:bodyPr anchorCtr="0" anchor="ctr" bIns="91425" lIns="91425" rIns="91425" tIns="91425">
            <a:noAutofit/>
          </a:bodyPr>
          <a:lstStyle/>
          <a:p>
            <a:pPr lvl="0">
              <a:spcBef>
                <a:spcPts val="0"/>
              </a:spcBef>
              <a:buNone/>
            </a:pPr>
            <a:r>
              <a:t/>
            </a:r>
            <a:endParaRPr/>
          </a:p>
        </p:txBody>
      </p:sp>
      <p:sp>
        <p:nvSpPr>
          <p:cNvPr id="63" name="Shape 63"/>
          <p:cNvSpPr/>
          <p:nvPr/>
        </p:nvSpPr>
        <p:spPr>
          <a:xfrm>
            <a:off x="7454375" y="5638800"/>
            <a:ext cx="126900" cy="126900"/>
          </a:xfrm>
          <a:prstGeom prst="ellipse">
            <a:avLst/>
          </a:prstGeom>
          <a:solidFill>
            <a:srgbClr val="0091EA"/>
          </a:solidFill>
          <a:ln>
            <a:noFill/>
          </a:ln>
        </p:spPr>
        <p:txBody>
          <a:bodyPr anchorCtr="0" anchor="ctr" bIns="91425" lIns="91425" rIns="91425" tIns="91425">
            <a:noAutofit/>
          </a:bodyPr>
          <a:lstStyle/>
          <a:p>
            <a:pPr lvl="0">
              <a:spcBef>
                <a:spcPts val="0"/>
              </a:spcBef>
              <a:buNone/>
            </a:pPr>
            <a:r>
              <a:t/>
            </a:r>
            <a:endParaRPr/>
          </a:p>
        </p:txBody>
      </p:sp>
      <p:sp>
        <p:nvSpPr>
          <p:cNvPr id="64" name="Shape 64"/>
          <p:cNvSpPr/>
          <p:nvPr/>
        </p:nvSpPr>
        <p:spPr>
          <a:xfrm>
            <a:off x="8827727" y="4597553"/>
            <a:ext cx="75900" cy="75900"/>
          </a:xfrm>
          <a:prstGeom prst="ellipse">
            <a:avLst/>
          </a:prstGeom>
          <a:solidFill>
            <a:srgbClr val="0091EA"/>
          </a:solidFill>
          <a:ln>
            <a:noFill/>
          </a:ln>
        </p:spPr>
        <p:txBody>
          <a:bodyPr anchorCtr="0" anchor="ctr" bIns="91425" lIns="91425" rIns="91425" tIns="91425">
            <a:noAutofit/>
          </a:bodyPr>
          <a:lstStyle/>
          <a:p>
            <a:pPr lvl="0">
              <a:spcBef>
                <a:spcPts val="0"/>
              </a:spcBef>
              <a:buNone/>
            </a:pPr>
            <a:r>
              <a:t/>
            </a:r>
            <a:endParaRPr/>
          </a:p>
        </p:txBody>
      </p:sp>
      <p:sp>
        <p:nvSpPr>
          <p:cNvPr id="65" name="Shape 65"/>
          <p:cNvSpPr/>
          <p:nvPr/>
        </p:nvSpPr>
        <p:spPr>
          <a:xfrm>
            <a:off x="8677050" y="6577875"/>
            <a:ext cx="126900" cy="126900"/>
          </a:xfrm>
          <a:prstGeom prst="ellipse">
            <a:avLst/>
          </a:prstGeom>
          <a:solidFill>
            <a:srgbClr val="0091EA"/>
          </a:solidFill>
          <a:ln>
            <a:noFill/>
          </a:ln>
        </p:spPr>
        <p:txBody>
          <a:bodyPr anchorCtr="0" anchor="ctr" bIns="91425" lIns="91425" rIns="91425" tIns="91425">
            <a:noAutofit/>
          </a:bodyPr>
          <a:lstStyle/>
          <a:p>
            <a:pPr lvl="0">
              <a:spcBef>
                <a:spcPts val="0"/>
              </a:spcBef>
              <a:buNone/>
            </a:pPr>
            <a:r>
              <a:t/>
            </a:r>
            <a:endParaRPr/>
          </a:p>
        </p:txBody>
      </p:sp>
      <p:sp>
        <p:nvSpPr>
          <p:cNvPr id="66" name="Shape 66"/>
          <p:cNvSpPr/>
          <p:nvPr/>
        </p:nvSpPr>
        <p:spPr>
          <a:xfrm>
            <a:off x="2972225" y="633400"/>
            <a:ext cx="126900" cy="126900"/>
          </a:xfrm>
          <a:prstGeom prst="ellipse">
            <a:avLst/>
          </a:prstGeom>
          <a:solidFill>
            <a:srgbClr val="0091EA"/>
          </a:solidFill>
          <a:ln>
            <a:noFill/>
          </a:ln>
        </p:spPr>
        <p:txBody>
          <a:bodyPr anchorCtr="0" anchor="ctr" bIns="91425" lIns="91425" rIns="91425" tIns="91425">
            <a:noAutofit/>
          </a:bodyPr>
          <a:lstStyle/>
          <a:p>
            <a:pPr lvl="0">
              <a:spcBef>
                <a:spcPts val="0"/>
              </a:spcBef>
              <a:buNone/>
            </a:pPr>
            <a:r>
              <a:t/>
            </a:r>
            <a:endParaRPr/>
          </a:p>
        </p:txBody>
      </p:sp>
      <p:sp>
        <p:nvSpPr>
          <p:cNvPr id="67" name="Shape 67"/>
          <p:cNvSpPr/>
          <p:nvPr/>
        </p:nvSpPr>
        <p:spPr>
          <a:xfrm>
            <a:off x="579634" y="3373478"/>
            <a:ext cx="126900" cy="126900"/>
          </a:xfrm>
          <a:prstGeom prst="ellipse">
            <a:avLst/>
          </a:prstGeom>
          <a:solidFill>
            <a:srgbClr val="0091EA"/>
          </a:solidFill>
          <a:ln>
            <a:noFill/>
          </a:ln>
        </p:spPr>
        <p:txBody>
          <a:bodyPr anchorCtr="0" anchor="ctr" bIns="91425" lIns="91425" rIns="91425" tIns="91425">
            <a:noAutofit/>
          </a:bodyPr>
          <a:lstStyle/>
          <a:p>
            <a:pPr lvl="0">
              <a:spcBef>
                <a:spcPts val="0"/>
              </a:spcBef>
              <a:buNone/>
            </a:pPr>
            <a:r>
              <a:t/>
            </a:r>
            <a:endParaRPr/>
          </a:p>
        </p:txBody>
      </p:sp>
      <p:sp>
        <p:nvSpPr>
          <p:cNvPr id="68" name="Shape 68"/>
          <p:cNvSpPr/>
          <p:nvPr/>
        </p:nvSpPr>
        <p:spPr>
          <a:xfrm>
            <a:off x="311843" y="791518"/>
            <a:ext cx="126900" cy="126900"/>
          </a:xfrm>
          <a:prstGeom prst="ellipse">
            <a:avLst/>
          </a:prstGeom>
          <a:solidFill>
            <a:srgbClr val="0091EA"/>
          </a:solidFill>
          <a:ln>
            <a:noFill/>
          </a:ln>
        </p:spPr>
        <p:txBody>
          <a:bodyPr anchorCtr="0" anchor="ctr" bIns="91425" lIns="91425" rIns="91425" tIns="91425">
            <a:noAutofit/>
          </a:bodyPr>
          <a:lstStyle/>
          <a:p>
            <a:pPr lvl="0">
              <a:spcBef>
                <a:spcPts val="0"/>
              </a:spcBef>
              <a:buNone/>
            </a:pPr>
            <a:r>
              <a:t/>
            </a:r>
            <a:endParaRPr/>
          </a:p>
        </p:txBody>
      </p:sp>
      <p:sp>
        <p:nvSpPr>
          <p:cNvPr id="69" name="Shape 69"/>
          <p:cNvSpPr/>
          <p:nvPr/>
        </p:nvSpPr>
        <p:spPr>
          <a:xfrm>
            <a:off x="626321" y="1339871"/>
            <a:ext cx="253800" cy="253800"/>
          </a:xfrm>
          <a:prstGeom prst="ellipse">
            <a:avLst/>
          </a:prstGeom>
          <a:noFill/>
          <a:ln cap="flat" cmpd="sng" w="19050">
            <a:solidFill>
              <a:srgbClr val="0091EA"/>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70" name="Shape 70"/>
          <p:cNvSpPr/>
          <p:nvPr/>
        </p:nvSpPr>
        <p:spPr>
          <a:xfrm>
            <a:off x="8104500" y="4963100"/>
            <a:ext cx="190200" cy="190500"/>
          </a:xfrm>
          <a:prstGeom prst="ellipse">
            <a:avLst/>
          </a:prstGeom>
          <a:noFill/>
          <a:ln cap="flat" cmpd="sng" w="19050">
            <a:solidFill>
              <a:srgbClr val="0091EA"/>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71" name="Shape 71"/>
          <p:cNvSpPr/>
          <p:nvPr/>
        </p:nvSpPr>
        <p:spPr>
          <a:xfrm>
            <a:off x="8803950" y="5654656"/>
            <a:ext cx="190200" cy="190500"/>
          </a:xfrm>
          <a:prstGeom prst="ellipse">
            <a:avLst/>
          </a:prstGeom>
          <a:noFill/>
          <a:ln cap="flat" cmpd="sng" w="19050">
            <a:solidFill>
              <a:srgbClr val="0091EA"/>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72" name="Shape 72"/>
          <p:cNvSpPr/>
          <p:nvPr/>
        </p:nvSpPr>
        <p:spPr>
          <a:xfrm>
            <a:off x="196310" y="1990890"/>
            <a:ext cx="75899" cy="75900"/>
          </a:xfrm>
          <a:prstGeom prst="ellipse">
            <a:avLst/>
          </a:prstGeom>
          <a:solidFill>
            <a:srgbClr val="0091EA"/>
          </a:solidFill>
          <a:ln>
            <a:noFill/>
          </a:ln>
        </p:spPr>
        <p:txBody>
          <a:bodyPr anchorCtr="0" anchor="ctr" bIns="91425" lIns="91425" rIns="91425" tIns="91425">
            <a:noAutofit/>
          </a:bodyPr>
          <a:lstStyle/>
          <a:p>
            <a:pPr lvl="0">
              <a:spcBef>
                <a:spcPts val="0"/>
              </a:spcBef>
              <a:buNone/>
            </a:pPr>
            <a:r>
              <a:t/>
            </a:r>
            <a:endParaRPr/>
          </a:p>
        </p:txBody>
      </p:sp>
      <p:sp>
        <p:nvSpPr>
          <p:cNvPr id="73" name="Shape 73"/>
          <p:cNvSpPr/>
          <p:nvPr/>
        </p:nvSpPr>
        <p:spPr>
          <a:xfrm>
            <a:off x="1738050" y="271321"/>
            <a:ext cx="253800" cy="253800"/>
          </a:xfrm>
          <a:prstGeom prst="ellipse">
            <a:avLst/>
          </a:prstGeom>
          <a:noFill/>
          <a:ln cap="flat" cmpd="sng" w="19050">
            <a:solidFill>
              <a:srgbClr val="0091EA"/>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74" name="Shape 74"/>
          <p:cNvSpPr/>
          <p:nvPr/>
        </p:nvSpPr>
        <p:spPr>
          <a:xfrm>
            <a:off x="771658" y="2504485"/>
            <a:ext cx="75900" cy="75900"/>
          </a:xfrm>
          <a:prstGeom prst="ellipse">
            <a:avLst/>
          </a:prstGeom>
          <a:solidFill>
            <a:srgbClr val="0091EA"/>
          </a:solidFill>
          <a:ln>
            <a:noFill/>
          </a:ln>
        </p:spPr>
        <p:txBody>
          <a:bodyPr anchorCtr="0" anchor="ctr" bIns="91425" lIns="91425" rIns="91425" tIns="91425">
            <a:noAutofit/>
          </a:bodyPr>
          <a:lstStyle/>
          <a:p>
            <a:pPr lvl="0">
              <a:spcBef>
                <a:spcPts val="0"/>
              </a:spcBef>
              <a:buNone/>
            </a:pPr>
            <a:r>
              <a:t/>
            </a:r>
            <a:endParaRPr/>
          </a:p>
        </p:txBody>
      </p:sp>
      <p:sp>
        <p:nvSpPr>
          <p:cNvPr id="75" name="Shape 75"/>
          <p:cNvSpPr/>
          <p:nvPr/>
        </p:nvSpPr>
        <p:spPr>
          <a:xfrm>
            <a:off x="4271583" y="474825"/>
            <a:ext cx="75900" cy="75900"/>
          </a:xfrm>
          <a:prstGeom prst="ellipse">
            <a:avLst/>
          </a:prstGeom>
          <a:solidFill>
            <a:srgbClr val="0091EA"/>
          </a:solidFill>
          <a:ln>
            <a:noFill/>
          </a:ln>
        </p:spPr>
        <p:txBody>
          <a:bodyPr anchorCtr="0" anchor="ctr" bIns="91425" lIns="91425" rIns="91425" tIns="91425">
            <a:noAutofit/>
          </a:bodyPr>
          <a:lstStyle/>
          <a:p>
            <a:pPr lvl="0">
              <a:spcBef>
                <a:spcPts val="0"/>
              </a:spcBef>
              <a:buNone/>
            </a:pPr>
            <a:r>
              <a:t/>
            </a:r>
            <a:endParaRPr/>
          </a:p>
        </p:txBody>
      </p:sp>
      <p:sp>
        <p:nvSpPr>
          <p:cNvPr id="76" name="Shape 76"/>
          <p:cNvSpPr/>
          <p:nvPr/>
        </p:nvSpPr>
        <p:spPr>
          <a:xfrm>
            <a:off x="7729213" y="6127437"/>
            <a:ext cx="253800" cy="254100"/>
          </a:xfrm>
          <a:prstGeom prst="ellipse">
            <a:avLst/>
          </a:prstGeom>
          <a:noFill/>
          <a:ln cap="flat" cmpd="sng" w="19050">
            <a:solidFill>
              <a:srgbClr val="0091EA"/>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ubtitle">
    <p:bg>
      <p:bgPr>
        <a:blipFill>
          <a:blip r:embed="rId2">
            <a:alphaModFix/>
          </a:blip>
          <a:stretch>
            <a:fillRect/>
          </a:stretch>
        </a:blipFill>
      </p:bgPr>
    </p:bg>
    <p:spTree>
      <p:nvGrpSpPr>
        <p:cNvPr id="77" name="Shape 77"/>
        <p:cNvGrpSpPr/>
        <p:nvPr/>
      </p:nvGrpSpPr>
      <p:grpSpPr>
        <a:xfrm>
          <a:off x="0" y="0"/>
          <a:ext cx="0" cy="0"/>
          <a:chOff x="0" y="0"/>
          <a:chExt cx="0" cy="0"/>
        </a:xfrm>
      </p:grpSpPr>
      <p:sp>
        <p:nvSpPr>
          <p:cNvPr id="78" name="Shape 78"/>
          <p:cNvSpPr txBox="1"/>
          <p:nvPr>
            <p:ph type="ctrTitle"/>
          </p:nvPr>
        </p:nvSpPr>
        <p:spPr>
          <a:xfrm>
            <a:off x="1546025" y="2034925"/>
            <a:ext cx="5832600" cy="1546500"/>
          </a:xfrm>
          <a:prstGeom prst="rect">
            <a:avLst/>
          </a:prstGeom>
        </p:spPr>
        <p:txBody>
          <a:bodyPr anchorCtr="0" anchor="b" bIns="91425" lIns="91425" rIns="91425" tIns="91425"/>
          <a:lstStyle>
            <a:lvl1pPr lvl="0" rtl="0">
              <a:spcBef>
                <a:spcPts val="0"/>
              </a:spcBef>
              <a:buSzPct val="100000"/>
              <a:defRPr b="1" sz="4800"/>
            </a:lvl1pPr>
            <a:lvl2pPr lvl="1" rtl="0">
              <a:spcBef>
                <a:spcPts val="0"/>
              </a:spcBef>
              <a:buSzPct val="100000"/>
              <a:defRPr b="1" sz="4800"/>
            </a:lvl2pPr>
            <a:lvl3pPr lvl="2" rtl="0">
              <a:spcBef>
                <a:spcPts val="0"/>
              </a:spcBef>
              <a:buSzPct val="100000"/>
              <a:defRPr b="1" sz="4800"/>
            </a:lvl3pPr>
            <a:lvl4pPr lvl="3" rtl="0">
              <a:spcBef>
                <a:spcPts val="0"/>
              </a:spcBef>
              <a:buSzPct val="100000"/>
              <a:defRPr b="1" sz="4800"/>
            </a:lvl4pPr>
            <a:lvl5pPr lvl="4" rtl="0">
              <a:spcBef>
                <a:spcPts val="0"/>
              </a:spcBef>
              <a:buSzPct val="100000"/>
              <a:defRPr b="1" sz="4800"/>
            </a:lvl5pPr>
            <a:lvl6pPr lvl="5" rtl="0">
              <a:spcBef>
                <a:spcPts val="0"/>
              </a:spcBef>
              <a:buSzPct val="100000"/>
              <a:defRPr b="1" sz="4800"/>
            </a:lvl6pPr>
            <a:lvl7pPr lvl="6" rtl="0">
              <a:spcBef>
                <a:spcPts val="0"/>
              </a:spcBef>
              <a:buSzPct val="100000"/>
              <a:defRPr b="1" sz="4800"/>
            </a:lvl7pPr>
            <a:lvl8pPr lvl="7" rtl="0">
              <a:spcBef>
                <a:spcPts val="0"/>
              </a:spcBef>
              <a:buSzPct val="100000"/>
              <a:defRPr b="1" sz="4800"/>
            </a:lvl8pPr>
            <a:lvl9pPr lvl="8" rtl="0">
              <a:spcBef>
                <a:spcPts val="0"/>
              </a:spcBef>
              <a:buSzPct val="100000"/>
              <a:defRPr b="1" sz="4800"/>
            </a:lvl9pPr>
          </a:lstStyle>
          <a:p/>
        </p:txBody>
      </p:sp>
      <p:sp>
        <p:nvSpPr>
          <p:cNvPr id="79" name="Shape 79"/>
          <p:cNvSpPr txBox="1"/>
          <p:nvPr>
            <p:ph idx="1" type="subTitle"/>
          </p:nvPr>
        </p:nvSpPr>
        <p:spPr>
          <a:xfrm>
            <a:off x="1546025" y="3710548"/>
            <a:ext cx="5832600" cy="1046400"/>
          </a:xfrm>
          <a:prstGeom prst="rect">
            <a:avLst/>
          </a:prstGeom>
        </p:spPr>
        <p:txBody>
          <a:bodyPr anchorCtr="0" anchor="t" bIns="91425" lIns="91425" rIns="91425" tIns="91425"/>
          <a:lstStyle>
            <a:lvl1pPr lvl="0" rtl="0">
              <a:spcBef>
                <a:spcPts val="0"/>
              </a:spcBef>
              <a:buClr>
                <a:srgbClr val="607D8B"/>
              </a:buClr>
              <a:buNone/>
              <a:defRPr>
                <a:solidFill>
                  <a:srgbClr val="607D8B"/>
                </a:solidFill>
              </a:defRPr>
            </a:lvl1pPr>
            <a:lvl2pPr lvl="1" rtl="0">
              <a:spcBef>
                <a:spcPts val="0"/>
              </a:spcBef>
              <a:buClr>
                <a:srgbClr val="607D8B"/>
              </a:buClr>
              <a:buSzPct val="100000"/>
              <a:buNone/>
              <a:defRPr sz="3000">
                <a:solidFill>
                  <a:srgbClr val="607D8B"/>
                </a:solidFill>
              </a:defRPr>
            </a:lvl2pPr>
            <a:lvl3pPr lvl="2" rtl="0">
              <a:spcBef>
                <a:spcPts val="0"/>
              </a:spcBef>
              <a:buClr>
                <a:srgbClr val="607D8B"/>
              </a:buClr>
              <a:buSzPct val="100000"/>
              <a:buNone/>
              <a:defRPr sz="3000">
                <a:solidFill>
                  <a:srgbClr val="607D8B"/>
                </a:solidFill>
              </a:defRPr>
            </a:lvl3pPr>
            <a:lvl4pPr lvl="3" rtl="0">
              <a:spcBef>
                <a:spcPts val="0"/>
              </a:spcBef>
              <a:buClr>
                <a:srgbClr val="607D8B"/>
              </a:buClr>
              <a:buSzPct val="100000"/>
              <a:buNone/>
              <a:defRPr sz="3000">
                <a:solidFill>
                  <a:srgbClr val="607D8B"/>
                </a:solidFill>
              </a:defRPr>
            </a:lvl4pPr>
            <a:lvl5pPr lvl="4" rtl="0">
              <a:spcBef>
                <a:spcPts val="0"/>
              </a:spcBef>
              <a:buClr>
                <a:srgbClr val="607D8B"/>
              </a:buClr>
              <a:buSzPct val="100000"/>
              <a:buNone/>
              <a:defRPr sz="3000">
                <a:solidFill>
                  <a:srgbClr val="607D8B"/>
                </a:solidFill>
              </a:defRPr>
            </a:lvl5pPr>
            <a:lvl6pPr lvl="5" rtl="0">
              <a:spcBef>
                <a:spcPts val="0"/>
              </a:spcBef>
              <a:buClr>
                <a:srgbClr val="607D8B"/>
              </a:buClr>
              <a:buSzPct val="100000"/>
              <a:buNone/>
              <a:defRPr sz="3000">
                <a:solidFill>
                  <a:srgbClr val="607D8B"/>
                </a:solidFill>
              </a:defRPr>
            </a:lvl6pPr>
            <a:lvl7pPr lvl="6" rtl="0">
              <a:spcBef>
                <a:spcPts val="0"/>
              </a:spcBef>
              <a:buClr>
                <a:srgbClr val="607D8B"/>
              </a:buClr>
              <a:buSzPct val="100000"/>
              <a:buNone/>
              <a:defRPr sz="3000">
                <a:solidFill>
                  <a:srgbClr val="607D8B"/>
                </a:solidFill>
              </a:defRPr>
            </a:lvl7pPr>
            <a:lvl8pPr lvl="7" rtl="0">
              <a:spcBef>
                <a:spcPts val="0"/>
              </a:spcBef>
              <a:buClr>
                <a:srgbClr val="607D8B"/>
              </a:buClr>
              <a:buSzPct val="100000"/>
              <a:buNone/>
              <a:defRPr sz="3000">
                <a:solidFill>
                  <a:srgbClr val="607D8B"/>
                </a:solidFill>
              </a:defRPr>
            </a:lvl8pPr>
            <a:lvl9pPr lvl="8" rtl="0">
              <a:spcBef>
                <a:spcPts val="0"/>
              </a:spcBef>
              <a:buClr>
                <a:srgbClr val="607D8B"/>
              </a:buClr>
              <a:buSzPct val="100000"/>
              <a:buNone/>
              <a:defRPr sz="3000">
                <a:solidFill>
                  <a:srgbClr val="607D8B"/>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Quote">
    <p:spTree>
      <p:nvGrpSpPr>
        <p:cNvPr id="80" name="Shape 80"/>
        <p:cNvGrpSpPr/>
        <p:nvPr/>
      </p:nvGrpSpPr>
      <p:grpSpPr>
        <a:xfrm>
          <a:off x="0" y="0"/>
          <a:ext cx="0" cy="0"/>
          <a:chOff x="0" y="0"/>
          <a:chExt cx="0" cy="0"/>
        </a:xfrm>
      </p:grpSpPr>
      <p:pic>
        <p:nvPicPr>
          <p:cNvPr descr="connections-05.png" id="81" name="Shape 81"/>
          <p:cNvPicPr preferRelativeResize="0"/>
          <p:nvPr/>
        </p:nvPicPr>
        <p:blipFill>
          <a:blip r:embed="rId2">
            <a:alphaModFix/>
          </a:blip>
          <a:stretch>
            <a:fillRect/>
          </a:stretch>
        </p:blipFill>
        <p:spPr>
          <a:xfrm flipH="1" rot="10800000">
            <a:off x="5945" y="0"/>
            <a:ext cx="9132108" cy="6857999"/>
          </a:xfrm>
          <a:prstGeom prst="rect">
            <a:avLst/>
          </a:prstGeom>
          <a:noFill/>
          <a:ln>
            <a:noFill/>
          </a:ln>
        </p:spPr>
      </p:pic>
      <p:sp>
        <p:nvSpPr>
          <p:cNvPr id="82" name="Shape 82"/>
          <p:cNvSpPr txBox="1"/>
          <p:nvPr>
            <p:ph idx="1" type="body"/>
          </p:nvPr>
        </p:nvSpPr>
        <p:spPr>
          <a:xfrm>
            <a:off x="1215300" y="2501400"/>
            <a:ext cx="6713400" cy="1093200"/>
          </a:xfrm>
          <a:prstGeom prst="rect">
            <a:avLst/>
          </a:prstGeom>
        </p:spPr>
        <p:txBody>
          <a:bodyPr anchorCtr="0" anchor="t" bIns="91425" lIns="91425" rIns="91425" tIns="91425"/>
          <a:lstStyle>
            <a:lvl1pPr lvl="0" rtl="0" algn="ctr">
              <a:spcBef>
                <a:spcPts val="0"/>
              </a:spcBef>
              <a:buClr>
                <a:srgbClr val="263238"/>
              </a:buClr>
              <a:buSzPct val="100000"/>
              <a:defRPr i="1" sz="3600"/>
            </a:lvl1pPr>
            <a:lvl2pPr lvl="1" rtl="0" algn="ctr">
              <a:spcBef>
                <a:spcPts val="0"/>
              </a:spcBef>
              <a:buClr>
                <a:srgbClr val="263238"/>
              </a:buClr>
              <a:buSzPct val="100000"/>
              <a:defRPr i="1" sz="3600"/>
            </a:lvl2pPr>
            <a:lvl3pPr lvl="2" rtl="0" algn="ctr">
              <a:spcBef>
                <a:spcPts val="0"/>
              </a:spcBef>
              <a:buClr>
                <a:srgbClr val="263238"/>
              </a:buClr>
              <a:buSzPct val="100000"/>
              <a:defRPr i="1" sz="3600"/>
            </a:lvl3pPr>
            <a:lvl4pPr lvl="3" rtl="0" algn="ctr">
              <a:spcBef>
                <a:spcPts val="0"/>
              </a:spcBef>
              <a:buClr>
                <a:srgbClr val="263238"/>
              </a:buClr>
              <a:buSzPct val="100000"/>
              <a:defRPr i="1" sz="3600"/>
            </a:lvl4pPr>
            <a:lvl5pPr lvl="4" rtl="0" algn="ctr">
              <a:spcBef>
                <a:spcPts val="0"/>
              </a:spcBef>
              <a:buClr>
                <a:srgbClr val="263238"/>
              </a:buClr>
              <a:buSzPct val="100000"/>
              <a:defRPr i="1" sz="3600"/>
            </a:lvl5pPr>
            <a:lvl6pPr lvl="5" rtl="0" algn="ctr">
              <a:spcBef>
                <a:spcPts val="0"/>
              </a:spcBef>
              <a:buClr>
                <a:srgbClr val="263238"/>
              </a:buClr>
              <a:buSzPct val="100000"/>
              <a:defRPr i="1" sz="3600"/>
            </a:lvl6pPr>
            <a:lvl7pPr lvl="6" rtl="0" algn="ctr">
              <a:spcBef>
                <a:spcPts val="0"/>
              </a:spcBef>
              <a:buClr>
                <a:srgbClr val="263238"/>
              </a:buClr>
              <a:buSzPct val="100000"/>
              <a:defRPr i="1" sz="3600"/>
            </a:lvl7pPr>
            <a:lvl8pPr lvl="7" rtl="0" algn="ctr">
              <a:spcBef>
                <a:spcPts val="0"/>
              </a:spcBef>
              <a:buClr>
                <a:srgbClr val="263238"/>
              </a:buClr>
              <a:buSzPct val="100000"/>
              <a:defRPr i="1" sz="3600"/>
            </a:lvl8pPr>
            <a:lvl9pPr lvl="8" rtl="0" algn="ctr">
              <a:spcBef>
                <a:spcPts val="0"/>
              </a:spcBef>
              <a:buClr>
                <a:srgbClr val="263238"/>
              </a:buClr>
              <a:buSzPct val="100000"/>
              <a:defRPr i="1" sz="3600"/>
            </a:lvl9pPr>
          </a:lstStyle>
          <a:p/>
        </p:txBody>
      </p:sp>
      <p:grpSp>
        <p:nvGrpSpPr>
          <p:cNvPr id="83" name="Shape 83"/>
          <p:cNvGrpSpPr/>
          <p:nvPr/>
        </p:nvGrpSpPr>
        <p:grpSpPr>
          <a:xfrm>
            <a:off x="3593400" y="1074284"/>
            <a:ext cx="1957200" cy="1093200"/>
            <a:chOff x="3593400" y="1760084"/>
            <a:chExt cx="1957200" cy="1093200"/>
          </a:xfrm>
        </p:grpSpPr>
        <p:sp>
          <p:nvSpPr>
            <p:cNvPr id="84" name="Shape 84"/>
            <p:cNvSpPr txBox="1"/>
            <p:nvPr/>
          </p:nvSpPr>
          <p:spPr>
            <a:xfrm>
              <a:off x="3593400" y="1872096"/>
              <a:ext cx="1957200" cy="871500"/>
            </a:xfrm>
            <a:prstGeom prst="rect">
              <a:avLst/>
            </a:prstGeom>
            <a:noFill/>
            <a:ln>
              <a:noFill/>
            </a:ln>
          </p:spPr>
          <p:txBody>
            <a:bodyPr anchorCtr="0" anchor="t" bIns="91425" lIns="91425" rIns="91425" tIns="91425">
              <a:noAutofit/>
            </a:bodyPr>
            <a:lstStyle/>
            <a:p>
              <a:pPr lvl="0" rtl="0" algn="ctr">
                <a:spcBef>
                  <a:spcPts val="0"/>
                </a:spcBef>
                <a:buNone/>
              </a:pPr>
              <a:r>
                <a:rPr b="1" lang="en" sz="6000">
                  <a:solidFill>
                    <a:srgbClr val="0091EA"/>
                  </a:solidFill>
                  <a:latin typeface="Source Sans Pro"/>
                  <a:ea typeface="Source Sans Pro"/>
                  <a:cs typeface="Source Sans Pro"/>
                  <a:sym typeface="Source Sans Pro"/>
                </a:rPr>
                <a:t>“</a:t>
              </a:r>
            </a:p>
          </p:txBody>
        </p:sp>
        <p:sp>
          <p:nvSpPr>
            <p:cNvPr id="85" name="Shape 85"/>
            <p:cNvSpPr/>
            <p:nvPr/>
          </p:nvSpPr>
          <p:spPr>
            <a:xfrm>
              <a:off x="4025400" y="1760084"/>
              <a:ext cx="1093200" cy="1093200"/>
            </a:xfrm>
            <a:prstGeom prst="ellipse">
              <a:avLst/>
            </a:prstGeom>
            <a:noFill/>
            <a:ln cap="flat" cmpd="sng" w="9525">
              <a:solidFill>
                <a:srgbClr val="CFD8DC"/>
              </a:solidFill>
              <a:prstDash val="dash"/>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86" name="Shape 86"/>
            <p:cNvSpPr/>
            <p:nvPr/>
          </p:nvSpPr>
          <p:spPr>
            <a:xfrm>
              <a:off x="4190700" y="1925384"/>
              <a:ext cx="762600" cy="762600"/>
            </a:xfrm>
            <a:prstGeom prst="ellipse">
              <a:avLst/>
            </a:prstGeom>
            <a:noFill/>
            <a:ln cap="flat" cmpd="sng" w="19050">
              <a:solidFill>
                <a:srgbClr val="CFD8DC"/>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grpSp>
      <p:cxnSp>
        <p:nvCxnSpPr>
          <p:cNvPr id="87" name="Shape 87"/>
          <p:cNvCxnSpPr>
            <a:endCxn id="85" idx="1"/>
          </p:cNvCxnSpPr>
          <p:nvPr/>
        </p:nvCxnSpPr>
        <p:spPr>
          <a:xfrm>
            <a:off x="3742095" y="871980"/>
            <a:ext cx="443400" cy="362400"/>
          </a:xfrm>
          <a:prstGeom prst="straightConnector1">
            <a:avLst/>
          </a:prstGeom>
          <a:noFill/>
          <a:ln cap="flat" cmpd="sng" w="9525">
            <a:solidFill>
              <a:srgbClr val="CFD8DC"/>
            </a:solidFill>
            <a:prstDash val="solid"/>
            <a:round/>
            <a:headEnd len="lg" w="lg" type="none"/>
            <a:tailEnd len="lg" w="lg" type="none"/>
          </a:ln>
        </p:spPr>
      </p:cxnSp>
      <p:cxnSp>
        <p:nvCxnSpPr>
          <p:cNvPr id="88" name="Shape 88"/>
          <p:cNvCxnSpPr/>
          <p:nvPr/>
        </p:nvCxnSpPr>
        <p:spPr>
          <a:xfrm rot="10800000">
            <a:off x="4114800" y="269684"/>
            <a:ext cx="457200" cy="804600"/>
          </a:xfrm>
          <a:prstGeom prst="straightConnector1">
            <a:avLst/>
          </a:prstGeom>
          <a:noFill/>
          <a:ln cap="flat" cmpd="sng" w="9525">
            <a:solidFill>
              <a:srgbClr val="CFD8DC"/>
            </a:solidFill>
            <a:prstDash val="solid"/>
            <a:round/>
            <a:headEnd len="lg" w="lg" type="none"/>
            <a:tailEnd len="lg" w="lg" type="none"/>
          </a:ln>
        </p:spPr>
      </p:cxnSp>
      <p:cxnSp>
        <p:nvCxnSpPr>
          <p:cNvPr id="89" name="Shape 89"/>
          <p:cNvCxnSpPr/>
          <p:nvPr/>
        </p:nvCxnSpPr>
        <p:spPr>
          <a:xfrm flipH="1" rot="10800000">
            <a:off x="4749075" y="753125"/>
            <a:ext cx="95100" cy="348900"/>
          </a:xfrm>
          <a:prstGeom prst="straightConnector1">
            <a:avLst/>
          </a:prstGeom>
          <a:noFill/>
          <a:ln cap="flat" cmpd="sng" w="9525">
            <a:solidFill>
              <a:srgbClr val="CFD8DC"/>
            </a:solidFill>
            <a:prstDash val="solid"/>
            <a:round/>
            <a:headEnd len="lg" w="lg" type="none"/>
            <a:tailEnd len="lg" w="lg" type="none"/>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 1 column">
    <p:spTree>
      <p:nvGrpSpPr>
        <p:cNvPr id="90" name="Shape 90"/>
        <p:cNvGrpSpPr/>
        <p:nvPr/>
      </p:nvGrpSpPr>
      <p:grpSpPr>
        <a:xfrm>
          <a:off x="0" y="0"/>
          <a:ext cx="0" cy="0"/>
          <a:chOff x="0" y="0"/>
          <a:chExt cx="0" cy="0"/>
        </a:xfrm>
      </p:grpSpPr>
      <p:sp>
        <p:nvSpPr>
          <p:cNvPr id="91" name="Shape 91"/>
          <p:cNvSpPr txBox="1"/>
          <p:nvPr>
            <p:ph type="title"/>
          </p:nvPr>
        </p:nvSpPr>
        <p:spPr>
          <a:xfrm>
            <a:off x="786150" y="410826"/>
            <a:ext cx="7571700" cy="936900"/>
          </a:xfrm>
          <a:prstGeom prst="rect">
            <a:avLst/>
          </a:prstGeom>
        </p:spPr>
        <p:txBody>
          <a:bodyPr anchorCtr="0" anchor="b"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92" name="Shape 92"/>
          <p:cNvSpPr txBox="1"/>
          <p:nvPr>
            <p:ph idx="1" type="body"/>
          </p:nvPr>
        </p:nvSpPr>
        <p:spPr>
          <a:xfrm>
            <a:off x="786150" y="1682266"/>
            <a:ext cx="7571700" cy="4764900"/>
          </a:xfrm>
          <a:prstGeom prst="rect">
            <a:avLst/>
          </a:prstGeom>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 2 columns">
    <p:spTree>
      <p:nvGrpSpPr>
        <p:cNvPr id="93" name="Shape 93"/>
        <p:cNvGrpSpPr/>
        <p:nvPr/>
      </p:nvGrpSpPr>
      <p:grpSpPr>
        <a:xfrm>
          <a:off x="0" y="0"/>
          <a:ext cx="0" cy="0"/>
          <a:chOff x="0" y="0"/>
          <a:chExt cx="0" cy="0"/>
        </a:xfrm>
      </p:grpSpPr>
      <p:sp>
        <p:nvSpPr>
          <p:cNvPr id="94" name="Shape 94"/>
          <p:cNvSpPr txBox="1"/>
          <p:nvPr>
            <p:ph type="title"/>
          </p:nvPr>
        </p:nvSpPr>
        <p:spPr>
          <a:xfrm>
            <a:off x="786150" y="410826"/>
            <a:ext cx="7571700" cy="936900"/>
          </a:xfrm>
          <a:prstGeom prst="rect">
            <a:avLst/>
          </a:prstGeom>
        </p:spPr>
        <p:txBody>
          <a:bodyPr anchorCtr="0" anchor="b"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95" name="Shape 95"/>
          <p:cNvSpPr txBox="1"/>
          <p:nvPr>
            <p:ph idx="1" type="body"/>
          </p:nvPr>
        </p:nvSpPr>
        <p:spPr>
          <a:xfrm>
            <a:off x="786137" y="1600200"/>
            <a:ext cx="3675300" cy="4967700"/>
          </a:xfrm>
          <a:prstGeom prst="rect">
            <a:avLst/>
          </a:prstGeom>
        </p:spPr>
        <p:txBody>
          <a:bodyPr anchorCtr="0" anchor="t" bIns="91425" lIns="91425" rIns="91425" tIns="91425"/>
          <a:lstStyle>
            <a:lvl1pPr lvl="0" rtl="0">
              <a:spcBef>
                <a:spcPts val="0"/>
              </a:spcBef>
              <a:buSzPct val="100000"/>
              <a:defRPr sz="2600"/>
            </a:lvl1pPr>
            <a:lvl2pPr lvl="1" rtl="0">
              <a:spcBef>
                <a:spcPts val="0"/>
              </a:spcBef>
              <a:buSzPct val="100000"/>
              <a:defRPr sz="2600"/>
            </a:lvl2pPr>
            <a:lvl3pPr lvl="2" rtl="0">
              <a:spcBef>
                <a:spcPts val="0"/>
              </a:spcBef>
              <a:buSzPct val="100000"/>
              <a:defRPr sz="2600"/>
            </a:lvl3pPr>
            <a:lvl4pPr lvl="3" rtl="0">
              <a:spcBef>
                <a:spcPts val="0"/>
              </a:spcBef>
              <a:buSzPct val="100000"/>
              <a:defRPr sz="2600"/>
            </a:lvl4pPr>
            <a:lvl5pPr lvl="4" rtl="0">
              <a:spcBef>
                <a:spcPts val="0"/>
              </a:spcBef>
              <a:buSzPct val="100000"/>
              <a:defRPr sz="2600"/>
            </a:lvl5pPr>
            <a:lvl6pPr lvl="5" rtl="0">
              <a:spcBef>
                <a:spcPts val="0"/>
              </a:spcBef>
              <a:buSzPct val="100000"/>
              <a:defRPr sz="2600"/>
            </a:lvl6pPr>
            <a:lvl7pPr lvl="6" rtl="0">
              <a:spcBef>
                <a:spcPts val="0"/>
              </a:spcBef>
              <a:buSzPct val="100000"/>
              <a:defRPr sz="2600"/>
            </a:lvl7pPr>
            <a:lvl8pPr lvl="7" rtl="0">
              <a:spcBef>
                <a:spcPts val="0"/>
              </a:spcBef>
              <a:buSzPct val="100000"/>
              <a:defRPr sz="2600"/>
            </a:lvl8pPr>
            <a:lvl9pPr lvl="8" rtl="0">
              <a:spcBef>
                <a:spcPts val="0"/>
              </a:spcBef>
              <a:buSzPct val="100000"/>
              <a:defRPr sz="2600"/>
            </a:lvl9pPr>
          </a:lstStyle>
          <a:p/>
        </p:txBody>
      </p:sp>
      <p:sp>
        <p:nvSpPr>
          <p:cNvPr id="96" name="Shape 96"/>
          <p:cNvSpPr txBox="1"/>
          <p:nvPr>
            <p:ph idx="2" type="body"/>
          </p:nvPr>
        </p:nvSpPr>
        <p:spPr>
          <a:xfrm>
            <a:off x="4682658" y="1600200"/>
            <a:ext cx="3675300" cy="4967700"/>
          </a:xfrm>
          <a:prstGeom prst="rect">
            <a:avLst/>
          </a:prstGeom>
        </p:spPr>
        <p:txBody>
          <a:bodyPr anchorCtr="0" anchor="t" bIns="91425" lIns="91425" rIns="91425" tIns="91425"/>
          <a:lstStyle>
            <a:lvl1pPr lvl="0" rtl="0">
              <a:spcBef>
                <a:spcPts val="0"/>
              </a:spcBef>
              <a:buSzPct val="100000"/>
              <a:defRPr sz="2600"/>
            </a:lvl1pPr>
            <a:lvl2pPr lvl="1" rtl="0">
              <a:spcBef>
                <a:spcPts val="0"/>
              </a:spcBef>
              <a:buSzPct val="100000"/>
              <a:defRPr sz="2600"/>
            </a:lvl2pPr>
            <a:lvl3pPr lvl="2" rtl="0">
              <a:spcBef>
                <a:spcPts val="0"/>
              </a:spcBef>
              <a:buSzPct val="100000"/>
              <a:defRPr sz="2600"/>
            </a:lvl3pPr>
            <a:lvl4pPr lvl="3" rtl="0">
              <a:spcBef>
                <a:spcPts val="0"/>
              </a:spcBef>
              <a:buSzPct val="100000"/>
              <a:defRPr sz="2600"/>
            </a:lvl4pPr>
            <a:lvl5pPr lvl="4" rtl="0">
              <a:spcBef>
                <a:spcPts val="0"/>
              </a:spcBef>
              <a:buSzPct val="100000"/>
              <a:defRPr sz="2600"/>
            </a:lvl5pPr>
            <a:lvl6pPr lvl="5" rtl="0">
              <a:spcBef>
                <a:spcPts val="0"/>
              </a:spcBef>
              <a:buSzPct val="100000"/>
              <a:defRPr sz="2600"/>
            </a:lvl6pPr>
            <a:lvl7pPr lvl="6" rtl="0">
              <a:spcBef>
                <a:spcPts val="0"/>
              </a:spcBef>
              <a:buSzPct val="100000"/>
              <a:defRPr sz="2600"/>
            </a:lvl7pPr>
            <a:lvl8pPr lvl="7" rtl="0">
              <a:spcBef>
                <a:spcPts val="0"/>
              </a:spcBef>
              <a:buSzPct val="100000"/>
              <a:defRPr sz="2600"/>
            </a:lvl8pPr>
            <a:lvl9pPr lvl="8" rtl="0">
              <a:spcBef>
                <a:spcPts val="0"/>
              </a:spcBef>
              <a:buSzPct val="100000"/>
              <a:defRPr sz="2600"/>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 3 columns">
    <p:spTree>
      <p:nvGrpSpPr>
        <p:cNvPr id="97" name="Shape 97"/>
        <p:cNvGrpSpPr/>
        <p:nvPr/>
      </p:nvGrpSpPr>
      <p:grpSpPr>
        <a:xfrm>
          <a:off x="0" y="0"/>
          <a:ext cx="0" cy="0"/>
          <a:chOff x="0" y="0"/>
          <a:chExt cx="0" cy="0"/>
        </a:xfrm>
      </p:grpSpPr>
      <p:sp>
        <p:nvSpPr>
          <p:cNvPr id="98" name="Shape 98"/>
          <p:cNvSpPr txBox="1"/>
          <p:nvPr>
            <p:ph type="title"/>
          </p:nvPr>
        </p:nvSpPr>
        <p:spPr>
          <a:xfrm>
            <a:off x="786150" y="410826"/>
            <a:ext cx="7571700" cy="936900"/>
          </a:xfrm>
          <a:prstGeom prst="rect">
            <a:avLst/>
          </a:prstGeom>
        </p:spPr>
        <p:txBody>
          <a:bodyPr anchorCtr="0" anchor="b"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99" name="Shape 99"/>
          <p:cNvSpPr txBox="1"/>
          <p:nvPr>
            <p:ph idx="1" type="body"/>
          </p:nvPr>
        </p:nvSpPr>
        <p:spPr>
          <a:xfrm>
            <a:off x="786150" y="1600200"/>
            <a:ext cx="2419800" cy="4967700"/>
          </a:xfrm>
          <a:prstGeom prst="rect">
            <a:avLst/>
          </a:prstGeom>
        </p:spPr>
        <p:txBody>
          <a:bodyPr anchorCtr="0" anchor="t" bIns="91425" lIns="91425" rIns="91425" tIns="91425"/>
          <a:lstStyle>
            <a:lvl1pPr lvl="0" rtl="0">
              <a:spcBef>
                <a:spcPts val="0"/>
              </a:spcBef>
              <a:buSzPct val="100000"/>
              <a:defRPr sz="2000"/>
            </a:lvl1pPr>
            <a:lvl2pPr lvl="1" rtl="0">
              <a:spcBef>
                <a:spcPts val="0"/>
              </a:spcBef>
              <a:buSzPct val="100000"/>
              <a:defRPr sz="2000"/>
            </a:lvl2pPr>
            <a:lvl3pPr lvl="2" rtl="0">
              <a:spcBef>
                <a:spcPts val="0"/>
              </a:spcBef>
              <a:buSzPct val="100000"/>
              <a:defRPr sz="2000"/>
            </a:lvl3pPr>
            <a:lvl4pPr lvl="3" rtl="0">
              <a:spcBef>
                <a:spcPts val="0"/>
              </a:spcBef>
              <a:buSzPct val="100000"/>
              <a:defRPr sz="2000"/>
            </a:lvl4pPr>
            <a:lvl5pPr lvl="4" rtl="0">
              <a:spcBef>
                <a:spcPts val="0"/>
              </a:spcBef>
              <a:buSzPct val="100000"/>
              <a:defRPr sz="2000"/>
            </a:lvl5pPr>
            <a:lvl6pPr lvl="5" rtl="0">
              <a:spcBef>
                <a:spcPts val="0"/>
              </a:spcBef>
              <a:buSzPct val="100000"/>
              <a:defRPr sz="2000"/>
            </a:lvl6pPr>
            <a:lvl7pPr lvl="6" rtl="0">
              <a:spcBef>
                <a:spcPts val="0"/>
              </a:spcBef>
              <a:buSzPct val="100000"/>
              <a:defRPr sz="2000"/>
            </a:lvl7pPr>
            <a:lvl8pPr lvl="7" rtl="0">
              <a:spcBef>
                <a:spcPts val="0"/>
              </a:spcBef>
              <a:buSzPct val="100000"/>
              <a:defRPr sz="2000"/>
            </a:lvl8pPr>
            <a:lvl9pPr lvl="8" rtl="0">
              <a:spcBef>
                <a:spcPts val="0"/>
              </a:spcBef>
              <a:buSzPct val="100000"/>
              <a:defRPr sz="2000"/>
            </a:lvl9pPr>
          </a:lstStyle>
          <a:p/>
        </p:txBody>
      </p:sp>
      <p:sp>
        <p:nvSpPr>
          <p:cNvPr id="100" name="Shape 100"/>
          <p:cNvSpPr txBox="1"/>
          <p:nvPr>
            <p:ph idx="2" type="body"/>
          </p:nvPr>
        </p:nvSpPr>
        <p:spPr>
          <a:xfrm>
            <a:off x="3329991" y="1600200"/>
            <a:ext cx="2419800" cy="4967700"/>
          </a:xfrm>
          <a:prstGeom prst="rect">
            <a:avLst/>
          </a:prstGeom>
        </p:spPr>
        <p:txBody>
          <a:bodyPr anchorCtr="0" anchor="t" bIns="91425" lIns="91425" rIns="91425" tIns="91425"/>
          <a:lstStyle>
            <a:lvl1pPr lvl="0" rtl="0">
              <a:spcBef>
                <a:spcPts val="0"/>
              </a:spcBef>
              <a:buSzPct val="100000"/>
              <a:defRPr sz="2000"/>
            </a:lvl1pPr>
            <a:lvl2pPr lvl="1" rtl="0">
              <a:spcBef>
                <a:spcPts val="0"/>
              </a:spcBef>
              <a:buSzPct val="100000"/>
              <a:defRPr sz="2000"/>
            </a:lvl2pPr>
            <a:lvl3pPr lvl="2" rtl="0">
              <a:spcBef>
                <a:spcPts val="0"/>
              </a:spcBef>
              <a:buSzPct val="100000"/>
              <a:defRPr sz="2000"/>
            </a:lvl3pPr>
            <a:lvl4pPr lvl="3" rtl="0">
              <a:spcBef>
                <a:spcPts val="0"/>
              </a:spcBef>
              <a:buSzPct val="100000"/>
              <a:defRPr sz="2000"/>
            </a:lvl4pPr>
            <a:lvl5pPr lvl="4" rtl="0">
              <a:spcBef>
                <a:spcPts val="0"/>
              </a:spcBef>
              <a:buSzPct val="100000"/>
              <a:defRPr sz="2000"/>
            </a:lvl5pPr>
            <a:lvl6pPr lvl="5" rtl="0">
              <a:spcBef>
                <a:spcPts val="0"/>
              </a:spcBef>
              <a:buSzPct val="100000"/>
              <a:defRPr sz="2000"/>
            </a:lvl6pPr>
            <a:lvl7pPr lvl="6" rtl="0">
              <a:spcBef>
                <a:spcPts val="0"/>
              </a:spcBef>
              <a:buSzPct val="100000"/>
              <a:defRPr sz="2000"/>
            </a:lvl7pPr>
            <a:lvl8pPr lvl="7" rtl="0">
              <a:spcBef>
                <a:spcPts val="0"/>
              </a:spcBef>
              <a:buSzPct val="100000"/>
              <a:defRPr sz="2000"/>
            </a:lvl8pPr>
            <a:lvl9pPr lvl="8" rtl="0">
              <a:spcBef>
                <a:spcPts val="0"/>
              </a:spcBef>
              <a:buSzPct val="100000"/>
              <a:defRPr sz="2000"/>
            </a:lvl9pPr>
          </a:lstStyle>
          <a:p/>
        </p:txBody>
      </p:sp>
      <p:sp>
        <p:nvSpPr>
          <p:cNvPr id="101" name="Shape 101"/>
          <p:cNvSpPr txBox="1"/>
          <p:nvPr>
            <p:ph idx="3" type="body"/>
          </p:nvPr>
        </p:nvSpPr>
        <p:spPr>
          <a:xfrm>
            <a:off x="5873833" y="1600200"/>
            <a:ext cx="2419800" cy="4967700"/>
          </a:xfrm>
          <a:prstGeom prst="rect">
            <a:avLst/>
          </a:prstGeom>
        </p:spPr>
        <p:txBody>
          <a:bodyPr anchorCtr="0" anchor="t" bIns="91425" lIns="91425" rIns="91425" tIns="91425"/>
          <a:lstStyle>
            <a:lvl1pPr lvl="0" rtl="0">
              <a:spcBef>
                <a:spcPts val="0"/>
              </a:spcBef>
              <a:buSzPct val="100000"/>
              <a:defRPr sz="2000"/>
            </a:lvl1pPr>
            <a:lvl2pPr lvl="1" rtl="0">
              <a:spcBef>
                <a:spcPts val="0"/>
              </a:spcBef>
              <a:buSzPct val="100000"/>
              <a:defRPr sz="2000"/>
            </a:lvl2pPr>
            <a:lvl3pPr lvl="2" rtl="0">
              <a:spcBef>
                <a:spcPts val="0"/>
              </a:spcBef>
              <a:buSzPct val="100000"/>
              <a:defRPr sz="2000"/>
            </a:lvl3pPr>
            <a:lvl4pPr lvl="3" rtl="0">
              <a:spcBef>
                <a:spcPts val="0"/>
              </a:spcBef>
              <a:buSzPct val="100000"/>
              <a:defRPr sz="2000"/>
            </a:lvl4pPr>
            <a:lvl5pPr lvl="4" rtl="0">
              <a:spcBef>
                <a:spcPts val="0"/>
              </a:spcBef>
              <a:buSzPct val="100000"/>
              <a:defRPr sz="2000"/>
            </a:lvl5pPr>
            <a:lvl6pPr lvl="5" rtl="0">
              <a:spcBef>
                <a:spcPts val="0"/>
              </a:spcBef>
              <a:buSzPct val="100000"/>
              <a:defRPr sz="2000"/>
            </a:lvl6pPr>
            <a:lvl7pPr lvl="6" rtl="0">
              <a:spcBef>
                <a:spcPts val="0"/>
              </a:spcBef>
              <a:buSzPct val="100000"/>
              <a:defRPr sz="2000"/>
            </a:lvl7pPr>
            <a:lvl8pPr lvl="7" rtl="0">
              <a:spcBef>
                <a:spcPts val="0"/>
              </a:spcBef>
              <a:buSzPct val="100000"/>
              <a:defRPr sz="2000"/>
            </a:lvl8pPr>
            <a:lvl9pPr lvl="8" rtl="0">
              <a:spcBef>
                <a:spcPts val="0"/>
              </a:spcBef>
              <a:buSzPct val="100000"/>
              <a:defRPr sz="20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bg>
      <p:bgPr>
        <a:blipFill>
          <a:blip r:embed="rId2">
            <a:alphaModFix/>
          </a:blip>
          <a:stretch>
            <a:fillRect/>
          </a:stretch>
        </a:blipFill>
      </p:bgPr>
    </p:bg>
    <p:spTree>
      <p:nvGrpSpPr>
        <p:cNvPr id="102" name="Shape 102"/>
        <p:cNvGrpSpPr/>
        <p:nvPr/>
      </p:nvGrpSpPr>
      <p:grpSpPr>
        <a:xfrm>
          <a:off x="0" y="0"/>
          <a:ext cx="0" cy="0"/>
          <a:chOff x="0" y="0"/>
          <a:chExt cx="0" cy="0"/>
        </a:xfrm>
      </p:grpSpPr>
      <p:sp>
        <p:nvSpPr>
          <p:cNvPr id="103" name="Shape 103"/>
          <p:cNvSpPr txBox="1"/>
          <p:nvPr>
            <p:ph type="title"/>
          </p:nvPr>
        </p:nvSpPr>
        <p:spPr>
          <a:xfrm>
            <a:off x="786150" y="410826"/>
            <a:ext cx="7571700" cy="936900"/>
          </a:xfrm>
          <a:prstGeom prst="rect">
            <a:avLst/>
          </a:prstGeom>
        </p:spPr>
        <p:txBody>
          <a:bodyPr anchorCtr="0" anchor="b"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bg>
      <p:bgPr>
        <a:blipFill>
          <a:blip r:embed="rId2">
            <a:alphaModFix/>
          </a:blip>
          <a:stretch>
            <a:fillRect/>
          </a:stretch>
        </a:blipFill>
      </p:bgPr>
    </p:bg>
    <p:spTree>
      <p:nvGrpSpPr>
        <p:cNvPr id="104" name="Shape 104"/>
        <p:cNvGrpSpPr/>
        <p:nvPr/>
      </p:nvGrpSpPr>
      <p:grpSpPr>
        <a:xfrm>
          <a:off x="0" y="0"/>
          <a:ext cx="0" cy="0"/>
          <a:chOff x="0" y="0"/>
          <a:chExt cx="0" cy="0"/>
        </a:xfrm>
      </p:grpSpPr>
      <p:sp>
        <p:nvSpPr>
          <p:cNvPr id="105" name="Shape 105"/>
          <p:cNvSpPr txBox="1"/>
          <p:nvPr>
            <p:ph idx="1" type="body"/>
          </p:nvPr>
        </p:nvSpPr>
        <p:spPr>
          <a:xfrm>
            <a:off x="457200" y="5407123"/>
            <a:ext cx="8229600" cy="491400"/>
          </a:xfrm>
          <a:prstGeom prst="rect">
            <a:avLst/>
          </a:prstGeom>
        </p:spPr>
        <p:txBody>
          <a:bodyPr anchorCtr="0" anchor="t" bIns="91425" lIns="91425" rIns="91425" tIns="91425"/>
          <a:lstStyle>
            <a:lvl1pPr lvl="0" rtl="0" algn="ctr">
              <a:spcBef>
                <a:spcPts val="360"/>
              </a:spcBef>
              <a:buSzPct val="100000"/>
              <a:buNone/>
              <a:defRPr sz="1800"/>
            </a:lvl1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bg>
      <p:bgPr>
        <a:blipFill>
          <a:blip r:embed="rId2">
            <a:alphaModFix/>
          </a:blip>
          <a:stretch>
            <a:fillRect/>
          </a:stretch>
        </a:blipFill>
      </p:bgPr>
    </p:bg>
    <p:spTree>
      <p:nvGrpSpPr>
        <p:cNvPr id="106" name="Shape 106"/>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ubtitle">
    <p:bg>
      <p:bgPr>
        <a:blipFill>
          <a:blip r:embed="rId2">
            <a:alphaModFix/>
          </a:blip>
          <a:stretch>
            <a:fillRect/>
          </a:stretch>
        </a:blipFill>
      </p:bgPr>
    </p:bg>
    <p:spTree>
      <p:nvGrpSpPr>
        <p:cNvPr id="25" name="Shape 25"/>
        <p:cNvGrpSpPr/>
        <p:nvPr/>
      </p:nvGrpSpPr>
      <p:grpSpPr>
        <a:xfrm>
          <a:off x="0" y="0"/>
          <a:ext cx="0" cy="0"/>
          <a:chOff x="0" y="0"/>
          <a:chExt cx="0" cy="0"/>
        </a:xfrm>
      </p:grpSpPr>
      <p:sp>
        <p:nvSpPr>
          <p:cNvPr id="26" name="Shape 26"/>
          <p:cNvSpPr txBox="1"/>
          <p:nvPr>
            <p:ph type="ctrTitle"/>
          </p:nvPr>
        </p:nvSpPr>
        <p:spPr>
          <a:xfrm>
            <a:off x="1546025" y="2034925"/>
            <a:ext cx="5832600" cy="1546500"/>
          </a:xfrm>
          <a:prstGeom prst="rect">
            <a:avLst/>
          </a:prstGeom>
        </p:spPr>
        <p:txBody>
          <a:bodyPr anchorCtr="0" anchor="b" bIns="91425" lIns="91425" rIns="91425" tIns="91425"/>
          <a:lstStyle>
            <a:lvl1pPr lvl="0" rtl="0">
              <a:spcBef>
                <a:spcPts val="0"/>
              </a:spcBef>
              <a:buSzPct val="100000"/>
              <a:defRPr b="1" sz="4800"/>
            </a:lvl1pPr>
            <a:lvl2pPr lvl="1" rtl="0">
              <a:spcBef>
                <a:spcPts val="0"/>
              </a:spcBef>
              <a:buSzPct val="100000"/>
              <a:defRPr b="1" sz="4800"/>
            </a:lvl2pPr>
            <a:lvl3pPr lvl="2" rtl="0">
              <a:spcBef>
                <a:spcPts val="0"/>
              </a:spcBef>
              <a:buSzPct val="100000"/>
              <a:defRPr b="1" sz="4800"/>
            </a:lvl3pPr>
            <a:lvl4pPr lvl="3" rtl="0">
              <a:spcBef>
                <a:spcPts val="0"/>
              </a:spcBef>
              <a:buSzPct val="100000"/>
              <a:defRPr b="1" sz="4800"/>
            </a:lvl4pPr>
            <a:lvl5pPr lvl="4" rtl="0">
              <a:spcBef>
                <a:spcPts val="0"/>
              </a:spcBef>
              <a:buSzPct val="100000"/>
              <a:defRPr b="1" sz="4800"/>
            </a:lvl5pPr>
            <a:lvl6pPr lvl="5" rtl="0">
              <a:spcBef>
                <a:spcPts val="0"/>
              </a:spcBef>
              <a:buSzPct val="100000"/>
              <a:defRPr b="1" sz="4800"/>
            </a:lvl6pPr>
            <a:lvl7pPr lvl="6" rtl="0">
              <a:spcBef>
                <a:spcPts val="0"/>
              </a:spcBef>
              <a:buSzPct val="100000"/>
              <a:defRPr b="1" sz="4800"/>
            </a:lvl7pPr>
            <a:lvl8pPr lvl="7" rtl="0">
              <a:spcBef>
                <a:spcPts val="0"/>
              </a:spcBef>
              <a:buSzPct val="100000"/>
              <a:defRPr b="1" sz="4800"/>
            </a:lvl8pPr>
            <a:lvl9pPr lvl="8" rtl="0">
              <a:spcBef>
                <a:spcPts val="0"/>
              </a:spcBef>
              <a:buSzPct val="100000"/>
              <a:defRPr b="1" sz="4800"/>
            </a:lvl9pPr>
          </a:lstStyle>
          <a:p/>
        </p:txBody>
      </p:sp>
      <p:sp>
        <p:nvSpPr>
          <p:cNvPr id="27" name="Shape 27"/>
          <p:cNvSpPr txBox="1"/>
          <p:nvPr>
            <p:ph idx="1" type="subTitle"/>
          </p:nvPr>
        </p:nvSpPr>
        <p:spPr>
          <a:xfrm>
            <a:off x="1546025" y="3710548"/>
            <a:ext cx="5832600" cy="1046400"/>
          </a:xfrm>
          <a:prstGeom prst="rect">
            <a:avLst/>
          </a:prstGeom>
        </p:spPr>
        <p:txBody>
          <a:bodyPr anchorCtr="0" anchor="t" bIns="91425" lIns="91425" rIns="91425" tIns="91425"/>
          <a:lstStyle>
            <a:lvl1pPr lvl="0" rtl="0">
              <a:spcBef>
                <a:spcPts val="0"/>
              </a:spcBef>
              <a:buClr>
                <a:srgbClr val="607D8B"/>
              </a:buClr>
              <a:buNone/>
              <a:defRPr>
                <a:solidFill>
                  <a:srgbClr val="607D8B"/>
                </a:solidFill>
              </a:defRPr>
            </a:lvl1pPr>
            <a:lvl2pPr lvl="1" rtl="0">
              <a:spcBef>
                <a:spcPts val="0"/>
              </a:spcBef>
              <a:buClr>
                <a:srgbClr val="607D8B"/>
              </a:buClr>
              <a:buSzPct val="100000"/>
              <a:buNone/>
              <a:defRPr sz="3000">
                <a:solidFill>
                  <a:srgbClr val="607D8B"/>
                </a:solidFill>
              </a:defRPr>
            </a:lvl2pPr>
            <a:lvl3pPr lvl="2" rtl="0">
              <a:spcBef>
                <a:spcPts val="0"/>
              </a:spcBef>
              <a:buClr>
                <a:srgbClr val="607D8B"/>
              </a:buClr>
              <a:buSzPct val="100000"/>
              <a:buNone/>
              <a:defRPr sz="3000">
                <a:solidFill>
                  <a:srgbClr val="607D8B"/>
                </a:solidFill>
              </a:defRPr>
            </a:lvl3pPr>
            <a:lvl4pPr lvl="3" rtl="0">
              <a:spcBef>
                <a:spcPts val="0"/>
              </a:spcBef>
              <a:buClr>
                <a:srgbClr val="607D8B"/>
              </a:buClr>
              <a:buSzPct val="100000"/>
              <a:buNone/>
              <a:defRPr sz="3000">
                <a:solidFill>
                  <a:srgbClr val="607D8B"/>
                </a:solidFill>
              </a:defRPr>
            </a:lvl4pPr>
            <a:lvl5pPr lvl="4" rtl="0">
              <a:spcBef>
                <a:spcPts val="0"/>
              </a:spcBef>
              <a:buClr>
                <a:srgbClr val="607D8B"/>
              </a:buClr>
              <a:buSzPct val="100000"/>
              <a:buNone/>
              <a:defRPr sz="3000">
                <a:solidFill>
                  <a:srgbClr val="607D8B"/>
                </a:solidFill>
              </a:defRPr>
            </a:lvl5pPr>
            <a:lvl6pPr lvl="5" rtl="0">
              <a:spcBef>
                <a:spcPts val="0"/>
              </a:spcBef>
              <a:buClr>
                <a:srgbClr val="607D8B"/>
              </a:buClr>
              <a:buSzPct val="100000"/>
              <a:buNone/>
              <a:defRPr sz="3000">
                <a:solidFill>
                  <a:srgbClr val="607D8B"/>
                </a:solidFill>
              </a:defRPr>
            </a:lvl6pPr>
            <a:lvl7pPr lvl="6" rtl="0">
              <a:spcBef>
                <a:spcPts val="0"/>
              </a:spcBef>
              <a:buClr>
                <a:srgbClr val="607D8B"/>
              </a:buClr>
              <a:buSzPct val="100000"/>
              <a:buNone/>
              <a:defRPr sz="3000">
                <a:solidFill>
                  <a:srgbClr val="607D8B"/>
                </a:solidFill>
              </a:defRPr>
            </a:lvl7pPr>
            <a:lvl8pPr lvl="7" rtl="0">
              <a:spcBef>
                <a:spcPts val="0"/>
              </a:spcBef>
              <a:buClr>
                <a:srgbClr val="607D8B"/>
              </a:buClr>
              <a:buSzPct val="100000"/>
              <a:buNone/>
              <a:defRPr sz="3000">
                <a:solidFill>
                  <a:srgbClr val="607D8B"/>
                </a:solidFill>
              </a:defRPr>
            </a:lvl8pPr>
            <a:lvl9pPr lvl="8" rtl="0">
              <a:spcBef>
                <a:spcPts val="0"/>
              </a:spcBef>
              <a:buClr>
                <a:srgbClr val="607D8B"/>
              </a:buClr>
              <a:buSzPct val="100000"/>
              <a:buNone/>
              <a:defRPr sz="3000">
                <a:solidFill>
                  <a:srgbClr val="607D8B"/>
                </a:solidFill>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lank complete pattern">
    <p:bg>
      <p:bgPr>
        <a:blipFill>
          <a:blip r:embed="rId2">
            <a:alphaModFix/>
          </a:blip>
          <a:stretch>
            <a:fillRect/>
          </a:stretch>
        </a:blipFill>
      </p:bgPr>
    </p:bg>
    <p:spTree>
      <p:nvGrpSpPr>
        <p:cNvPr id="107" name="Shape 107"/>
        <p:cNvGrpSpPr/>
        <p:nvPr/>
      </p:nvGrpSpPr>
      <p:grpSpPr>
        <a:xfrm>
          <a:off x="0" y="0"/>
          <a:ext cx="0" cy="0"/>
          <a:chOff x="0" y="0"/>
          <a:chExt cx="0" cy="0"/>
        </a:xfrm>
      </p:grpSpPr>
      <p:sp>
        <p:nvSpPr>
          <p:cNvPr id="108" name="Shape 108"/>
          <p:cNvSpPr/>
          <p:nvPr/>
        </p:nvSpPr>
        <p:spPr>
          <a:xfrm>
            <a:off x="-26550" y="-19800"/>
            <a:ext cx="9197100" cy="6897600"/>
          </a:xfrm>
          <a:prstGeom prst="rect">
            <a:avLst/>
          </a:prstGeom>
          <a:solidFill>
            <a:srgbClr val="CFD8DC">
              <a:alpha val="49230"/>
            </a:srgbClr>
          </a:solidFill>
          <a:ln>
            <a:noFill/>
          </a:ln>
        </p:spPr>
        <p:txBody>
          <a:bodyPr anchorCtr="0" anchor="ctr" bIns="91425" lIns="91425" rIns="91425" tIns="91425">
            <a:noAutofit/>
          </a:bodyPr>
          <a:lstStyle/>
          <a:p>
            <a:pPr lvl="0">
              <a:spcBef>
                <a:spcPts val="0"/>
              </a:spcBef>
              <a:buNone/>
            </a:pPr>
            <a:r>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Quote">
    <p:spTree>
      <p:nvGrpSpPr>
        <p:cNvPr id="28" name="Shape 28"/>
        <p:cNvGrpSpPr/>
        <p:nvPr/>
      </p:nvGrpSpPr>
      <p:grpSpPr>
        <a:xfrm>
          <a:off x="0" y="0"/>
          <a:ext cx="0" cy="0"/>
          <a:chOff x="0" y="0"/>
          <a:chExt cx="0" cy="0"/>
        </a:xfrm>
      </p:grpSpPr>
      <p:pic>
        <p:nvPicPr>
          <p:cNvPr descr="connections-05.png" id="29" name="Shape 29"/>
          <p:cNvPicPr preferRelativeResize="0"/>
          <p:nvPr/>
        </p:nvPicPr>
        <p:blipFill>
          <a:blip r:embed="rId2">
            <a:alphaModFix/>
          </a:blip>
          <a:stretch>
            <a:fillRect/>
          </a:stretch>
        </p:blipFill>
        <p:spPr>
          <a:xfrm flipH="1" rot="10800000">
            <a:off x="5945" y="0"/>
            <a:ext cx="9132108" cy="6857999"/>
          </a:xfrm>
          <a:prstGeom prst="rect">
            <a:avLst/>
          </a:prstGeom>
          <a:noFill/>
          <a:ln>
            <a:noFill/>
          </a:ln>
        </p:spPr>
      </p:pic>
      <p:sp>
        <p:nvSpPr>
          <p:cNvPr id="30" name="Shape 30"/>
          <p:cNvSpPr txBox="1"/>
          <p:nvPr>
            <p:ph idx="1" type="body"/>
          </p:nvPr>
        </p:nvSpPr>
        <p:spPr>
          <a:xfrm>
            <a:off x="1215300" y="2501400"/>
            <a:ext cx="6713399" cy="1093199"/>
          </a:xfrm>
          <a:prstGeom prst="rect">
            <a:avLst/>
          </a:prstGeom>
        </p:spPr>
        <p:txBody>
          <a:bodyPr anchorCtr="0" anchor="t" bIns="91425" lIns="91425" rIns="91425" tIns="91425"/>
          <a:lstStyle>
            <a:lvl1pPr lvl="0" rtl="0" algn="ctr">
              <a:spcBef>
                <a:spcPts val="0"/>
              </a:spcBef>
              <a:buClr>
                <a:srgbClr val="263238"/>
              </a:buClr>
              <a:buSzPct val="100000"/>
              <a:defRPr i="1" sz="3600"/>
            </a:lvl1pPr>
            <a:lvl2pPr lvl="1" rtl="0" algn="ctr">
              <a:spcBef>
                <a:spcPts val="0"/>
              </a:spcBef>
              <a:buClr>
                <a:srgbClr val="263238"/>
              </a:buClr>
              <a:buSzPct val="100000"/>
              <a:defRPr i="1" sz="3600"/>
            </a:lvl2pPr>
            <a:lvl3pPr lvl="2" rtl="0" algn="ctr">
              <a:spcBef>
                <a:spcPts val="0"/>
              </a:spcBef>
              <a:buClr>
                <a:srgbClr val="263238"/>
              </a:buClr>
              <a:buSzPct val="100000"/>
              <a:defRPr i="1" sz="3600"/>
            </a:lvl3pPr>
            <a:lvl4pPr lvl="3" rtl="0" algn="ctr">
              <a:spcBef>
                <a:spcPts val="0"/>
              </a:spcBef>
              <a:buClr>
                <a:srgbClr val="263238"/>
              </a:buClr>
              <a:buSzPct val="100000"/>
              <a:defRPr i="1" sz="3600"/>
            </a:lvl4pPr>
            <a:lvl5pPr lvl="4" rtl="0" algn="ctr">
              <a:spcBef>
                <a:spcPts val="0"/>
              </a:spcBef>
              <a:buClr>
                <a:srgbClr val="263238"/>
              </a:buClr>
              <a:buSzPct val="100000"/>
              <a:defRPr i="1" sz="3600"/>
            </a:lvl5pPr>
            <a:lvl6pPr lvl="5" rtl="0" algn="ctr">
              <a:spcBef>
                <a:spcPts val="0"/>
              </a:spcBef>
              <a:buClr>
                <a:srgbClr val="263238"/>
              </a:buClr>
              <a:buSzPct val="100000"/>
              <a:defRPr i="1" sz="3600"/>
            </a:lvl6pPr>
            <a:lvl7pPr lvl="6" rtl="0" algn="ctr">
              <a:spcBef>
                <a:spcPts val="0"/>
              </a:spcBef>
              <a:buClr>
                <a:srgbClr val="263238"/>
              </a:buClr>
              <a:buSzPct val="100000"/>
              <a:defRPr i="1" sz="3600"/>
            </a:lvl7pPr>
            <a:lvl8pPr lvl="7" rtl="0" algn="ctr">
              <a:spcBef>
                <a:spcPts val="0"/>
              </a:spcBef>
              <a:buClr>
                <a:srgbClr val="263238"/>
              </a:buClr>
              <a:buSzPct val="100000"/>
              <a:defRPr i="1" sz="3600"/>
            </a:lvl8pPr>
            <a:lvl9pPr lvl="8" algn="ctr">
              <a:spcBef>
                <a:spcPts val="0"/>
              </a:spcBef>
              <a:buClr>
                <a:srgbClr val="263238"/>
              </a:buClr>
              <a:buSzPct val="100000"/>
              <a:defRPr i="1" sz="3600"/>
            </a:lvl9pPr>
          </a:lstStyle>
          <a:p/>
        </p:txBody>
      </p:sp>
      <p:grpSp>
        <p:nvGrpSpPr>
          <p:cNvPr id="31" name="Shape 31"/>
          <p:cNvGrpSpPr/>
          <p:nvPr/>
        </p:nvGrpSpPr>
        <p:grpSpPr>
          <a:xfrm>
            <a:off x="3593400" y="1074284"/>
            <a:ext cx="1957200" cy="1093199"/>
            <a:chOff x="3593400" y="1760084"/>
            <a:chExt cx="1957200" cy="1093199"/>
          </a:xfrm>
        </p:grpSpPr>
        <p:sp>
          <p:nvSpPr>
            <p:cNvPr id="32" name="Shape 32"/>
            <p:cNvSpPr txBox="1"/>
            <p:nvPr/>
          </p:nvSpPr>
          <p:spPr>
            <a:xfrm>
              <a:off x="3593400" y="1872096"/>
              <a:ext cx="1957200" cy="871499"/>
            </a:xfrm>
            <a:prstGeom prst="rect">
              <a:avLst/>
            </a:prstGeom>
            <a:noFill/>
            <a:ln>
              <a:noFill/>
            </a:ln>
          </p:spPr>
          <p:txBody>
            <a:bodyPr anchorCtr="0" anchor="t" bIns="91425" lIns="91425" rIns="91425" tIns="91425">
              <a:noAutofit/>
            </a:bodyPr>
            <a:lstStyle/>
            <a:p>
              <a:pPr lvl="0" algn="ctr">
                <a:spcBef>
                  <a:spcPts val="0"/>
                </a:spcBef>
                <a:buNone/>
              </a:pPr>
              <a:r>
                <a:rPr b="1" lang="en" sz="6000">
                  <a:solidFill>
                    <a:srgbClr val="0091EA"/>
                  </a:solidFill>
                  <a:latin typeface="Source Sans Pro"/>
                  <a:ea typeface="Source Sans Pro"/>
                  <a:cs typeface="Source Sans Pro"/>
                  <a:sym typeface="Source Sans Pro"/>
                </a:rPr>
                <a:t>“</a:t>
              </a:r>
            </a:p>
          </p:txBody>
        </p:sp>
        <p:sp>
          <p:nvSpPr>
            <p:cNvPr id="33" name="Shape 33"/>
            <p:cNvSpPr/>
            <p:nvPr/>
          </p:nvSpPr>
          <p:spPr>
            <a:xfrm>
              <a:off x="4025400" y="1760084"/>
              <a:ext cx="1093199" cy="1093199"/>
            </a:xfrm>
            <a:prstGeom prst="ellipse">
              <a:avLst/>
            </a:prstGeom>
            <a:noFill/>
            <a:ln cap="flat" cmpd="sng" w="9525">
              <a:solidFill>
                <a:srgbClr val="CFD8DC"/>
              </a:solidFill>
              <a:prstDash val="dash"/>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4" name="Shape 34"/>
            <p:cNvSpPr/>
            <p:nvPr/>
          </p:nvSpPr>
          <p:spPr>
            <a:xfrm>
              <a:off x="4190700" y="1925384"/>
              <a:ext cx="762600" cy="762600"/>
            </a:xfrm>
            <a:prstGeom prst="ellipse">
              <a:avLst/>
            </a:prstGeom>
            <a:noFill/>
            <a:ln cap="flat" cmpd="sng" w="19050">
              <a:solidFill>
                <a:srgbClr val="CFD8DC"/>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grpSp>
      <p:cxnSp>
        <p:nvCxnSpPr>
          <p:cNvPr id="35" name="Shape 35"/>
          <p:cNvCxnSpPr>
            <a:endCxn id="33" idx="1"/>
          </p:cNvCxnSpPr>
          <p:nvPr/>
        </p:nvCxnSpPr>
        <p:spPr>
          <a:xfrm>
            <a:off x="3742095" y="871980"/>
            <a:ext cx="443400" cy="362400"/>
          </a:xfrm>
          <a:prstGeom prst="straightConnector1">
            <a:avLst/>
          </a:prstGeom>
          <a:noFill/>
          <a:ln cap="flat" cmpd="sng" w="9525">
            <a:solidFill>
              <a:srgbClr val="CFD8DC"/>
            </a:solidFill>
            <a:prstDash val="solid"/>
            <a:round/>
            <a:headEnd len="lg" w="lg" type="none"/>
            <a:tailEnd len="lg" w="lg" type="none"/>
          </a:ln>
        </p:spPr>
      </p:cxnSp>
      <p:cxnSp>
        <p:nvCxnSpPr>
          <p:cNvPr id="36" name="Shape 36"/>
          <p:cNvCxnSpPr/>
          <p:nvPr/>
        </p:nvCxnSpPr>
        <p:spPr>
          <a:xfrm rot="10800000">
            <a:off x="4114799" y="269684"/>
            <a:ext cx="457200" cy="804600"/>
          </a:xfrm>
          <a:prstGeom prst="straightConnector1">
            <a:avLst/>
          </a:prstGeom>
          <a:noFill/>
          <a:ln cap="flat" cmpd="sng" w="9525">
            <a:solidFill>
              <a:srgbClr val="CFD8DC"/>
            </a:solidFill>
            <a:prstDash val="solid"/>
            <a:round/>
            <a:headEnd len="lg" w="lg" type="none"/>
            <a:tailEnd len="lg" w="lg" type="none"/>
          </a:ln>
        </p:spPr>
      </p:cxnSp>
      <p:cxnSp>
        <p:nvCxnSpPr>
          <p:cNvPr id="37" name="Shape 37"/>
          <p:cNvCxnSpPr/>
          <p:nvPr/>
        </p:nvCxnSpPr>
        <p:spPr>
          <a:xfrm flipH="1" rot="10800000">
            <a:off x="4749075" y="753124"/>
            <a:ext cx="95100" cy="348900"/>
          </a:xfrm>
          <a:prstGeom prst="straightConnector1">
            <a:avLst/>
          </a:prstGeom>
          <a:noFill/>
          <a:ln cap="flat" cmpd="sng" w="9525">
            <a:solidFill>
              <a:srgbClr val="CFD8DC"/>
            </a:solidFill>
            <a:prstDash val="solid"/>
            <a:round/>
            <a:headEnd len="lg" w="lg" type="none"/>
            <a:tailEnd len="lg" w="lg"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 1 column">
    <p:spTree>
      <p:nvGrpSpPr>
        <p:cNvPr id="38" name="Shape 38"/>
        <p:cNvGrpSpPr/>
        <p:nvPr/>
      </p:nvGrpSpPr>
      <p:grpSpPr>
        <a:xfrm>
          <a:off x="0" y="0"/>
          <a:ext cx="0" cy="0"/>
          <a:chOff x="0" y="0"/>
          <a:chExt cx="0" cy="0"/>
        </a:xfrm>
      </p:grpSpPr>
      <p:sp>
        <p:nvSpPr>
          <p:cNvPr id="39" name="Shape 39"/>
          <p:cNvSpPr txBox="1"/>
          <p:nvPr>
            <p:ph type="title"/>
          </p:nvPr>
        </p:nvSpPr>
        <p:spPr>
          <a:xfrm>
            <a:off x="786150" y="410826"/>
            <a:ext cx="7571700" cy="936899"/>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0" name="Shape 40"/>
          <p:cNvSpPr txBox="1"/>
          <p:nvPr>
            <p:ph idx="1" type="body"/>
          </p:nvPr>
        </p:nvSpPr>
        <p:spPr>
          <a:xfrm>
            <a:off x="786150" y="1682266"/>
            <a:ext cx="7571700" cy="4764899"/>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 2 columns">
    <p:spTree>
      <p:nvGrpSpPr>
        <p:cNvPr id="41" name="Shape 41"/>
        <p:cNvGrpSpPr/>
        <p:nvPr/>
      </p:nvGrpSpPr>
      <p:grpSpPr>
        <a:xfrm>
          <a:off x="0" y="0"/>
          <a:ext cx="0" cy="0"/>
          <a:chOff x="0" y="0"/>
          <a:chExt cx="0" cy="0"/>
        </a:xfrm>
      </p:grpSpPr>
      <p:sp>
        <p:nvSpPr>
          <p:cNvPr id="42" name="Shape 42"/>
          <p:cNvSpPr txBox="1"/>
          <p:nvPr>
            <p:ph type="title"/>
          </p:nvPr>
        </p:nvSpPr>
        <p:spPr>
          <a:xfrm>
            <a:off x="786150" y="410826"/>
            <a:ext cx="7571700" cy="936899"/>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3" name="Shape 43"/>
          <p:cNvSpPr txBox="1"/>
          <p:nvPr>
            <p:ph idx="1" type="body"/>
          </p:nvPr>
        </p:nvSpPr>
        <p:spPr>
          <a:xfrm>
            <a:off x="786137" y="1600200"/>
            <a:ext cx="3675300" cy="4967700"/>
          </a:xfrm>
          <a:prstGeom prst="rect">
            <a:avLst/>
          </a:prstGeom>
        </p:spPr>
        <p:txBody>
          <a:bodyPr anchorCtr="0" anchor="t" bIns="91425" lIns="91425" rIns="91425" tIns="91425"/>
          <a:lstStyle>
            <a:lvl1pPr lvl="0">
              <a:spcBef>
                <a:spcPts val="0"/>
              </a:spcBef>
              <a:buSzPct val="100000"/>
              <a:defRPr sz="2600"/>
            </a:lvl1pPr>
            <a:lvl2pPr lvl="1">
              <a:spcBef>
                <a:spcPts val="0"/>
              </a:spcBef>
              <a:buSzPct val="100000"/>
              <a:defRPr sz="2600"/>
            </a:lvl2pPr>
            <a:lvl3pPr lvl="2">
              <a:spcBef>
                <a:spcPts val="0"/>
              </a:spcBef>
              <a:buSzPct val="100000"/>
              <a:defRPr sz="2600"/>
            </a:lvl3pPr>
            <a:lvl4pPr lvl="3">
              <a:spcBef>
                <a:spcPts val="0"/>
              </a:spcBef>
              <a:buSzPct val="100000"/>
              <a:defRPr sz="2600"/>
            </a:lvl4pPr>
            <a:lvl5pPr lvl="4">
              <a:spcBef>
                <a:spcPts val="0"/>
              </a:spcBef>
              <a:buSzPct val="100000"/>
              <a:defRPr sz="2600"/>
            </a:lvl5pPr>
            <a:lvl6pPr lvl="5">
              <a:spcBef>
                <a:spcPts val="0"/>
              </a:spcBef>
              <a:buSzPct val="100000"/>
              <a:defRPr sz="2600"/>
            </a:lvl6pPr>
            <a:lvl7pPr lvl="6">
              <a:spcBef>
                <a:spcPts val="0"/>
              </a:spcBef>
              <a:buSzPct val="100000"/>
              <a:defRPr sz="2600"/>
            </a:lvl7pPr>
            <a:lvl8pPr lvl="7">
              <a:spcBef>
                <a:spcPts val="0"/>
              </a:spcBef>
              <a:buSzPct val="100000"/>
              <a:defRPr sz="2600"/>
            </a:lvl8pPr>
            <a:lvl9pPr lvl="8">
              <a:spcBef>
                <a:spcPts val="0"/>
              </a:spcBef>
              <a:buSzPct val="100000"/>
              <a:defRPr sz="2600"/>
            </a:lvl9pPr>
          </a:lstStyle>
          <a:p/>
        </p:txBody>
      </p:sp>
      <p:sp>
        <p:nvSpPr>
          <p:cNvPr id="44" name="Shape 44"/>
          <p:cNvSpPr txBox="1"/>
          <p:nvPr>
            <p:ph idx="2" type="body"/>
          </p:nvPr>
        </p:nvSpPr>
        <p:spPr>
          <a:xfrm>
            <a:off x="4682658" y="1600200"/>
            <a:ext cx="3675300" cy="4967700"/>
          </a:xfrm>
          <a:prstGeom prst="rect">
            <a:avLst/>
          </a:prstGeom>
        </p:spPr>
        <p:txBody>
          <a:bodyPr anchorCtr="0" anchor="t" bIns="91425" lIns="91425" rIns="91425" tIns="91425"/>
          <a:lstStyle>
            <a:lvl1pPr lvl="0">
              <a:spcBef>
                <a:spcPts val="0"/>
              </a:spcBef>
              <a:buSzPct val="100000"/>
              <a:defRPr sz="2600"/>
            </a:lvl1pPr>
            <a:lvl2pPr lvl="1">
              <a:spcBef>
                <a:spcPts val="0"/>
              </a:spcBef>
              <a:buSzPct val="100000"/>
              <a:defRPr sz="2600"/>
            </a:lvl2pPr>
            <a:lvl3pPr lvl="2">
              <a:spcBef>
                <a:spcPts val="0"/>
              </a:spcBef>
              <a:buSzPct val="100000"/>
              <a:defRPr sz="2600"/>
            </a:lvl3pPr>
            <a:lvl4pPr lvl="3">
              <a:spcBef>
                <a:spcPts val="0"/>
              </a:spcBef>
              <a:buSzPct val="100000"/>
              <a:defRPr sz="2600"/>
            </a:lvl4pPr>
            <a:lvl5pPr lvl="4">
              <a:spcBef>
                <a:spcPts val="0"/>
              </a:spcBef>
              <a:buSzPct val="100000"/>
              <a:defRPr sz="2600"/>
            </a:lvl5pPr>
            <a:lvl6pPr lvl="5">
              <a:spcBef>
                <a:spcPts val="0"/>
              </a:spcBef>
              <a:buSzPct val="100000"/>
              <a:defRPr sz="2600"/>
            </a:lvl6pPr>
            <a:lvl7pPr lvl="6">
              <a:spcBef>
                <a:spcPts val="0"/>
              </a:spcBef>
              <a:buSzPct val="100000"/>
              <a:defRPr sz="2600"/>
            </a:lvl7pPr>
            <a:lvl8pPr lvl="7">
              <a:spcBef>
                <a:spcPts val="0"/>
              </a:spcBef>
              <a:buSzPct val="100000"/>
              <a:defRPr sz="2600"/>
            </a:lvl8pPr>
            <a:lvl9pPr lvl="8">
              <a:spcBef>
                <a:spcPts val="0"/>
              </a:spcBef>
              <a:buSzPct val="100000"/>
              <a:defRPr sz="26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 3 columns">
    <p:spTree>
      <p:nvGrpSpPr>
        <p:cNvPr id="45" name="Shape 45"/>
        <p:cNvGrpSpPr/>
        <p:nvPr/>
      </p:nvGrpSpPr>
      <p:grpSpPr>
        <a:xfrm>
          <a:off x="0" y="0"/>
          <a:ext cx="0" cy="0"/>
          <a:chOff x="0" y="0"/>
          <a:chExt cx="0" cy="0"/>
        </a:xfrm>
      </p:grpSpPr>
      <p:sp>
        <p:nvSpPr>
          <p:cNvPr id="46" name="Shape 46"/>
          <p:cNvSpPr txBox="1"/>
          <p:nvPr>
            <p:ph type="title"/>
          </p:nvPr>
        </p:nvSpPr>
        <p:spPr>
          <a:xfrm>
            <a:off x="786150" y="410826"/>
            <a:ext cx="7571700" cy="936899"/>
          </a:xfrm>
          <a:prstGeom prst="rect">
            <a:avLst/>
          </a:prstGeom>
        </p:spPr>
        <p:txBody>
          <a:bodyPr anchorCtr="0" anchor="b"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47" name="Shape 47"/>
          <p:cNvSpPr txBox="1"/>
          <p:nvPr>
            <p:ph idx="1" type="body"/>
          </p:nvPr>
        </p:nvSpPr>
        <p:spPr>
          <a:xfrm>
            <a:off x="786150" y="1600200"/>
            <a:ext cx="2419799" cy="4967700"/>
          </a:xfrm>
          <a:prstGeom prst="rect">
            <a:avLst/>
          </a:prstGeom>
        </p:spPr>
        <p:txBody>
          <a:bodyPr anchorCtr="0" anchor="t" bIns="91425" lIns="91425" rIns="91425" tIns="91425"/>
          <a:lstStyle>
            <a:lvl1pPr lvl="0" rtl="0">
              <a:spcBef>
                <a:spcPts val="0"/>
              </a:spcBef>
              <a:buSzPct val="100000"/>
              <a:defRPr sz="2000"/>
            </a:lvl1pPr>
            <a:lvl2pPr lvl="1" rtl="0">
              <a:spcBef>
                <a:spcPts val="0"/>
              </a:spcBef>
              <a:buSzPct val="100000"/>
              <a:defRPr sz="2000"/>
            </a:lvl2pPr>
            <a:lvl3pPr lvl="2" rtl="0">
              <a:spcBef>
                <a:spcPts val="0"/>
              </a:spcBef>
              <a:buSzPct val="100000"/>
              <a:defRPr sz="2000"/>
            </a:lvl3pPr>
            <a:lvl4pPr lvl="3" rtl="0">
              <a:spcBef>
                <a:spcPts val="0"/>
              </a:spcBef>
              <a:buSzPct val="100000"/>
              <a:defRPr sz="2000"/>
            </a:lvl4pPr>
            <a:lvl5pPr lvl="4" rtl="0">
              <a:spcBef>
                <a:spcPts val="0"/>
              </a:spcBef>
              <a:buSzPct val="100000"/>
              <a:defRPr sz="2000"/>
            </a:lvl5pPr>
            <a:lvl6pPr lvl="5" rtl="0">
              <a:spcBef>
                <a:spcPts val="0"/>
              </a:spcBef>
              <a:buSzPct val="100000"/>
              <a:defRPr sz="2000"/>
            </a:lvl6pPr>
            <a:lvl7pPr lvl="6" rtl="0">
              <a:spcBef>
                <a:spcPts val="0"/>
              </a:spcBef>
              <a:buSzPct val="100000"/>
              <a:defRPr sz="2000"/>
            </a:lvl7pPr>
            <a:lvl8pPr lvl="7" rtl="0">
              <a:spcBef>
                <a:spcPts val="0"/>
              </a:spcBef>
              <a:buSzPct val="100000"/>
              <a:defRPr sz="2000"/>
            </a:lvl8pPr>
            <a:lvl9pPr lvl="8" rtl="0">
              <a:spcBef>
                <a:spcPts val="0"/>
              </a:spcBef>
              <a:buSzPct val="100000"/>
              <a:defRPr sz="2000"/>
            </a:lvl9pPr>
          </a:lstStyle>
          <a:p/>
        </p:txBody>
      </p:sp>
      <p:sp>
        <p:nvSpPr>
          <p:cNvPr id="48" name="Shape 48"/>
          <p:cNvSpPr txBox="1"/>
          <p:nvPr>
            <p:ph idx="2" type="body"/>
          </p:nvPr>
        </p:nvSpPr>
        <p:spPr>
          <a:xfrm>
            <a:off x="3329991" y="1600200"/>
            <a:ext cx="2419799" cy="4967700"/>
          </a:xfrm>
          <a:prstGeom prst="rect">
            <a:avLst/>
          </a:prstGeom>
        </p:spPr>
        <p:txBody>
          <a:bodyPr anchorCtr="0" anchor="t" bIns="91425" lIns="91425" rIns="91425" tIns="91425"/>
          <a:lstStyle>
            <a:lvl1pPr lvl="0" rtl="0">
              <a:spcBef>
                <a:spcPts val="0"/>
              </a:spcBef>
              <a:buSzPct val="100000"/>
              <a:defRPr sz="2000"/>
            </a:lvl1pPr>
            <a:lvl2pPr lvl="1" rtl="0">
              <a:spcBef>
                <a:spcPts val="0"/>
              </a:spcBef>
              <a:buSzPct val="100000"/>
              <a:defRPr sz="2000"/>
            </a:lvl2pPr>
            <a:lvl3pPr lvl="2" rtl="0">
              <a:spcBef>
                <a:spcPts val="0"/>
              </a:spcBef>
              <a:buSzPct val="100000"/>
              <a:defRPr sz="2000"/>
            </a:lvl3pPr>
            <a:lvl4pPr lvl="3" rtl="0">
              <a:spcBef>
                <a:spcPts val="0"/>
              </a:spcBef>
              <a:buSzPct val="100000"/>
              <a:defRPr sz="2000"/>
            </a:lvl4pPr>
            <a:lvl5pPr lvl="4" rtl="0">
              <a:spcBef>
                <a:spcPts val="0"/>
              </a:spcBef>
              <a:buSzPct val="100000"/>
              <a:defRPr sz="2000"/>
            </a:lvl5pPr>
            <a:lvl6pPr lvl="5" rtl="0">
              <a:spcBef>
                <a:spcPts val="0"/>
              </a:spcBef>
              <a:buSzPct val="100000"/>
              <a:defRPr sz="2000"/>
            </a:lvl6pPr>
            <a:lvl7pPr lvl="6" rtl="0">
              <a:spcBef>
                <a:spcPts val="0"/>
              </a:spcBef>
              <a:buSzPct val="100000"/>
              <a:defRPr sz="2000"/>
            </a:lvl7pPr>
            <a:lvl8pPr lvl="7" rtl="0">
              <a:spcBef>
                <a:spcPts val="0"/>
              </a:spcBef>
              <a:buSzPct val="100000"/>
              <a:defRPr sz="2000"/>
            </a:lvl8pPr>
            <a:lvl9pPr lvl="8" rtl="0">
              <a:spcBef>
                <a:spcPts val="0"/>
              </a:spcBef>
              <a:buSzPct val="100000"/>
              <a:defRPr sz="2000"/>
            </a:lvl9pPr>
          </a:lstStyle>
          <a:p/>
        </p:txBody>
      </p:sp>
      <p:sp>
        <p:nvSpPr>
          <p:cNvPr id="49" name="Shape 49"/>
          <p:cNvSpPr txBox="1"/>
          <p:nvPr>
            <p:ph idx="3" type="body"/>
          </p:nvPr>
        </p:nvSpPr>
        <p:spPr>
          <a:xfrm>
            <a:off x="5873833" y="1600200"/>
            <a:ext cx="2419799" cy="4967700"/>
          </a:xfrm>
          <a:prstGeom prst="rect">
            <a:avLst/>
          </a:prstGeom>
        </p:spPr>
        <p:txBody>
          <a:bodyPr anchorCtr="0" anchor="t" bIns="91425" lIns="91425" rIns="91425" tIns="91425"/>
          <a:lstStyle>
            <a:lvl1pPr lvl="0" rtl="0">
              <a:spcBef>
                <a:spcPts val="0"/>
              </a:spcBef>
              <a:buSzPct val="100000"/>
              <a:defRPr sz="2000"/>
            </a:lvl1pPr>
            <a:lvl2pPr lvl="1" rtl="0">
              <a:spcBef>
                <a:spcPts val="0"/>
              </a:spcBef>
              <a:buSzPct val="100000"/>
              <a:defRPr sz="2000"/>
            </a:lvl2pPr>
            <a:lvl3pPr lvl="2" rtl="0">
              <a:spcBef>
                <a:spcPts val="0"/>
              </a:spcBef>
              <a:buSzPct val="100000"/>
              <a:defRPr sz="2000"/>
            </a:lvl3pPr>
            <a:lvl4pPr lvl="3" rtl="0">
              <a:spcBef>
                <a:spcPts val="0"/>
              </a:spcBef>
              <a:buSzPct val="100000"/>
              <a:defRPr sz="2000"/>
            </a:lvl4pPr>
            <a:lvl5pPr lvl="4" rtl="0">
              <a:spcBef>
                <a:spcPts val="0"/>
              </a:spcBef>
              <a:buSzPct val="100000"/>
              <a:defRPr sz="2000"/>
            </a:lvl5pPr>
            <a:lvl6pPr lvl="5" rtl="0">
              <a:spcBef>
                <a:spcPts val="0"/>
              </a:spcBef>
              <a:buSzPct val="100000"/>
              <a:defRPr sz="2000"/>
            </a:lvl6pPr>
            <a:lvl7pPr lvl="6" rtl="0">
              <a:spcBef>
                <a:spcPts val="0"/>
              </a:spcBef>
              <a:buSzPct val="100000"/>
              <a:defRPr sz="2000"/>
            </a:lvl7pPr>
            <a:lvl8pPr lvl="7" rtl="0">
              <a:spcBef>
                <a:spcPts val="0"/>
              </a:spcBef>
              <a:buSzPct val="100000"/>
              <a:defRPr sz="2000"/>
            </a:lvl8pPr>
            <a:lvl9pPr lvl="8" rtl="0">
              <a:spcBef>
                <a:spcPts val="0"/>
              </a:spcBef>
              <a:buSzPct val="100000"/>
              <a:defRPr sz="20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bg>
      <p:bgPr>
        <a:blipFill>
          <a:blip r:embed="rId2">
            <a:alphaModFix/>
          </a:blip>
          <a:stretch>
            <a:fillRect/>
          </a:stretch>
        </a:blipFill>
      </p:bgPr>
    </p:bg>
    <p:spTree>
      <p:nvGrpSpPr>
        <p:cNvPr id="50" name="Shape 50"/>
        <p:cNvGrpSpPr/>
        <p:nvPr/>
      </p:nvGrpSpPr>
      <p:grpSpPr>
        <a:xfrm>
          <a:off x="0" y="0"/>
          <a:ext cx="0" cy="0"/>
          <a:chOff x="0" y="0"/>
          <a:chExt cx="0" cy="0"/>
        </a:xfrm>
      </p:grpSpPr>
      <p:sp>
        <p:nvSpPr>
          <p:cNvPr id="51" name="Shape 51"/>
          <p:cNvSpPr txBox="1"/>
          <p:nvPr>
            <p:ph type="title"/>
          </p:nvPr>
        </p:nvSpPr>
        <p:spPr>
          <a:xfrm>
            <a:off x="786150" y="410826"/>
            <a:ext cx="7571700" cy="936899"/>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bg>
      <p:bgPr>
        <a:blipFill>
          <a:blip r:embed="rId2">
            <a:alphaModFix/>
          </a:blip>
          <a:stretch>
            <a:fillRect/>
          </a:stretch>
        </a:blipFill>
      </p:bgPr>
    </p:bg>
    <p:spTree>
      <p:nvGrpSpPr>
        <p:cNvPr id="52" name="Shape 52"/>
        <p:cNvGrpSpPr/>
        <p:nvPr/>
      </p:nvGrpSpPr>
      <p:grpSpPr>
        <a:xfrm>
          <a:off x="0" y="0"/>
          <a:ext cx="0" cy="0"/>
          <a:chOff x="0" y="0"/>
          <a:chExt cx="0" cy="0"/>
        </a:xfrm>
      </p:grpSpPr>
      <p:sp>
        <p:nvSpPr>
          <p:cNvPr id="53" name="Shape 53"/>
          <p:cNvSpPr txBox="1"/>
          <p:nvPr>
            <p:ph idx="1" type="body"/>
          </p:nvPr>
        </p:nvSpPr>
        <p:spPr>
          <a:xfrm>
            <a:off x="457200" y="5407123"/>
            <a:ext cx="8229600" cy="491400"/>
          </a:xfrm>
          <a:prstGeom prst="rect">
            <a:avLst/>
          </a:prstGeom>
        </p:spPr>
        <p:txBody>
          <a:bodyPr anchorCtr="0" anchor="t" bIns="91425" lIns="91425" rIns="91425" tIns="91425"/>
          <a:lstStyle>
            <a:lvl1pPr lvl="0" algn="ctr">
              <a:spcBef>
                <a:spcPts val="360"/>
              </a:spcBef>
              <a:buSzPct val="100000"/>
              <a:buNone/>
              <a:defRPr sz="1800"/>
            </a:lvl1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bg>
      <p:bgPr>
        <a:blipFill>
          <a:blip r:embed="rId2">
            <a:alphaModFix/>
          </a:blip>
          <a:stretch>
            <a:fillRect/>
          </a:stretch>
        </a:blipFill>
      </p:bgPr>
    </p:bg>
    <p:spTree>
      <p:nvGrpSpPr>
        <p:cNvPr id="54" name="Shape 54"/>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03.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2" Type="http://schemas.openxmlformats.org/officeDocument/2006/relationships/theme" Target="../theme/theme1.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05.png"/><Relationship Id="rId2" Type="http://schemas.openxmlformats.org/officeDocument/2006/relationships/slideLayout" Target="../slideLayouts/slideLayout11.xml"/><Relationship Id="rId3" Type="http://schemas.openxmlformats.org/officeDocument/2006/relationships/slideLayout" Target="../slideLayouts/slideLayout12.xml"/><Relationship Id="rId4" Type="http://schemas.openxmlformats.org/officeDocument/2006/relationships/slideLayout" Target="../slideLayouts/slideLayout13.xml"/><Relationship Id="rId11" Type="http://schemas.openxmlformats.org/officeDocument/2006/relationships/slideLayout" Target="../slideLayouts/slideLayout20.xml"/><Relationship Id="rId10" Type="http://schemas.openxmlformats.org/officeDocument/2006/relationships/slideLayout" Target="../slideLayouts/slideLayout19.xml"/><Relationship Id="rId12" Type="http://schemas.openxmlformats.org/officeDocument/2006/relationships/theme" Target="../theme/theme2.xml"/><Relationship Id="rId9" Type="http://schemas.openxmlformats.org/officeDocument/2006/relationships/slideLayout" Target="../slideLayouts/slideLayout18.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Shape 6"/>
          <p:cNvSpPr txBox="1"/>
          <p:nvPr>
            <p:ph type="title"/>
          </p:nvPr>
        </p:nvSpPr>
        <p:spPr>
          <a:xfrm>
            <a:off x="786150" y="410826"/>
            <a:ext cx="7571700" cy="936899"/>
          </a:xfrm>
          <a:prstGeom prst="rect">
            <a:avLst/>
          </a:prstGeom>
          <a:noFill/>
          <a:ln>
            <a:noFill/>
          </a:ln>
        </p:spPr>
        <p:txBody>
          <a:bodyPr anchorCtr="0" anchor="b" bIns="91425" lIns="91425" rIns="91425" tIns="91425"/>
          <a:lstStyle>
            <a:lvl1pPr lvl="0">
              <a:spcBef>
                <a:spcPts val="0"/>
              </a:spcBef>
              <a:buClr>
                <a:srgbClr val="0091EA"/>
              </a:buClr>
              <a:buSzPct val="100000"/>
              <a:buFont typeface="Roboto Slab"/>
              <a:buNone/>
              <a:defRPr sz="2000">
                <a:solidFill>
                  <a:srgbClr val="0091EA"/>
                </a:solidFill>
                <a:latin typeface="Roboto Slab"/>
                <a:ea typeface="Roboto Slab"/>
                <a:cs typeface="Roboto Slab"/>
                <a:sym typeface="Roboto Slab"/>
              </a:defRPr>
            </a:lvl1pPr>
            <a:lvl2pPr lvl="1">
              <a:spcBef>
                <a:spcPts val="0"/>
              </a:spcBef>
              <a:buClr>
                <a:srgbClr val="0091EA"/>
              </a:buClr>
              <a:buSzPct val="100000"/>
              <a:buFont typeface="Roboto Slab"/>
              <a:buNone/>
              <a:defRPr sz="2000">
                <a:solidFill>
                  <a:srgbClr val="0091EA"/>
                </a:solidFill>
                <a:latin typeface="Roboto Slab"/>
                <a:ea typeface="Roboto Slab"/>
                <a:cs typeface="Roboto Slab"/>
                <a:sym typeface="Roboto Slab"/>
              </a:defRPr>
            </a:lvl2pPr>
            <a:lvl3pPr lvl="2">
              <a:spcBef>
                <a:spcPts val="0"/>
              </a:spcBef>
              <a:buClr>
                <a:srgbClr val="0091EA"/>
              </a:buClr>
              <a:buSzPct val="100000"/>
              <a:buFont typeface="Roboto Slab"/>
              <a:buNone/>
              <a:defRPr sz="2000">
                <a:solidFill>
                  <a:srgbClr val="0091EA"/>
                </a:solidFill>
                <a:latin typeface="Roboto Slab"/>
                <a:ea typeface="Roboto Slab"/>
                <a:cs typeface="Roboto Slab"/>
                <a:sym typeface="Roboto Slab"/>
              </a:defRPr>
            </a:lvl3pPr>
            <a:lvl4pPr lvl="3">
              <a:spcBef>
                <a:spcPts val="0"/>
              </a:spcBef>
              <a:buClr>
                <a:srgbClr val="0091EA"/>
              </a:buClr>
              <a:buSzPct val="100000"/>
              <a:buFont typeface="Roboto Slab"/>
              <a:buNone/>
              <a:defRPr sz="2000">
                <a:solidFill>
                  <a:srgbClr val="0091EA"/>
                </a:solidFill>
                <a:latin typeface="Roboto Slab"/>
                <a:ea typeface="Roboto Slab"/>
                <a:cs typeface="Roboto Slab"/>
                <a:sym typeface="Roboto Slab"/>
              </a:defRPr>
            </a:lvl4pPr>
            <a:lvl5pPr lvl="4">
              <a:spcBef>
                <a:spcPts val="0"/>
              </a:spcBef>
              <a:buClr>
                <a:srgbClr val="0091EA"/>
              </a:buClr>
              <a:buSzPct val="100000"/>
              <a:buFont typeface="Roboto Slab"/>
              <a:buNone/>
              <a:defRPr sz="2000">
                <a:solidFill>
                  <a:srgbClr val="0091EA"/>
                </a:solidFill>
                <a:latin typeface="Roboto Slab"/>
                <a:ea typeface="Roboto Slab"/>
                <a:cs typeface="Roboto Slab"/>
                <a:sym typeface="Roboto Slab"/>
              </a:defRPr>
            </a:lvl5pPr>
            <a:lvl6pPr lvl="5">
              <a:spcBef>
                <a:spcPts val="0"/>
              </a:spcBef>
              <a:buClr>
                <a:srgbClr val="0091EA"/>
              </a:buClr>
              <a:buSzPct val="100000"/>
              <a:buFont typeface="Roboto Slab"/>
              <a:buNone/>
              <a:defRPr sz="2000">
                <a:solidFill>
                  <a:srgbClr val="0091EA"/>
                </a:solidFill>
                <a:latin typeface="Roboto Slab"/>
                <a:ea typeface="Roboto Slab"/>
                <a:cs typeface="Roboto Slab"/>
                <a:sym typeface="Roboto Slab"/>
              </a:defRPr>
            </a:lvl6pPr>
            <a:lvl7pPr lvl="6">
              <a:spcBef>
                <a:spcPts val="0"/>
              </a:spcBef>
              <a:buClr>
                <a:srgbClr val="0091EA"/>
              </a:buClr>
              <a:buSzPct val="100000"/>
              <a:buFont typeface="Roboto Slab"/>
              <a:buNone/>
              <a:defRPr sz="2000">
                <a:solidFill>
                  <a:srgbClr val="0091EA"/>
                </a:solidFill>
                <a:latin typeface="Roboto Slab"/>
                <a:ea typeface="Roboto Slab"/>
                <a:cs typeface="Roboto Slab"/>
                <a:sym typeface="Roboto Slab"/>
              </a:defRPr>
            </a:lvl7pPr>
            <a:lvl8pPr lvl="7">
              <a:spcBef>
                <a:spcPts val="0"/>
              </a:spcBef>
              <a:buClr>
                <a:srgbClr val="0091EA"/>
              </a:buClr>
              <a:buSzPct val="100000"/>
              <a:buFont typeface="Roboto Slab"/>
              <a:buNone/>
              <a:defRPr sz="2000">
                <a:solidFill>
                  <a:srgbClr val="0091EA"/>
                </a:solidFill>
                <a:latin typeface="Roboto Slab"/>
                <a:ea typeface="Roboto Slab"/>
                <a:cs typeface="Roboto Slab"/>
                <a:sym typeface="Roboto Slab"/>
              </a:defRPr>
            </a:lvl8pPr>
            <a:lvl9pPr lvl="8">
              <a:spcBef>
                <a:spcPts val="0"/>
              </a:spcBef>
              <a:buClr>
                <a:srgbClr val="0091EA"/>
              </a:buClr>
              <a:buSzPct val="100000"/>
              <a:buFont typeface="Roboto Slab"/>
              <a:buNone/>
              <a:defRPr sz="2000">
                <a:solidFill>
                  <a:srgbClr val="0091EA"/>
                </a:solidFill>
                <a:latin typeface="Roboto Slab"/>
                <a:ea typeface="Roboto Slab"/>
                <a:cs typeface="Roboto Slab"/>
                <a:sym typeface="Roboto Slab"/>
              </a:defRPr>
            </a:lvl9pPr>
          </a:lstStyle>
          <a:p/>
        </p:txBody>
      </p:sp>
      <p:sp>
        <p:nvSpPr>
          <p:cNvPr id="7" name="Shape 7"/>
          <p:cNvSpPr txBox="1"/>
          <p:nvPr>
            <p:ph idx="1" type="body"/>
          </p:nvPr>
        </p:nvSpPr>
        <p:spPr>
          <a:xfrm>
            <a:off x="786150" y="1682266"/>
            <a:ext cx="7571700" cy="4764899"/>
          </a:xfrm>
          <a:prstGeom prst="rect">
            <a:avLst/>
          </a:prstGeom>
          <a:noFill/>
          <a:ln>
            <a:noFill/>
          </a:ln>
        </p:spPr>
        <p:txBody>
          <a:bodyPr anchorCtr="0" anchor="t" bIns="91425" lIns="91425" rIns="91425" tIns="91425"/>
          <a:lstStyle>
            <a:lvl1pPr lvl="0">
              <a:spcBef>
                <a:spcPts val="600"/>
              </a:spcBef>
              <a:buClr>
                <a:srgbClr val="CFD8DC"/>
              </a:buClr>
              <a:buSzPct val="100000"/>
              <a:buFont typeface="Source Sans Pro"/>
              <a:buChar char="◎"/>
              <a:defRPr sz="3000">
                <a:solidFill>
                  <a:srgbClr val="263238"/>
                </a:solidFill>
                <a:latin typeface="Source Sans Pro"/>
                <a:ea typeface="Source Sans Pro"/>
                <a:cs typeface="Source Sans Pro"/>
                <a:sym typeface="Source Sans Pro"/>
              </a:defRPr>
            </a:lvl1pPr>
            <a:lvl2pPr lvl="1">
              <a:spcBef>
                <a:spcPts val="480"/>
              </a:spcBef>
              <a:buClr>
                <a:srgbClr val="CFD8DC"/>
              </a:buClr>
              <a:buSzPct val="100000"/>
              <a:buFont typeface="Source Sans Pro"/>
              <a:buChar char="○"/>
              <a:defRPr sz="2400">
                <a:solidFill>
                  <a:srgbClr val="263238"/>
                </a:solidFill>
                <a:latin typeface="Source Sans Pro"/>
                <a:ea typeface="Source Sans Pro"/>
                <a:cs typeface="Source Sans Pro"/>
                <a:sym typeface="Source Sans Pro"/>
              </a:defRPr>
            </a:lvl2pPr>
            <a:lvl3pPr lvl="2">
              <a:spcBef>
                <a:spcPts val="480"/>
              </a:spcBef>
              <a:buClr>
                <a:srgbClr val="CFD8DC"/>
              </a:buClr>
              <a:buSzPct val="100000"/>
              <a:buFont typeface="Source Sans Pro"/>
              <a:buChar char="◉"/>
              <a:defRPr sz="2400">
                <a:solidFill>
                  <a:srgbClr val="263238"/>
                </a:solidFill>
                <a:latin typeface="Source Sans Pro"/>
                <a:ea typeface="Source Sans Pro"/>
                <a:cs typeface="Source Sans Pro"/>
                <a:sym typeface="Source Sans Pro"/>
              </a:defRPr>
            </a:lvl3pPr>
            <a:lvl4pPr lvl="3">
              <a:spcBef>
                <a:spcPts val="360"/>
              </a:spcBef>
              <a:buClr>
                <a:srgbClr val="CFD8DC"/>
              </a:buClr>
              <a:buSzPct val="100000"/>
              <a:buFont typeface="Source Sans Pro"/>
              <a:defRPr sz="1800">
                <a:solidFill>
                  <a:srgbClr val="263238"/>
                </a:solidFill>
                <a:latin typeface="Source Sans Pro"/>
                <a:ea typeface="Source Sans Pro"/>
                <a:cs typeface="Source Sans Pro"/>
                <a:sym typeface="Source Sans Pro"/>
              </a:defRPr>
            </a:lvl4pPr>
            <a:lvl5pPr lvl="4">
              <a:spcBef>
                <a:spcPts val="360"/>
              </a:spcBef>
              <a:buClr>
                <a:srgbClr val="CFD8DC"/>
              </a:buClr>
              <a:buSzPct val="100000"/>
              <a:buFont typeface="Source Sans Pro"/>
              <a:defRPr sz="1800">
                <a:solidFill>
                  <a:srgbClr val="263238"/>
                </a:solidFill>
                <a:latin typeface="Source Sans Pro"/>
                <a:ea typeface="Source Sans Pro"/>
                <a:cs typeface="Source Sans Pro"/>
                <a:sym typeface="Source Sans Pro"/>
              </a:defRPr>
            </a:lvl5pPr>
            <a:lvl6pPr lvl="5">
              <a:spcBef>
                <a:spcPts val="360"/>
              </a:spcBef>
              <a:buClr>
                <a:srgbClr val="CFD8DC"/>
              </a:buClr>
              <a:buSzPct val="100000"/>
              <a:buFont typeface="Source Sans Pro"/>
              <a:defRPr sz="1800">
                <a:solidFill>
                  <a:srgbClr val="263238"/>
                </a:solidFill>
                <a:latin typeface="Source Sans Pro"/>
                <a:ea typeface="Source Sans Pro"/>
                <a:cs typeface="Source Sans Pro"/>
                <a:sym typeface="Source Sans Pro"/>
              </a:defRPr>
            </a:lvl6pPr>
            <a:lvl7pPr lvl="6">
              <a:spcBef>
                <a:spcPts val="360"/>
              </a:spcBef>
              <a:buClr>
                <a:srgbClr val="CFD8DC"/>
              </a:buClr>
              <a:buSzPct val="100000"/>
              <a:buFont typeface="Source Sans Pro"/>
              <a:defRPr sz="1800">
                <a:solidFill>
                  <a:srgbClr val="263238"/>
                </a:solidFill>
                <a:latin typeface="Source Sans Pro"/>
                <a:ea typeface="Source Sans Pro"/>
                <a:cs typeface="Source Sans Pro"/>
                <a:sym typeface="Source Sans Pro"/>
              </a:defRPr>
            </a:lvl7pPr>
            <a:lvl8pPr lvl="7">
              <a:spcBef>
                <a:spcPts val="360"/>
              </a:spcBef>
              <a:buClr>
                <a:srgbClr val="CFD8DC"/>
              </a:buClr>
              <a:buSzPct val="100000"/>
              <a:buFont typeface="Source Sans Pro"/>
              <a:defRPr sz="1800">
                <a:solidFill>
                  <a:srgbClr val="263238"/>
                </a:solidFill>
                <a:latin typeface="Source Sans Pro"/>
                <a:ea typeface="Source Sans Pro"/>
                <a:cs typeface="Source Sans Pro"/>
                <a:sym typeface="Source Sans Pro"/>
              </a:defRPr>
            </a:lvl8pPr>
            <a:lvl9pPr lvl="8">
              <a:spcBef>
                <a:spcPts val="360"/>
              </a:spcBef>
              <a:buClr>
                <a:srgbClr val="CFD8DC"/>
              </a:buClr>
              <a:buSzPct val="100000"/>
              <a:buFont typeface="Source Sans Pro"/>
              <a:defRPr sz="1800">
                <a:solidFill>
                  <a:srgbClr val="263238"/>
                </a:solidFill>
                <a:latin typeface="Source Sans Pro"/>
                <a:ea typeface="Source Sans Pro"/>
                <a:cs typeface="Source Sans Pro"/>
                <a:sym typeface="Source Sans Pro"/>
              </a:defRPr>
            </a:lvl9pPr>
          </a:lstStyle>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1">
            <a:alphaModFix/>
          </a:blip>
          <a:stretch>
            <a:fillRect/>
          </a:stretch>
        </a:blipFill>
      </p:bgPr>
    </p:bg>
    <p:spTree>
      <p:nvGrpSpPr>
        <p:cNvPr id="57" name="Shape 57"/>
        <p:cNvGrpSpPr/>
        <p:nvPr/>
      </p:nvGrpSpPr>
      <p:grpSpPr>
        <a:xfrm>
          <a:off x="0" y="0"/>
          <a:ext cx="0" cy="0"/>
          <a:chOff x="0" y="0"/>
          <a:chExt cx="0" cy="0"/>
        </a:xfrm>
      </p:grpSpPr>
      <p:sp>
        <p:nvSpPr>
          <p:cNvPr id="58" name="Shape 58"/>
          <p:cNvSpPr txBox="1"/>
          <p:nvPr>
            <p:ph type="title"/>
          </p:nvPr>
        </p:nvSpPr>
        <p:spPr>
          <a:xfrm>
            <a:off x="786150" y="410826"/>
            <a:ext cx="7571700" cy="936900"/>
          </a:xfrm>
          <a:prstGeom prst="rect">
            <a:avLst/>
          </a:prstGeom>
          <a:noFill/>
          <a:ln>
            <a:noFill/>
          </a:ln>
        </p:spPr>
        <p:txBody>
          <a:bodyPr anchorCtr="0" anchor="b" bIns="91425" lIns="91425" rIns="91425" tIns="91425"/>
          <a:lstStyle>
            <a:lvl1pPr lvl="0" rtl="0">
              <a:spcBef>
                <a:spcPts val="0"/>
              </a:spcBef>
              <a:buClr>
                <a:srgbClr val="0091EA"/>
              </a:buClr>
              <a:buSzPct val="100000"/>
              <a:buFont typeface="Roboto Slab"/>
              <a:buNone/>
              <a:defRPr sz="2000">
                <a:solidFill>
                  <a:srgbClr val="0091EA"/>
                </a:solidFill>
                <a:latin typeface="Roboto Slab"/>
                <a:ea typeface="Roboto Slab"/>
                <a:cs typeface="Roboto Slab"/>
                <a:sym typeface="Roboto Slab"/>
              </a:defRPr>
            </a:lvl1pPr>
            <a:lvl2pPr lvl="1" rtl="0">
              <a:spcBef>
                <a:spcPts val="0"/>
              </a:spcBef>
              <a:buClr>
                <a:srgbClr val="0091EA"/>
              </a:buClr>
              <a:buSzPct val="100000"/>
              <a:buFont typeface="Roboto Slab"/>
              <a:buNone/>
              <a:defRPr sz="2000">
                <a:solidFill>
                  <a:srgbClr val="0091EA"/>
                </a:solidFill>
                <a:latin typeface="Roboto Slab"/>
                <a:ea typeface="Roboto Slab"/>
                <a:cs typeface="Roboto Slab"/>
                <a:sym typeface="Roboto Slab"/>
              </a:defRPr>
            </a:lvl2pPr>
            <a:lvl3pPr lvl="2" rtl="0">
              <a:spcBef>
                <a:spcPts val="0"/>
              </a:spcBef>
              <a:buClr>
                <a:srgbClr val="0091EA"/>
              </a:buClr>
              <a:buSzPct val="100000"/>
              <a:buFont typeface="Roboto Slab"/>
              <a:buNone/>
              <a:defRPr sz="2000">
                <a:solidFill>
                  <a:srgbClr val="0091EA"/>
                </a:solidFill>
                <a:latin typeface="Roboto Slab"/>
                <a:ea typeface="Roboto Slab"/>
                <a:cs typeface="Roboto Slab"/>
                <a:sym typeface="Roboto Slab"/>
              </a:defRPr>
            </a:lvl3pPr>
            <a:lvl4pPr lvl="3" rtl="0">
              <a:spcBef>
                <a:spcPts val="0"/>
              </a:spcBef>
              <a:buClr>
                <a:srgbClr val="0091EA"/>
              </a:buClr>
              <a:buSzPct val="100000"/>
              <a:buFont typeface="Roboto Slab"/>
              <a:buNone/>
              <a:defRPr sz="2000">
                <a:solidFill>
                  <a:srgbClr val="0091EA"/>
                </a:solidFill>
                <a:latin typeface="Roboto Slab"/>
                <a:ea typeface="Roboto Slab"/>
                <a:cs typeface="Roboto Slab"/>
                <a:sym typeface="Roboto Slab"/>
              </a:defRPr>
            </a:lvl4pPr>
            <a:lvl5pPr lvl="4" rtl="0">
              <a:spcBef>
                <a:spcPts val="0"/>
              </a:spcBef>
              <a:buClr>
                <a:srgbClr val="0091EA"/>
              </a:buClr>
              <a:buSzPct val="100000"/>
              <a:buFont typeface="Roboto Slab"/>
              <a:buNone/>
              <a:defRPr sz="2000">
                <a:solidFill>
                  <a:srgbClr val="0091EA"/>
                </a:solidFill>
                <a:latin typeface="Roboto Slab"/>
                <a:ea typeface="Roboto Slab"/>
                <a:cs typeface="Roboto Slab"/>
                <a:sym typeface="Roboto Slab"/>
              </a:defRPr>
            </a:lvl5pPr>
            <a:lvl6pPr lvl="5" rtl="0">
              <a:spcBef>
                <a:spcPts val="0"/>
              </a:spcBef>
              <a:buClr>
                <a:srgbClr val="0091EA"/>
              </a:buClr>
              <a:buSzPct val="100000"/>
              <a:buFont typeface="Roboto Slab"/>
              <a:buNone/>
              <a:defRPr sz="2000">
                <a:solidFill>
                  <a:srgbClr val="0091EA"/>
                </a:solidFill>
                <a:latin typeface="Roboto Slab"/>
                <a:ea typeface="Roboto Slab"/>
                <a:cs typeface="Roboto Slab"/>
                <a:sym typeface="Roboto Slab"/>
              </a:defRPr>
            </a:lvl6pPr>
            <a:lvl7pPr lvl="6" rtl="0">
              <a:spcBef>
                <a:spcPts val="0"/>
              </a:spcBef>
              <a:buClr>
                <a:srgbClr val="0091EA"/>
              </a:buClr>
              <a:buSzPct val="100000"/>
              <a:buFont typeface="Roboto Slab"/>
              <a:buNone/>
              <a:defRPr sz="2000">
                <a:solidFill>
                  <a:srgbClr val="0091EA"/>
                </a:solidFill>
                <a:latin typeface="Roboto Slab"/>
                <a:ea typeface="Roboto Slab"/>
                <a:cs typeface="Roboto Slab"/>
                <a:sym typeface="Roboto Slab"/>
              </a:defRPr>
            </a:lvl7pPr>
            <a:lvl8pPr lvl="7" rtl="0">
              <a:spcBef>
                <a:spcPts val="0"/>
              </a:spcBef>
              <a:buClr>
                <a:srgbClr val="0091EA"/>
              </a:buClr>
              <a:buSzPct val="100000"/>
              <a:buFont typeface="Roboto Slab"/>
              <a:buNone/>
              <a:defRPr sz="2000">
                <a:solidFill>
                  <a:srgbClr val="0091EA"/>
                </a:solidFill>
                <a:latin typeface="Roboto Slab"/>
                <a:ea typeface="Roboto Slab"/>
                <a:cs typeface="Roboto Slab"/>
                <a:sym typeface="Roboto Slab"/>
              </a:defRPr>
            </a:lvl8pPr>
            <a:lvl9pPr lvl="8" rtl="0">
              <a:spcBef>
                <a:spcPts val="0"/>
              </a:spcBef>
              <a:buClr>
                <a:srgbClr val="0091EA"/>
              </a:buClr>
              <a:buSzPct val="100000"/>
              <a:buFont typeface="Roboto Slab"/>
              <a:buNone/>
              <a:defRPr sz="2000">
                <a:solidFill>
                  <a:srgbClr val="0091EA"/>
                </a:solidFill>
                <a:latin typeface="Roboto Slab"/>
                <a:ea typeface="Roboto Slab"/>
                <a:cs typeface="Roboto Slab"/>
                <a:sym typeface="Roboto Slab"/>
              </a:defRPr>
            </a:lvl9pPr>
          </a:lstStyle>
          <a:p/>
        </p:txBody>
      </p:sp>
      <p:sp>
        <p:nvSpPr>
          <p:cNvPr id="59" name="Shape 59"/>
          <p:cNvSpPr txBox="1"/>
          <p:nvPr>
            <p:ph idx="1" type="body"/>
          </p:nvPr>
        </p:nvSpPr>
        <p:spPr>
          <a:xfrm>
            <a:off x="786150" y="1682266"/>
            <a:ext cx="7571700" cy="4764900"/>
          </a:xfrm>
          <a:prstGeom prst="rect">
            <a:avLst/>
          </a:prstGeom>
          <a:noFill/>
          <a:ln>
            <a:noFill/>
          </a:ln>
        </p:spPr>
        <p:txBody>
          <a:bodyPr anchorCtr="0" anchor="t" bIns="91425" lIns="91425" rIns="91425" tIns="91425"/>
          <a:lstStyle>
            <a:lvl1pPr lvl="0" rtl="0">
              <a:spcBef>
                <a:spcPts val="600"/>
              </a:spcBef>
              <a:buClr>
                <a:srgbClr val="CFD8DC"/>
              </a:buClr>
              <a:buSzPct val="100000"/>
              <a:buFont typeface="Source Sans Pro"/>
              <a:buChar char="◎"/>
              <a:defRPr sz="3000">
                <a:solidFill>
                  <a:srgbClr val="263238"/>
                </a:solidFill>
                <a:latin typeface="Source Sans Pro"/>
                <a:ea typeface="Source Sans Pro"/>
                <a:cs typeface="Source Sans Pro"/>
                <a:sym typeface="Source Sans Pro"/>
              </a:defRPr>
            </a:lvl1pPr>
            <a:lvl2pPr lvl="1" rtl="0">
              <a:spcBef>
                <a:spcPts val="480"/>
              </a:spcBef>
              <a:buClr>
                <a:srgbClr val="CFD8DC"/>
              </a:buClr>
              <a:buSzPct val="100000"/>
              <a:buFont typeface="Source Sans Pro"/>
              <a:buChar char="○"/>
              <a:defRPr sz="2400">
                <a:solidFill>
                  <a:srgbClr val="263238"/>
                </a:solidFill>
                <a:latin typeface="Source Sans Pro"/>
                <a:ea typeface="Source Sans Pro"/>
                <a:cs typeface="Source Sans Pro"/>
                <a:sym typeface="Source Sans Pro"/>
              </a:defRPr>
            </a:lvl2pPr>
            <a:lvl3pPr lvl="2" rtl="0">
              <a:spcBef>
                <a:spcPts val="480"/>
              </a:spcBef>
              <a:buClr>
                <a:srgbClr val="CFD8DC"/>
              </a:buClr>
              <a:buSzPct val="100000"/>
              <a:buFont typeface="Source Sans Pro"/>
              <a:buChar char="◉"/>
              <a:defRPr sz="2400">
                <a:solidFill>
                  <a:srgbClr val="263238"/>
                </a:solidFill>
                <a:latin typeface="Source Sans Pro"/>
                <a:ea typeface="Source Sans Pro"/>
                <a:cs typeface="Source Sans Pro"/>
                <a:sym typeface="Source Sans Pro"/>
              </a:defRPr>
            </a:lvl3pPr>
            <a:lvl4pPr lvl="3" rtl="0">
              <a:spcBef>
                <a:spcPts val="360"/>
              </a:spcBef>
              <a:buClr>
                <a:srgbClr val="CFD8DC"/>
              </a:buClr>
              <a:buSzPct val="100000"/>
              <a:buFont typeface="Source Sans Pro"/>
              <a:defRPr sz="1800">
                <a:solidFill>
                  <a:srgbClr val="263238"/>
                </a:solidFill>
                <a:latin typeface="Source Sans Pro"/>
                <a:ea typeface="Source Sans Pro"/>
                <a:cs typeface="Source Sans Pro"/>
                <a:sym typeface="Source Sans Pro"/>
              </a:defRPr>
            </a:lvl4pPr>
            <a:lvl5pPr lvl="4" rtl="0">
              <a:spcBef>
                <a:spcPts val="360"/>
              </a:spcBef>
              <a:buClr>
                <a:srgbClr val="CFD8DC"/>
              </a:buClr>
              <a:buSzPct val="100000"/>
              <a:buFont typeface="Source Sans Pro"/>
              <a:defRPr sz="1800">
                <a:solidFill>
                  <a:srgbClr val="263238"/>
                </a:solidFill>
                <a:latin typeface="Source Sans Pro"/>
                <a:ea typeface="Source Sans Pro"/>
                <a:cs typeface="Source Sans Pro"/>
                <a:sym typeface="Source Sans Pro"/>
              </a:defRPr>
            </a:lvl5pPr>
            <a:lvl6pPr lvl="5" rtl="0">
              <a:spcBef>
                <a:spcPts val="360"/>
              </a:spcBef>
              <a:buClr>
                <a:srgbClr val="CFD8DC"/>
              </a:buClr>
              <a:buSzPct val="100000"/>
              <a:buFont typeface="Source Sans Pro"/>
              <a:defRPr sz="1800">
                <a:solidFill>
                  <a:srgbClr val="263238"/>
                </a:solidFill>
                <a:latin typeface="Source Sans Pro"/>
                <a:ea typeface="Source Sans Pro"/>
                <a:cs typeface="Source Sans Pro"/>
                <a:sym typeface="Source Sans Pro"/>
              </a:defRPr>
            </a:lvl6pPr>
            <a:lvl7pPr lvl="6" rtl="0">
              <a:spcBef>
                <a:spcPts val="360"/>
              </a:spcBef>
              <a:buClr>
                <a:srgbClr val="CFD8DC"/>
              </a:buClr>
              <a:buSzPct val="100000"/>
              <a:buFont typeface="Source Sans Pro"/>
              <a:defRPr sz="1800">
                <a:solidFill>
                  <a:srgbClr val="263238"/>
                </a:solidFill>
                <a:latin typeface="Source Sans Pro"/>
                <a:ea typeface="Source Sans Pro"/>
                <a:cs typeface="Source Sans Pro"/>
                <a:sym typeface="Source Sans Pro"/>
              </a:defRPr>
            </a:lvl7pPr>
            <a:lvl8pPr lvl="7" rtl="0">
              <a:spcBef>
                <a:spcPts val="360"/>
              </a:spcBef>
              <a:buClr>
                <a:srgbClr val="CFD8DC"/>
              </a:buClr>
              <a:buSzPct val="100000"/>
              <a:buFont typeface="Source Sans Pro"/>
              <a:defRPr sz="1800">
                <a:solidFill>
                  <a:srgbClr val="263238"/>
                </a:solidFill>
                <a:latin typeface="Source Sans Pro"/>
                <a:ea typeface="Source Sans Pro"/>
                <a:cs typeface="Source Sans Pro"/>
                <a:sym typeface="Source Sans Pro"/>
              </a:defRPr>
            </a:lvl8pPr>
            <a:lvl9pPr lvl="8" rtl="0">
              <a:spcBef>
                <a:spcPts val="360"/>
              </a:spcBef>
              <a:buClr>
                <a:srgbClr val="CFD8DC"/>
              </a:buClr>
              <a:buSzPct val="100000"/>
              <a:buFont typeface="Source Sans Pro"/>
              <a:defRPr sz="1800">
                <a:solidFill>
                  <a:srgbClr val="263238"/>
                </a:solidFill>
                <a:latin typeface="Source Sans Pro"/>
                <a:ea typeface="Source Sans Pro"/>
                <a:cs typeface="Source Sans Pro"/>
                <a:sym typeface="Source Sans Pro"/>
              </a:defRPr>
            </a:lvl9pPr>
          </a:lstStyle>
          <a:p/>
        </p:txBody>
      </p:sp>
    </p:spTree>
  </p:cSld>
  <p:clrMap accent1="accent1" accent2="accent2" accent3="accent3" accent4="accent4" accent5="accent5" accent6="accent6" bg1="lt1" bg2="dk2" tx1="dk1" tx2="lt2" folHlink="folHlink" hlink="hlink"/>
  <p:sldLayoutIdLst>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2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27.png"/><Relationship Id="rId4" Type="http://schemas.openxmlformats.org/officeDocument/2006/relationships/hyperlink" Target="http://nlp.stanford.edu/projects/socialsent/"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hyperlink" Target="http://nlp.stanford.edu/projects/socialsent/"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xml"/><Relationship Id="rId3" Type="http://schemas.openxmlformats.org/officeDocument/2006/relationships/image" Target="../media/image17.png"/><Relationship Id="rId4" Type="http://schemas.openxmlformats.org/officeDocument/2006/relationships/image" Target="../media/image2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16.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2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23.png"/><Relationship Id="rId4" Type="http://schemas.openxmlformats.org/officeDocument/2006/relationships/hyperlink" Target="http://irsrv2.cs.biu.ac.il:9998/?word=python"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hyperlink" Target="http://linanqiu.github.io/2015/10/07/word2vec-sentiment/" TargetMode="External"/><Relationship Id="rId4" Type="http://schemas.openxmlformats.org/officeDocument/2006/relationships/hyperlink" Target="https://districtdatalabs.silvrback.com/modern-methods-for-sentiment-analysis" TargetMode="External"/><Relationship Id="rId5" Type="http://schemas.openxmlformats.org/officeDocument/2006/relationships/image" Target="../media/image2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hyperlink" Target="http://linanqiu.github.io/2015/10/07/word2vec-sentiment/" TargetMode="External"/><Relationship Id="rId4" Type="http://schemas.openxmlformats.org/officeDocument/2006/relationships/hyperlink" Target="https://districtdatalabs.silvrback.com/modern-methods-for-sentiment-analysis" TargetMode="External"/><Relationship Id="rId5" Type="http://schemas.openxmlformats.org/officeDocument/2006/relationships/image" Target="../media/image2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3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image" Target="../media/image40.png"/><Relationship Id="rId4" Type="http://schemas.openxmlformats.org/officeDocument/2006/relationships/hyperlink" Target="http://www.wildml.com/2015/12/implementing-a-cnn-for-text-classification-in-tensorflow/"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hyperlink" Target="http://deeplearning.net/tutorial/lstm.html" TargetMode="External"/><Relationship Id="rId4" Type="http://schemas.openxmlformats.org/officeDocument/2006/relationships/hyperlink" Target="https://github.com/jpmcd/TensorflowSentiment" TargetMode="External"/><Relationship Id="rId5" Type="http://schemas.openxmlformats.org/officeDocument/2006/relationships/hyperlink" Target="https://github.com/dennybritz/cnn-text-classification-tf" TargetMode="External"/><Relationship Id="rId6" Type="http://schemas.openxmlformats.org/officeDocument/2006/relationships/image" Target="../media/image2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 Id="rId3" Type="http://schemas.openxmlformats.org/officeDocument/2006/relationships/image" Target="../media/image3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 Id="rId3" Type="http://schemas.openxmlformats.org/officeDocument/2006/relationships/image" Target="../media/image30.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 Id="rId3" Type="http://schemas.openxmlformats.org/officeDocument/2006/relationships/hyperlink" Target="https://tone-analyzer-demo.mybluemix.net/"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 Id="rId3" Type="http://schemas.openxmlformats.org/officeDocument/2006/relationships/image" Target="../media/image3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 Id="rId3" Type="http://schemas.openxmlformats.org/officeDocument/2006/relationships/image" Target="../media/image3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2.xml"/><Relationship Id="rId3" Type="http://schemas.openxmlformats.org/officeDocument/2006/relationships/image" Target="../media/image3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4.xml"/><Relationship Id="rId3" Type="http://schemas.openxmlformats.org/officeDocument/2006/relationships/image" Target="../media/image3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5.xml"/><Relationship Id="rId3" Type="http://schemas.openxmlformats.org/officeDocument/2006/relationships/image" Target="../media/image3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6.xml"/><Relationship Id="rId3" Type="http://schemas.openxmlformats.org/officeDocument/2006/relationships/image" Target="../media/image37.png"/><Relationship Id="rId4" Type="http://schemas.openxmlformats.org/officeDocument/2006/relationships/image" Target="../media/image3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8.xml"/><Relationship Id="rId3" Type="http://schemas.openxmlformats.org/officeDocument/2006/relationships/image" Target="../media/image41.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0.xml"/><Relationship Id="rId3" Type="http://schemas.openxmlformats.org/officeDocument/2006/relationships/hyperlink" Target="mailto:katharine@kjamistan.com" TargetMode="External"/><Relationship Id="rId4" Type="http://schemas.openxmlformats.org/officeDocument/2006/relationships/hyperlink" Target="http://www.slidescarnival.co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2" name="Shape 112"/>
        <p:cNvGrpSpPr/>
        <p:nvPr/>
      </p:nvGrpSpPr>
      <p:grpSpPr>
        <a:xfrm>
          <a:off x="0" y="0"/>
          <a:ext cx="0" cy="0"/>
          <a:chOff x="0" y="0"/>
          <a:chExt cx="0" cy="0"/>
        </a:xfrm>
      </p:grpSpPr>
      <p:sp>
        <p:nvSpPr>
          <p:cNvPr id="113" name="Shape 113"/>
          <p:cNvSpPr txBox="1"/>
          <p:nvPr>
            <p:ph type="ctrTitle"/>
          </p:nvPr>
        </p:nvSpPr>
        <p:spPr>
          <a:xfrm>
            <a:off x="1700184" y="1360350"/>
            <a:ext cx="5807399" cy="1546500"/>
          </a:xfrm>
          <a:prstGeom prst="rect">
            <a:avLst/>
          </a:prstGeom>
        </p:spPr>
        <p:txBody>
          <a:bodyPr anchorCtr="0" anchor="t" bIns="91425" lIns="91425" rIns="91425" tIns="91425">
            <a:noAutofit/>
          </a:bodyPr>
          <a:lstStyle/>
          <a:p>
            <a:pPr lvl="0">
              <a:spcBef>
                <a:spcPts val="0"/>
              </a:spcBef>
              <a:buNone/>
            </a:pPr>
            <a:r>
              <a:rPr lang="en"/>
              <a:t>I Hate You, Computer ;)</a:t>
            </a:r>
          </a:p>
          <a:p>
            <a:pPr lvl="0">
              <a:spcBef>
                <a:spcPts val="0"/>
              </a:spcBef>
              <a:buNone/>
            </a:pPr>
            <a:r>
              <a:rPr lang="en" sz="3600"/>
              <a:t>How Machine Learning is Transforming Sentiment Analysis &amp; NLP</a:t>
            </a:r>
          </a:p>
          <a:p>
            <a:pPr lvl="0">
              <a:spcBef>
                <a:spcPts val="0"/>
              </a:spcBef>
              <a:buNone/>
            </a:pPr>
            <a:r>
              <a:t/>
            </a:r>
            <a:endParaRPr sz="3600"/>
          </a:p>
          <a:p>
            <a:pPr lvl="0">
              <a:spcBef>
                <a:spcPts val="0"/>
              </a:spcBef>
              <a:buNone/>
            </a:pPr>
            <a:r>
              <a:rPr lang="en" sz="3600"/>
              <a:t>Katharine Jarmul</a:t>
            </a:r>
          </a:p>
          <a:p>
            <a:pPr lvl="0">
              <a:spcBef>
                <a:spcPts val="0"/>
              </a:spcBef>
              <a:buNone/>
            </a:pPr>
            <a:r>
              <a:rPr lang="en" sz="3600"/>
              <a:t>Europython 2016</a:t>
            </a:r>
          </a:p>
          <a:p>
            <a:pPr lvl="0" rtl="0">
              <a:lnSpc>
                <a:spcPct val="110000"/>
              </a:lnSpc>
              <a:spcBef>
                <a:spcPts val="300"/>
              </a:spcBef>
              <a:spcAft>
                <a:spcPts val="90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1" name="Shape 171"/>
        <p:cNvGrpSpPr/>
        <p:nvPr/>
      </p:nvGrpSpPr>
      <p:grpSpPr>
        <a:xfrm>
          <a:off x="0" y="0"/>
          <a:ext cx="0" cy="0"/>
          <a:chOff x="0" y="0"/>
          <a:chExt cx="0" cy="0"/>
        </a:xfrm>
      </p:grpSpPr>
      <p:sp>
        <p:nvSpPr>
          <p:cNvPr id="172" name="Shape 172"/>
          <p:cNvSpPr txBox="1"/>
          <p:nvPr>
            <p:ph type="title"/>
          </p:nvPr>
        </p:nvSpPr>
        <p:spPr>
          <a:xfrm>
            <a:off x="786150" y="410826"/>
            <a:ext cx="7571700" cy="936900"/>
          </a:xfrm>
          <a:prstGeom prst="rect">
            <a:avLst/>
          </a:prstGeom>
        </p:spPr>
        <p:txBody>
          <a:bodyPr anchorCtr="0" anchor="b" bIns="91425" lIns="91425" rIns="91425" tIns="91425">
            <a:noAutofit/>
          </a:bodyPr>
          <a:lstStyle/>
          <a:p>
            <a:pPr lvl="0">
              <a:spcBef>
                <a:spcPts val="0"/>
              </a:spcBef>
              <a:buNone/>
            </a:pPr>
            <a:r>
              <a:rPr lang="en" sz="3600"/>
              <a:t>Basic Sentiment Analysis Steps</a:t>
            </a:r>
          </a:p>
        </p:txBody>
      </p:sp>
      <p:sp>
        <p:nvSpPr>
          <p:cNvPr id="173" name="Shape 173"/>
          <p:cNvSpPr/>
          <p:nvPr/>
        </p:nvSpPr>
        <p:spPr>
          <a:xfrm>
            <a:off x="3235875" y="3253400"/>
            <a:ext cx="2423400" cy="1326000"/>
          </a:xfrm>
          <a:prstGeom prst="roundRect">
            <a:avLst>
              <a:gd fmla="val 16667" name="adj"/>
            </a:avLst>
          </a:prstGeom>
          <a:no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74" name="Shape 174"/>
          <p:cNvSpPr txBox="1"/>
          <p:nvPr/>
        </p:nvSpPr>
        <p:spPr>
          <a:xfrm>
            <a:off x="3354375" y="3621350"/>
            <a:ext cx="2186400" cy="590100"/>
          </a:xfrm>
          <a:prstGeom prst="rect">
            <a:avLst/>
          </a:prstGeom>
          <a:noFill/>
          <a:ln>
            <a:noFill/>
          </a:ln>
        </p:spPr>
        <p:txBody>
          <a:bodyPr anchorCtr="0" anchor="t" bIns="91425" lIns="91425" rIns="91425" tIns="91425">
            <a:noAutofit/>
          </a:bodyPr>
          <a:lstStyle/>
          <a:p>
            <a:pPr lvl="0">
              <a:spcBef>
                <a:spcPts val="0"/>
              </a:spcBef>
              <a:buNone/>
            </a:pPr>
            <a:r>
              <a:rPr lang="en" sz="1800"/>
              <a:t>Sentiment Analysis</a:t>
            </a:r>
          </a:p>
          <a:p>
            <a:pPr lvl="0" algn="ctr">
              <a:spcBef>
                <a:spcPts val="0"/>
              </a:spcBef>
              <a:buNone/>
            </a:pPr>
            <a:r>
              <a:rPr lang="en" sz="1800"/>
              <a:t>Process</a:t>
            </a:r>
          </a:p>
        </p:txBody>
      </p:sp>
      <p:cxnSp>
        <p:nvCxnSpPr>
          <p:cNvPr id="175" name="Shape 175"/>
          <p:cNvCxnSpPr/>
          <p:nvPr/>
        </p:nvCxnSpPr>
        <p:spPr>
          <a:xfrm rot="10800000">
            <a:off x="2528975" y="2757175"/>
            <a:ext cx="781500" cy="544500"/>
          </a:xfrm>
          <a:prstGeom prst="straightConnector1">
            <a:avLst/>
          </a:prstGeom>
          <a:noFill/>
          <a:ln cap="flat" cmpd="sng" w="9525">
            <a:solidFill>
              <a:schemeClr val="dk2"/>
            </a:solidFill>
            <a:prstDash val="solid"/>
            <a:round/>
            <a:headEnd len="lg" w="lg" type="none"/>
            <a:tailEnd len="lg" w="lg" type="none"/>
          </a:ln>
        </p:spPr>
      </p:cxnSp>
      <p:sp>
        <p:nvSpPr>
          <p:cNvPr id="176" name="Shape 176"/>
          <p:cNvSpPr txBox="1"/>
          <p:nvPr/>
        </p:nvSpPr>
        <p:spPr>
          <a:xfrm>
            <a:off x="1536675" y="2125025"/>
            <a:ext cx="2587500" cy="590100"/>
          </a:xfrm>
          <a:prstGeom prst="rect">
            <a:avLst/>
          </a:prstGeom>
          <a:noFill/>
          <a:ln>
            <a:noFill/>
          </a:ln>
        </p:spPr>
        <p:txBody>
          <a:bodyPr anchorCtr="0" anchor="t" bIns="91425" lIns="91425" rIns="91425" tIns="91425">
            <a:noAutofit/>
          </a:bodyPr>
          <a:lstStyle/>
          <a:p>
            <a:pPr lvl="0">
              <a:spcBef>
                <a:spcPts val="0"/>
              </a:spcBef>
              <a:buNone/>
            </a:pPr>
            <a:r>
              <a:rPr lang="en"/>
              <a:t>Choosing or Building a Lexicon, Labeling</a:t>
            </a:r>
          </a:p>
        </p:txBody>
      </p:sp>
      <p:cxnSp>
        <p:nvCxnSpPr>
          <p:cNvPr id="177" name="Shape 177"/>
          <p:cNvCxnSpPr/>
          <p:nvPr/>
        </p:nvCxnSpPr>
        <p:spPr>
          <a:xfrm flipH="1" rot="10800000">
            <a:off x="5589225" y="2625475"/>
            <a:ext cx="606000" cy="676200"/>
          </a:xfrm>
          <a:prstGeom prst="straightConnector1">
            <a:avLst/>
          </a:prstGeom>
          <a:noFill/>
          <a:ln cap="flat" cmpd="sng" w="9525">
            <a:solidFill>
              <a:schemeClr val="dk2"/>
            </a:solidFill>
            <a:prstDash val="solid"/>
            <a:round/>
            <a:headEnd len="lg" w="lg" type="none"/>
            <a:tailEnd len="lg" w="lg" type="none"/>
          </a:ln>
        </p:spPr>
      </p:cxnSp>
      <p:sp>
        <p:nvSpPr>
          <p:cNvPr id="178" name="Shape 178"/>
          <p:cNvSpPr txBox="1"/>
          <p:nvPr/>
        </p:nvSpPr>
        <p:spPr>
          <a:xfrm>
            <a:off x="6311100" y="2125025"/>
            <a:ext cx="2186400" cy="590100"/>
          </a:xfrm>
          <a:prstGeom prst="rect">
            <a:avLst/>
          </a:prstGeom>
          <a:noFill/>
          <a:ln>
            <a:noFill/>
          </a:ln>
        </p:spPr>
        <p:txBody>
          <a:bodyPr anchorCtr="0" anchor="t" bIns="91425" lIns="91425" rIns="91425" tIns="91425">
            <a:noAutofit/>
          </a:bodyPr>
          <a:lstStyle/>
          <a:p>
            <a:pPr lvl="0">
              <a:spcBef>
                <a:spcPts val="0"/>
              </a:spcBef>
              <a:buNone/>
            </a:pPr>
            <a:r>
              <a:rPr lang="en"/>
              <a:t>Choosing </a:t>
            </a:r>
            <a:r>
              <a:rPr lang="en"/>
              <a:t>Algorithm, </a:t>
            </a:r>
          </a:p>
          <a:p>
            <a:pPr lvl="0">
              <a:spcBef>
                <a:spcPts val="0"/>
              </a:spcBef>
              <a:buNone/>
            </a:pPr>
            <a:r>
              <a:rPr lang="en"/>
              <a:t>Model Architecture</a:t>
            </a:r>
          </a:p>
        </p:txBody>
      </p:sp>
      <p:cxnSp>
        <p:nvCxnSpPr>
          <p:cNvPr id="179" name="Shape 179"/>
          <p:cNvCxnSpPr/>
          <p:nvPr/>
        </p:nvCxnSpPr>
        <p:spPr>
          <a:xfrm flipH="1">
            <a:off x="2695750" y="4513450"/>
            <a:ext cx="614700" cy="465300"/>
          </a:xfrm>
          <a:prstGeom prst="straightConnector1">
            <a:avLst/>
          </a:prstGeom>
          <a:noFill/>
          <a:ln cap="flat" cmpd="sng" w="9525">
            <a:solidFill>
              <a:schemeClr val="dk2"/>
            </a:solidFill>
            <a:prstDash val="solid"/>
            <a:round/>
            <a:headEnd len="lg" w="lg" type="none"/>
            <a:tailEnd len="lg" w="lg" type="none"/>
          </a:ln>
        </p:spPr>
      </p:cxnSp>
      <p:cxnSp>
        <p:nvCxnSpPr>
          <p:cNvPr id="180" name="Shape 180"/>
          <p:cNvCxnSpPr/>
          <p:nvPr/>
        </p:nvCxnSpPr>
        <p:spPr>
          <a:xfrm>
            <a:off x="5589225" y="4526725"/>
            <a:ext cx="597000" cy="491700"/>
          </a:xfrm>
          <a:prstGeom prst="straightConnector1">
            <a:avLst/>
          </a:prstGeom>
          <a:noFill/>
          <a:ln cap="flat" cmpd="sng" w="9525">
            <a:solidFill>
              <a:schemeClr val="dk2"/>
            </a:solidFill>
            <a:prstDash val="solid"/>
            <a:round/>
            <a:headEnd len="lg" w="lg" type="none"/>
            <a:tailEnd len="lg" w="lg" type="none"/>
          </a:ln>
        </p:spPr>
      </p:cxnSp>
      <p:sp>
        <p:nvSpPr>
          <p:cNvPr id="181" name="Shape 181"/>
          <p:cNvSpPr txBox="1"/>
          <p:nvPr/>
        </p:nvSpPr>
        <p:spPr>
          <a:xfrm>
            <a:off x="1536675" y="4994750"/>
            <a:ext cx="2669400" cy="590100"/>
          </a:xfrm>
          <a:prstGeom prst="rect">
            <a:avLst/>
          </a:prstGeom>
          <a:noFill/>
          <a:ln>
            <a:noFill/>
          </a:ln>
        </p:spPr>
        <p:txBody>
          <a:bodyPr anchorCtr="0" anchor="t" bIns="91425" lIns="91425" rIns="91425" tIns="91425">
            <a:noAutofit/>
          </a:bodyPr>
          <a:lstStyle/>
          <a:p>
            <a:pPr lvl="0">
              <a:spcBef>
                <a:spcPts val="0"/>
              </a:spcBef>
              <a:buNone/>
            </a:pPr>
            <a:r>
              <a:rPr lang="en"/>
              <a:t>Choosing Parser, Preprocessing Data,</a:t>
            </a:r>
          </a:p>
          <a:p>
            <a:pPr lvl="0">
              <a:spcBef>
                <a:spcPts val="0"/>
              </a:spcBef>
              <a:buNone/>
            </a:pPr>
            <a:r>
              <a:rPr lang="en"/>
              <a:t>Normalization / Standardization</a:t>
            </a:r>
          </a:p>
        </p:txBody>
      </p:sp>
      <p:sp>
        <p:nvSpPr>
          <p:cNvPr id="182" name="Shape 182"/>
          <p:cNvSpPr txBox="1"/>
          <p:nvPr/>
        </p:nvSpPr>
        <p:spPr>
          <a:xfrm>
            <a:off x="6030000" y="5018425"/>
            <a:ext cx="2467500" cy="590100"/>
          </a:xfrm>
          <a:prstGeom prst="rect">
            <a:avLst/>
          </a:prstGeom>
          <a:noFill/>
          <a:ln>
            <a:noFill/>
          </a:ln>
        </p:spPr>
        <p:txBody>
          <a:bodyPr anchorCtr="0" anchor="t" bIns="91425" lIns="91425" rIns="91425" tIns="91425">
            <a:noAutofit/>
          </a:bodyPr>
          <a:lstStyle/>
          <a:p>
            <a:pPr lvl="0">
              <a:spcBef>
                <a:spcPts val="0"/>
              </a:spcBef>
              <a:buNone/>
            </a:pPr>
            <a:r>
              <a:rPr lang="en"/>
              <a:t>Testing, Evaluation and Improvement</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6" name="Shape 186"/>
        <p:cNvGrpSpPr/>
        <p:nvPr/>
      </p:nvGrpSpPr>
      <p:grpSpPr>
        <a:xfrm>
          <a:off x="0" y="0"/>
          <a:ext cx="0" cy="0"/>
          <a:chOff x="0" y="0"/>
          <a:chExt cx="0" cy="0"/>
        </a:xfrm>
      </p:grpSpPr>
      <p:sp>
        <p:nvSpPr>
          <p:cNvPr id="187" name="Shape 187"/>
          <p:cNvSpPr txBox="1"/>
          <p:nvPr>
            <p:ph type="ctrTitle"/>
          </p:nvPr>
        </p:nvSpPr>
        <p:spPr>
          <a:xfrm>
            <a:off x="1546025" y="2034925"/>
            <a:ext cx="5832600" cy="1546500"/>
          </a:xfrm>
          <a:prstGeom prst="rect">
            <a:avLst/>
          </a:prstGeom>
        </p:spPr>
        <p:txBody>
          <a:bodyPr anchorCtr="0" anchor="b" bIns="91425" lIns="91425" rIns="91425" tIns="91425">
            <a:noAutofit/>
          </a:bodyPr>
          <a:lstStyle/>
          <a:p>
            <a:pPr lvl="0" rtl="0">
              <a:spcBef>
                <a:spcPts val="0"/>
              </a:spcBef>
              <a:buNone/>
            </a:pPr>
            <a:r>
              <a:rPr lang="en" sz="6000">
                <a:solidFill>
                  <a:srgbClr val="CFD8DC"/>
                </a:solidFill>
              </a:rPr>
              <a:t>4.</a:t>
            </a:r>
          </a:p>
          <a:p>
            <a:pPr lvl="0" rtl="0">
              <a:spcBef>
                <a:spcPts val="0"/>
              </a:spcBef>
              <a:buNone/>
            </a:pPr>
            <a:r>
              <a:rPr lang="en"/>
              <a:t>Choosing or Creating A Lexicon</a:t>
            </a:r>
          </a:p>
        </p:txBody>
      </p:sp>
      <p:sp>
        <p:nvSpPr>
          <p:cNvPr id="188" name="Shape 188"/>
          <p:cNvSpPr txBox="1"/>
          <p:nvPr>
            <p:ph idx="1" type="subTitle"/>
          </p:nvPr>
        </p:nvSpPr>
        <p:spPr>
          <a:xfrm>
            <a:off x="1546025" y="3710548"/>
            <a:ext cx="5832600" cy="1046400"/>
          </a:xfrm>
          <a:prstGeom prst="rect">
            <a:avLst/>
          </a:prstGeom>
        </p:spPr>
        <p:txBody>
          <a:bodyPr anchorCtr="0" anchor="t" bIns="91425" lIns="91425" rIns="91425" tIns="91425">
            <a:noAutofit/>
          </a:bodyPr>
          <a:lstStyle/>
          <a:p>
            <a:pPr lvl="0" rtl="0">
              <a:spcBef>
                <a:spcPts val="0"/>
              </a:spcBef>
              <a:buNone/>
            </a:pPr>
            <a:r>
              <a:rPr lang="en"/>
              <a:t>What do we need to have a good lexicon? Can we use lexicons from other fields?</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2" name="Shape 192"/>
        <p:cNvGrpSpPr/>
        <p:nvPr/>
      </p:nvGrpSpPr>
      <p:grpSpPr>
        <a:xfrm>
          <a:off x="0" y="0"/>
          <a:ext cx="0" cy="0"/>
          <a:chOff x="0" y="0"/>
          <a:chExt cx="0" cy="0"/>
        </a:xfrm>
      </p:grpSpPr>
      <p:sp>
        <p:nvSpPr>
          <p:cNvPr id="193" name="Shape 193"/>
          <p:cNvSpPr txBox="1"/>
          <p:nvPr>
            <p:ph type="title"/>
          </p:nvPr>
        </p:nvSpPr>
        <p:spPr>
          <a:xfrm>
            <a:off x="786150" y="410826"/>
            <a:ext cx="7571700" cy="936900"/>
          </a:xfrm>
          <a:prstGeom prst="rect">
            <a:avLst/>
          </a:prstGeom>
        </p:spPr>
        <p:txBody>
          <a:bodyPr anchorCtr="0" anchor="b" bIns="91425" lIns="91425" rIns="91425" tIns="91425">
            <a:noAutofit/>
          </a:bodyPr>
          <a:lstStyle/>
          <a:p>
            <a:pPr lvl="0">
              <a:spcBef>
                <a:spcPts val="0"/>
              </a:spcBef>
              <a:buNone/>
            </a:pPr>
            <a:r>
              <a:rPr lang="en" sz="3000"/>
              <a:t>Autotagging a Lexicon </a:t>
            </a:r>
          </a:p>
          <a:p>
            <a:pPr indent="457200" lvl="0" marL="2286000">
              <a:spcBef>
                <a:spcPts val="0"/>
              </a:spcBef>
              <a:buNone/>
            </a:pPr>
            <a:r>
              <a:rPr lang="en" sz="3000"/>
              <a:t>(Distance Supervision)</a:t>
            </a:r>
          </a:p>
        </p:txBody>
      </p:sp>
      <p:pic>
        <p:nvPicPr>
          <p:cNvPr descr="emoticons_lexicon.png" id="194" name="Shape 194"/>
          <p:cNvPicPr preferRelativeResize="0"/>
          <p:nvPr/>
        </p:nvPicPr>
        <p:blipFill>
          <a:blip r:embed="rId3">
            <a:alphaModFix/>
          </a:blip>
          <a:stretch>
            <a:fillRect/>
          </a:stretch>
        </p:blipFill>
        <p:spPr>
          <a:xfrm>
            <a:off x="1295400" y="1834462"/>
            <a:ext cx="6553200" cy="2581275"/>
          </a:xfrm>
          <a:prstGeom prst="rect">
            <a:avLst/>
          </a:prstGeom>
          <a:noFill/>
          <a:ln>
            <a:noFill/>
          </a:ln>
        </p:spPr>
      </p:pic>
      <p:sp>
        <p:nvSpPr>
          <p:cNvPr id="195" name="Shape 195"/>
          <p:cNvSpPr txBox="1"/>
          <p:nvPr/>
        </p:nvSpPr>
        <p:spPr>
          <a:xfrm>
            <a:off x="5444125" y="5404475"/>
            <a:ext cx="7611300" cy="888000"/>
          </a:xfrm>
          <a:prstGeom prst="rect">
            <a:avLst/>
          </a:prstGeom>
          <a:noFill/>
          <a:ln>
            <a:noFill/>
          </a:ln>
        </p:spPr>
        <p:txBody>
          <a:bodyPr anchorCtr="0" anchor="t" bIns="91425" lIns="91425" rIns="91425" tIns="91425">
            <a:noAutofit/>
          </a:bodyPr>
          <a:lstStyle/>
          <a:p>
            <a:pPr lvl="0">
              <a:spcBef>
                <a:spcPts val="0"/>
              </a:spcBef>
              <a:buNone/>
            </a:pPr>
            <a:r>
              <a:t/>
            </a:r>
            <a:endParaRPr/>
          </a:p>
        </p:txBody>
      </p:sp>
      <p:sp>
        <p:nvSpPr>
          <p:cNvPr id="196" name="Shape 196"/>
          <p:cNvSpPr txBox="1"/>
          <p:nvPr/>
        </p:nvSpPr>
        <p:spPr>
          <a:xfrm>
            <a:off x="4955200" y="5087350"/>
            <a:ext cx="7611300" cy="888000"/>
          </a:xfrm>
          <a:prstGeom prst="rect">
            <a:avLst/>
          </a:prstGeom>
          <a:noFill/>
          <a:ln>
            <a:noFill/>
          </a:ln>
        </p:spPr>
        <p:txBody>
          <a:bodyPr anchorCtr="0" anchor="t" bIns="91425" lIns="91425" rIns="91425" tIns="91425">
            <a:noAutofit/>
          </a:bodyPr>
          <a:lstStyle/>
          <a:p>
            <a:pPr lvl="0">
              <a:spcBef>
                <a:spcPts val="0"/>
              </a:spcBef>
              <a:buNone/>
            </a:pPr>
            <a:r>
              <a:rPr lang="en"/>
              <a:t>Go, Bhayani and Huang, 2009</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0" name="Shape 200"/>
        <p:cNvGrpSpPr/>
        <p:nvPr/>
      </p:nvGrpSpPr>
      <p:grpSpPr>
        <a:xfrm>
          <a:off x="0" y="0"/>
          <a:ext cx="0" cy="0"/>
          <a:chOff x="0" y="0"/>
          <a:chExt cx="0" cy="0"/>
        </a:xfrm>
      </p:grpSpPr>
      <p:sp>
        <p:nvSpPr>
          <p:cNvPr id="201" name="Shape 201"/>
          <p:cNvSpPr txBox="1"/>
          <p:nvPr>
            <p:ph type="title"/>
          </p:nvPr>
        </p:nvSpPr>
        <p:spPr>
          <a:xfrm>
            <a:off x="786150" y="410826"/>
            <a:ext cx="7571700" cy="936900"/>
          </a:xfrm>
          <a:prstGeom prst="rect">
            <a:avLst/>
          </a:prstGeom>
        </p:spPr>
        <p:txBody>
          <a:bodyPr anchorCtr="0" anchor="b" bIns="91425" lIns="91425" rIns="91425" tIns="91425">
            <a:noAutofit/>
          </a:bodyPr>
          <a:lstStyle/>
          <a:p>
            <a:pPr lvl="0">
              <a:spcBef>
                <a:spcPts val="0"/>
              </a:spcBef>
              <a:buNone/>
            </a:pPr>
            <a:r>
              <a:rPr lang="en" sz="3000"/>
              <a:t>Choosing Labels: What do you </a:t>
            </a:r>
          </a:p>
          <a:p>
            <a:pPr lvl="0">
              <a:spcBef>
                <a:spcPts val="0"/>
              </a:spcBef>
              <a:buNone/>
            </a:pPr>
            <a:r>
              <a:rPr lang="en" sz="3000"/>
              <a:t>want to show?</a:t>
            </a:r>
          </a:p>
        </p:txBody>
      </p:sp>
      <p:sp>
        <p:nvSpPr>
          <p:cNvPr id="202" name="Shape 202"/>
          <p:cNvSpPr txBox="1"/>
          <p:nvPr>
            <p:ph idx="1" type="body"/>
          </p:nvPr>
        </p:nvSpPr>
        <p:spPr>
          <a:xfrm>
            <a:off x="786150" y="1682266"/>
            <a:ext cx="7571700" cy="4764900"/>
          </a:xfrm>
          <a:prstGeom prst="rect">
            <a:avLst/>
          </a:prstGeom>
        </p:spPr>
        <p:txBody>
          <a:bodyPr anchorCtr="0" anchor="t" bIns="91425" lIns="91425" rIns="91425" tIns="91425">
            <a:noAutofit/>
          </a:bodyPr>
          <a:lstStyle/>
          <a:p>
            <a:pPr indent="-228600" lvl="0" marL="457200" rtl="0">
              <a:spcBef>
                <a:spcPts val="0"/>
              </a:spcBef>
            </a:pPr>
            <a:r>
              <a:rPr lang="en"/>
              <a:t>Positive, Negative (1, 0)</a:t>
            </a:r>
          </a:p>
          <a:p>
            <a:pPr indent="-228600" lvl="0" marL="457200" rtl="0">
              <a:spcBef>
                <a:spcPts val="0"/>
              </a:spcBef>
            </a:pPr>
            <a:r>
              <a:rPr lang="en"/>
              <a:t>Positive, Negative, Neutral (1, -1, 0)</a:t>
            </a:r>
          </a:p>
          <a:p>
            <a:pPr indent="-228600" lvl="0" marL="457200" rtl="0">
              <a:spcBef>
                <a:spcPts val="0"/>
              </a:spcBef>
            </a:pPr>
            <a:r>
              <a:rPr lang="en"/>
              <a:t>Positive, Negative, Neutral, Indeterminate</a:t>
            </a:r>
          </a:p>
          <a:p>
            <a:pPr indent="-228600" lvl="0" marL="457200" rtl="0">
              <a:spcBef>
                <a:spcPts val="0"/>
              </a:spcBef>
            </a:pPr>
            <a:r>
              <a:rPr lang="en"/>
              <a:t>Positive → Negative (scale: -1, 1)</a:t>
            </a:r>
          </a:p>
          <a:p>
            <a:pPr indent="-228600" lvl="0" marL="457200" rtl="0">
              <a:spcBef>
                <a:spcPts val="0"/>
              </a:spcBef>
            </a:pPr>
            <a:r>
              <a:rPr lang="en"/>
              <a:t>Positive → Negative (without normalized scale)</a:t>
            </a:r>
          </a:p>
          <a:p>
            <a:pPr indent="-228600" lvl="0" marL="457200" rtl="0">
              <a:spcBef>
                <a:spcPts val="0"/>
              </a:spcBef>
            </a:pPr>
            <a:r>
              <a:rPr lang="en"/>
              <a:t>Categorizing by Emotion</a:t>
            </a:r>
          </a:p>
          <a:p>
            <a:pPr indent="-228600" lvl="0" marL="457200" rtl="0">
              <a:spcBef>
                <a:spcPts val="0"/>
              </a:spcBef>
            </a:pPr>
            <a:r>
              <a:rPr lang="en"/>
              <a:t>Stance with Entity / Topic Detection</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6" name="Shape 206"/>
        <p:cNvGrpSpPr/>
        <p:nvPr/>
      </p:nvGrpSpPr>
      <p:grpSpPr>
        <a:xfrm>
          <a:off x="0" y="0"/>
          <a:ext cx="0" cy="0"/>
          <a:chOff x="0" y="0"/>
          <a:chExt cx="0" cy="0"/>
        </a:xfrm>
      </p:grpSpPr>
      <p:sp>
        <p:nvSpPr>
          <p:cNvPr id="207" name="Shape 207"/>
          <p:cNvSpPr txBox="1"/>
          <p:nvPr>
            <p:ph type="title"/>
          </p:nvPr>
        </p:nvSpPr>
        <p:spPr>
          <a:xfrm>
            <a:off x="786150" y="410826"/>
            <a:ext cx="7571700" cy="936900"/>
          </a:xfrm>
          <a:prstGeom prst="rect">
            <a:avLst/>
          </a:prstGeom>
        </p:spPr>
        <p:txBody>
          <a:bodyPr anchorCtr="0" anchor="b" bIns="91425" lIns="91425" rIns="91425" tIns="91425">
            <a:noAutofit/>
          </a:bodyPr>
          <a:lstStyle/>
          <a:p>
            <a:pPr lvl="0">
              <a:spcBef>
                <a:spcPts val="0"/>
              </a:spcBef>
              <a:buNone/>
            </a:pPr>
            <a:r>
              <a:rPr lang="en" sz="3600"/>
              <a:t>Tagging a Lexicon</a:t>
            </a:r>
          </a:p>
        </p:txBody>
      </p:sp>
      <p:sp>
        <p:nvSpPr>
          <p:cNvPr id="208" name="Shape 208"/>
          <p:cNvSpPr txBox="1"/>
          <p:nvPr>
            <p:ph idx="1" type="body"/>
          </p:nvPr>
        </p:nvSpPr>
        <p:spPr>
          <a:xfrm>
            <a:off x="786150" y="1682266"/>
            <a:ext cx="7571700" cy="4764900"/>
          </a:xfrm>
          <a:prstGeom prst="rect">
            <a:avLst/>
          </a:prstGeom>
        </p:spPr>
        <p:txBody>
          <a:bodyPr anchorCtr="0" anchor="t" bIns="91425" lIns="91425" rIns="91425" tIns="91425">
            <a:noAutofit/>
          </a:bodyPr>
          <a:lstStyle/>
          <a:p>
            <a:pPr indent="-228600" lvl="0" marL="457200" rtl="0">
              <a:spcBef>
                <a:spcPts val="0"/>
              </a:spcBef>
            </a:pPr>
            <a:r>
              <a:rPr lang="en"/>
              <a:t>Best-Worst </a:t>
            </a:r>
          </a:p>
          <a:p>
            <a:pPr indent="-228600" lvl="1" marL="914400" rtl="0">
              <a:spcBef>
                <a:spcPts val="0"/>
              </a:spcBef>
            </a:pPr>
            <a:r>
              <a:rPr lang="en"/>
              <a:t>Choose the most positive, most negative:</a:t>
            </a:r>
          </a:p>
          <a:p>
            <a:pPr indent="-228600" lvl="2" marL="1371600" rtl="0">
              <a:spcBef>
                <a:spcPts val="0"/>
              </a:spcBef>
            </a:pPr>
            <a:r>
              <a:rPr lang="en"/>
              <a:t>#boring, 😬, delicious, 👋</a:t>
            </a:r>
          </a:p>
          <a:p>
            <a:pPr indent="-228600" lvl="0" marL="457200" rtl="0">
              <a:spcBef>
                <a:spcPts val="0"/>
              </a:spcBef>
            </a:pPr>
            <a:r>
              <a:rPr lang="en"/>
              <a:t>Sliding Scale</a:t>
            </a:r>
          </a:p>
          <a:p>
            <a:pPr indent="-228600" lvl="1" marL="914400" rtl="0">
              <a:spcBef>
                <a:spcPts val="0"/>
              </a:spcBef>
            </a:pPr>
            <a:r>
              <a:rPr lang="en"/>
              <a:t>Rate this word / sentence / n-gram on a scale:</a:t>
            </a:r>
          </a:p>
          <a:p>
            <a:pPr indent="-228600" lvl="2" marL="1371600" rtl="0">
              <a:spcBef>
                <a:spcPts val="0"/>
              </a:spcBef>
            </a:pPr>
            <a:r>
              <a:rPr lang="en"/>
              <a:t>Completely Negative - Negative - Neutral - Positive - Completely Positive</a:t>
            </a:r>
          </a:p>
          <a:p>
            <a:pPr indent="-228600" lvl="0" marL="457200" rtl="0">
              <a:spcBef>
                <a:spcPts val="0"/>
              </a:spcBef>
            </a:pPr>
            <a:r>
              <a:rPr lang="en"/>
              <a:t>Simple boolean</a:t>
            </a:r>
          </a:p>
          <a:p>
            <a:pPr indent="-228600" lvl="1" marL="914400">
              <a:spcBef>
                <a:spcPts val="0"/>
              </a:spcBef>
            </a:pPr>
            <a:r>
              <a:rPr lang="en"/>
              <a:t>Negative / Positive (occasionally also Neutral)</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2" name="Shape 212"/>
        <p:cNvGrpSpPr/>
        <p:nvPr/>
      </p:nvGrpSpPr>
      <p:grpSpPr>
        <a:xfrm>
          <a:off x="0" y="0"/>
          <a:ext cx="0" cy="0"/>
          <a:chOff x="0" y="0"/>
          <a:chExt cx="0" cy="0"/>
        </a:xfrm>
      </p:grpSpPr>
      <p:sp>
        <p:nvSpPr>
          <p:cNvPr id="213" name="Shape 213"/>
          <p:cNvSpPr txBox="1"/>
          <p:nvPr>
            <p:ph type="title"/>
          </p:nvPr>
        </p:nvSpPr>
        <p:spPr>
          <a:xfrm>
            <a:off x="786150" y="410826"/>
            <a:ext cx="7571700" cy="936900"/>
          </a:xfrm>
          <a:prstGeom prst="rect">
            <a:avLst/>
          </a:prstGeom>
        </p:spPr>
        <p:txBody>
          <a:bodyPr anchorCtr="0" anchor="b" bIns="91425" lIns="91425" rIns="91425" tIns="91425">
            <a:noAutofit/>
          </a:bodyPr>
          <a:lstStyle/>
          <a:p>
            <a:pPr lvl="0">
              <a:spcBef>
                <a:spcPts val="0"/>
              </a:spcBef>
              <a:buNone/>
            </a:pPr>
            <a:r>
              <a:rPr lang="en" sz="3000"/>
              <a:t>Finding Sentiment Agreement:</a:t>
            </a:r>
          </a:p>
          <a:p>
            <a:pPr indent="457200" lvl="0" marL="1371600">
              <a:spcBef>
                <a:spcPts val="0"/>
              </a:spcBef>
              <a:buNone/>
            </a:pPr>
            <a:r>
              <a:rPr lang="en" sz="3000"/>
              <a:t>Least Perceptible Difference</a:t>
            </a:r>
          </a:p>
        </p:txBody>
      </p:sp>
      <p:pic>
        <p:nvPicPr>
          <p:cNvPr descr="least-perceptible-difference-best-worst.png" id="214" name="Shape 214"/>
          <p:cNvPicPr preferRelativeResize="0"/>
          <p:nvPr/>
        </p:nvPicPr>
        <p:blipFill>
          <a:blip r:embed="rId3">
            <a:alphaModFix/>
          </a:blip>
          <a:stretch>
            <a:fillRect/>
          </a:stretch>
        </p:blipFill>
        <p:spPr>
          <a:xfrm>
            <a:off x="1342100" y="1749975"/>
            <a:ext cx="6248400" cy="3680725"/>
          </a:xfrm>
          <a:prstGeom prst="rect">
            <a:avLst/>
          </a:prstGeom>
          <a:noFill/>
          <a:ln>
            <a:noFill/>
          </a:ln>
        </p:spPr>
      </p:pic>
      <p:sp>
        <p:nvSpPr>
          <p:cNvPr id="215" name="Shape 215"/>
          <p:cNvSpPr txBox="1"/>
          <p:nvPr/>
        </p:nvSpPr>
        <p:spPr>
          <a:xfrm>
            <a:off x="1664950" y="5510250"/>
            <a:ext cx="7611300" cy="888000"/>
          </a:xfrm>
          <a:prstGeom prst="rect">
            <a:avLst/>
          </a:prstGeom>
          <a:noFill/>
          <a:ln>
            <a:noFill/>
          </a:ln>
        </p:spPr>
        <p:txBody>
          <a:bodyPr anchorCtr="0" anchor="t" bIns="91425" lIns="91425" rIns="91425" tIns="91425">
            <a:noAutofit/>
          </a:bodyPr>
          <a:lstStyle/>
          <a:p>
            <a:pPr lvl="0">
              <a:spcBef>
                <a:spcPts val="0"/>
              </a:spcBef>
              <a:buNone/>
            </a:pPr>
            <a:r>
              <a:rPr lang="en"/>
              <a:t>Kiritchenko and Mohammad, 2016</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9" name="Shape 219"/>
        <p:cNvGrpSpPr/>
        <p:nvPr/>
      </p:nvGrpSpPr>
      <p:grpSpPr>
        <a:xfrm>
          <a:off x="0" y="0"/>
          <a:ext cx="0" cy="0"/>
          <a:chOff x="0" y="0"/>
          <a:chExt cx="0" cy="0"/>
        </a:xfrm>
      </p:grpSpPr>
      <p:sp>
        <p:nvSpPr>
          <p:cNvPr id="220" name="Shape 220"/>
          <p:cNvSpPr txBox="1"/>
          <p:nvPr>
            <p:ph type="title"/>
          </p:nvPr>
        </p:nvSpPr>
        <p:spPr>
          <a:xfrm>
            <a:off x="786150" y="410826"/>
            <a:ext cx="7571700" cy="936900"/>
          </a:xfrm>
          <a:prstGeom prst="rect">
            <a:avLst/>
          </a:prstGeom>
        </p:spPr>
        <p:txBody>
          <a:bodyPr anchorCtr="0" anchor="b" bIns="91425" lIns="91425" rIns="91425" tIns="91425">
            <a:noAutofit/>
          </a:bodyPr>
          <a:lstStyle/>
          <a:p>
            <a:pPr lvl="0">
              <a:spcBef>
                <a:spcPts val="0"/>
              </a:spcBef>
              <a:buNone/>
            </a:pPr>
            <a:r>
              <a:rPr lang="en" sz="3000"/>
              <a:t>SocialSent: Learning New Sentiment and Lexicon via Unlabeled Corpora</a:t>
            </a:r>
          </a:p>
        </p:txBody>
      </p:sp>
      <p:pic>
        <p:nvPicPr>
          <p:cNvPr descr="sentiment_subreddit.png" id="221" name="Shape 221"/>
          <p:cNvPicPr preferRelativeResize="0"/>
          <p:nvPr/>
        </p:nvPicPr>
        <p:blipFill>
          <a:blip r:embed="rId3">
            <a:alphaModFix/>
          </a:blip>
          <a:stretch>
            <a:fillRect/>
          </a:stretch>
        </p:blipFill>
        <p:spPr>
          <a:xfrm>
            <a:off x="0" y="1388241"/>
            <a:ext cx="9143999" cy="4081516"/>
          </a:xfrm>
          <a:prstGeom prst="rect">
            <a:avLst/>
          </a:prstGeom>
          <a:noFill/>
          <a:ln>
            <a:noFill/>
          </a:ln>
        </p:spPr>
      </p:pic>
      <p:sp>
        <p:nvSpPr>
          <p:cNvPr id="222" name="Shape 222"/>
          <p:cNvSpPr txBox="1"/>
          <p:nvPr/>
        </p:nvSpPr>
        <p:spPr>
          <a:xfrm>
            <a:off x="4188800" y="5576300"/>
            <a:ext cx="7611300" cy="888000"/>
          </a:xfrm>
          <a:prstGeom prst="rect">
            <a:avLst/>
          </a:prstGeom>
          <a:noFill/>
          <a:ln>
            <a:noFill/>
          </a:ln>
        </p:spPr>
        <p:txBody>
          <a:bodyPr anchorCtr="0" anchor="t" bIns="91425" lIns="91425" rIns="91425" tIns="91425">
            <a:noAutofit/>
          </a:bodyPr>
          <a:lstStyle/>
          <a:p>
            <a:pPr lvl="0">
              <a:spcBef>
                <a:spcPts val="0"/>
              </a:spcBef>
              <a:buNone/>
            </a:pPr>
            <a:r>
              <a:rPr lang="en"/>
              <a:t>Hamilton, Clark, Leskovec and Jurafsky, 2016</a:t>
            </a:r>
          </a:p>
          <a:p>
            <a:pPr lvl="0">
              <a:spcBef>
                <a:spcPts val="0"/>
              </a:spcBef>
              <a:buNone/>
            </a:pPr>
            <a:r>
              <a:rPr lang="en" u="sng">
                <a:solidFill>
                  <a:schemeClr val="hlink"/>
                </a:solidFill>
                <a:hlinkClick r:id="rId4"/>
              </a:rPr>
              <a:t>http://nlp.stanford.edu/projects/socialsent/</a:t>
            </a:r>
          </a:p>
          <a:p>
            <a:pPr lvl="0">
              <a:spcBef>
                <a:spcPts val="0"/>
              </a:spcBef>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6" name="Shape 226"/>
        <p:cNvGrpSpPr/>
        <p:nvPr/>
      </p:nvGrpSpPr>
      <p:grpSpPr>
        <a:xfrm>
          <a:off x="0" y="0"/>
          <a:ext cx="0" cy="0"/>
          <a:chOff x="0" y="0"/>
          <a:chExt cx="0" cy="0"/>
        </a:xfrm>
      </p:grpSpPr>
      <p:sp>
        <p:nvSpPr>
          <p:cNvPr id="227" name="Shape 227"/>
          <p:cNvSpPr txBox="1"/>
          <p:nvPr>
            <p:ph type="title"/>
          </p:nvPr>
        </p:nvSpPr>
        <p:spPr>
          <a:xfrm>
            <a:off x="786150" y="410826"/>
            <a:ext cx="7571700" cy="936900"/>
          </a:xfrm>
          <a:prstGeom prst="rect">
            <a:avLst/>
          </a:prstGeom>
        </p:spPr>
        <p:txBody>
          <a:bodyPr anchorCtr="0" anchor="b" bIns="91425" lIns="91425" rIns="91425" tIns="91425">
            <a:noAutofit/>
          </a:bodyPr>
          <a:lstStyle/>
          <a:p>
            <a:pPr lvl="0" rtl="0">
              <a:spcBef>
                <a:spcPts val="0"/>
              </a:spcBef>
              <a:buNone/>
            </a:pPr>
            <a:r>
              <a:rPr lang="en" sz="3000"/>
              <a:t>SocialSent: r/programming</a:t>
            </a:r>
          </a:p>
        </p:txBody>
      </p:sp>
      <p:sp>
        <p:nvSpPr>
          <p:cNvPr id="228" name="Shape 228"/>
          <p:cNvSpPr txBox="1"/>
          <p:nvPr/>
        </p:nvSpPr>
        <p:spPr>
          <a:xfrm>
            <a:off x="4188800" y="5576300"/>
            <a:ext cx="7611300" cy="888000"/>
          </a:xfrm>
          <a:prstGeom prst="rect">
            <a:avLst/>
          </a:prstGeom>
          <a:noFill/>
          <a:ln>
            <a:noFill/>
          </a:ln>
        </p:spPr>
        <p:txBody>
          <a:bodyPr anchorCtr="0" anchor="t" bIns="91425" lIns="91425" rIns="91425" tIns="91425">
            <a:noAutofit/>
          </a:bodyPr>
          <a:lstStyle/>
          <a:p>
            <a:pPr lvl="0" rtl="0">
              <a:spcBef>
                <a:spcPts val="0"/>
              </a:spcBef>
              <a:buNone/>
            </a:pPr>
            <a:r>
              <a:rPr lang="en"/>
              <a:t>Hamilton, Clark, Leskovec and Jurafsky, 2016</a:t>
            </a:r>
          </a:p>
          <a:p>
            <a:pPr lvl="0" rtl="0">
              <a:spcBef>
                <a:spcPts val="0"/>
              </a:spcBef>
              <a:buNone/>
            </a:pPr>
            <a:r>
              <a:rPr lang="en" u="sng">
                <a:solidFill>
                  <a:schemeClr val="hlink"/>
                </a:solidFill>
                <a:hlinkClick r:id="rId3"/>
              </a:rPr>
              <a:t>http://nlp.stanford.edu/projects/socialsent/</a:t>
            </a:r>
          </a:p>
          <a:p>
            <a:pPr lvl="0" rtl="0">
              <a:spcBef>
                <a:spcPts val="0"/>
              </a:spcBef>
              <a:buNone/>
            </a:pPr>
            <a:r>
              <a:t/>
            </a:r>
            <a:endParaRPr/>
          </a:p>
        </p:txBody>
      </p:sp>
      <p:cxnSp>
        <p:nvCxnSpPr>
          <p:cNvPr id="229" name="Shape 229"/>
          <p:cNvCxnSpPr/>
          <p:nvPr/>
        </p:nvCxnSpPr>
        <p:spPr>
          <a:xfrm rot="10800000">
            <a:off x="1685625" y="1711450"/>
            <a:ext cx="12900" cy="3550200"/>
          </a:xfrm>
          <a:prstGeom prst="straightConnector1">
            <a:avLst/>
          </a:prstGeom>
          <a:noFill/>
          <a:ln cap="flat" cmpd="sng" w="9525">
            <a:solidFill>
              <a:schemeClr val="dk2"/>
            </a:solidFill>
            <a:prstDash val="solid"/>
            <a:round/>
            <a:headEnd len="lg" w="lg" type="none"/>
            <a:tailEnd len="lg" w="lg" type="none"/>
          </a:ln>
        </p:spPr>
      </p:cxnSp>
      <p:sp>
        <p:nvSpPr>
          <p:cNvPr id="230" name="Shape 230"/>
          <p:cNvSpPr txBox="1"/>
          <p:nvPr/>
        </p:nvSpPr>
        <p:spPr>
          <a:xfrm>
            <a:off x="587500" y="1570950"/>
            <a:ext cx="4852800" cy="858300"/>
          </a:xfrm>
          <a:prstGeom prst="rect">
            <a:avLst/>
          </a:prstGeom>
          <a:noFill/>
          <a:ln>
            <a:noFill/>
          </a:ln>
        </p:spPr>
        <p:txBody>
          <a:bodyPr anchorCtr="0" anchor="t" bIns="91425" lIns="91425" rIns="91425" tIns="91425">
            <a:noAutofit/>
          </a:bodyPr>
          <a:lstStyle/>
          <a:p>
            <a:pPr lvl="0">
              <a:spcBef>
                <a:spcPts val="0"/>
              </a:spcBef>
              <a:buNone/>
            </a:pPr>
            <a:r>
              <a:rPr lang="en" sz="4800"/>
              <a:t>+</a:t>
            </a:r>
          </a:p>
        </p:txBody>
      </p:sp>
      <p:sp>
        <p:nvSpPr>
          <p:cNvPr id="231" name="Shape 231"/>
          <p:cNvSpPr txBox="1"/>
          <p:nvPr/>
        </p:nvSpPr>
        <p:spPr>
          <a:xfrm>
            <a:off x="702400" y="4718000"/>
            <a:ext cx="7356000" cy="858300"/>
          </a:xfrm>
          <a:prstGeom prst="rect">
            <a:avLst/>
          </a:prstGeom>
          <a:noFill/>
          <a:ln>
            <a:noFill/>
          </a:ln>
        </p:spPr>
        <p:txBody>
          <a:bodyPr anchorCtr="0" anchor="t" bIns="91425" lIns="91425" rIns="91425" tIns="91425">
            <a:noAutofit/>
          </a:bodyPr>
          <a:lstStyle/>
          <a:p>
            <a:pPr lvl="0">
              <a:spcBef>
                <a:spcPts val="0"/>
              </a:spcBef>
              <a:buNone/>
            </a:pPr>
            <a:r>
              <a:rPr lang="en" sz="4800"/>
              <a:t>-</a:t>
            </a:r>
          </a:p>
        </p:txBody>
      </p:sp>
      <p:sp>
        <p:nvSpPr>
          <p:cNvPr id="232" name="Shape 232"/>
          <p:cNvSpPr txBox="1"/>
          <p:nvPr/>
        </p:nvSpPr>
        <p:spPr>
          <a:xfrm>
            <a:off x="1851650" y="1570950"/>
            <a:ext cx="2873700" cy="3576000"/>
          </a:xfrm>
          <a:prstGeom prst="rect">
            <a:avLst/>
          </a:prstGeom>
          <a:noFill/>
          <a:ln>
            <a:noFill/>
          </a:ln>
        </p:spPr>
        <p:txBody>
          <a:bodyPr anchorCtr="0" anchor="t" bIns="91425" lIns="91425" rIns="91425" tIns="91425">
            <a:noAutofit/>
          </a:bodyPr>
          <a:lstStyle/>
          <a:p>
            <a:pPr lvl="0">
              <a:spcBef>
                <a:spcPts val="0"/>
              </a:spcBef>
              <a:buNone/>
            </a:pPr>
            <a:r>
              <a:rPr lang="en" sz="3000">
                <a:solidFill>
                  <a:schemeClr val="dk1"/>
                </a:solidFill>
              </a:rPr>
              <a:t>gold</a:t>
            </a:r>
          </a:p>
          <a:p>
            <a:pPr lvl="0">
              <a:spcBef>
                <a:spcPts val="0"/>
              </a:spcBef>
              <a:buNone/>
            </a:pPr>
            <a:r>
              <a:rPr lang="en" sz="3000"/>
              <a:t>minecraft</a:t>
            </a:r>
          </a:p>
          <a:p>
            <a:pPr lvl="0">
              <a:spcBef>
                <a:spcPts val="0"/>
              </a:spcBef>
              <a:buNone/>
            </a:pPr>
            <a:r>
              <a:rPr lang="en" sz="3000"/>
              <a:t>posix</a:t>
            </a:r>
          </a:p>
          <a:p>
            <a:pPr lvl="0">
              <a:spcBef>
                <a:spcPts val="0"/>
              </a:spcBef>
              <a:buNone/>
            </a:pPr>
            <a:r>
              <a:rPr lang="en" sz="3000"/>
              <a:t>200</a:t>
            </a:r>
          </a:p>
          <a:p>
            <a:pPr lvl="0">
              <a:spcBef>
                <a:spcPts val="0"/>
              </a:spcBef>
              <a:buNone/>
            </a:pPr>
            <a:r>
              <a:rPr lang="en" sz="3000"/>
              <a:t>nginx</a:t>
            </a:r>
          </a:p>
          <a:p>
            <a:pPr lvl="0">
              <a:spcBef>
                <a:spcPts val="0"/>
              </a:spcBef>
              <a:buNone/>
            </a:pPr>
            <a:r>
              <a:rPr lang="en" sz="3000"/>
              <a:t>hacks</a:t>
            </a:r>
          </a:p>
          <a:p>
            <a:pPr lvl="0">
              <a:spcBef>
                <a:spcPts val="0"/>
              </a:spcBef>
              <a:buNone/>
            </a:pPr>
            <a:r>
              <a:rPr lang="en" sz="3000"/>
              <a:t>spaghetti</a:t>
            </a:r>
          </a:p>
          <a:p>
            <a:pPr lvl="0">
              <a:spcBef>
                <a:spcPts val="0"/>
              </a:spcBef>
              <a:buClr>
                <a:schemeClr val="dk1"/>
              </a:buClr>
              <a:buSzPct val="36666"/>
              <a:buFont typeface="Arial"/>
              <a:buNone/>
            </a:pPr>
            <a:r>
              <a:rPr lang="en" sz="3000">
                <a:solidFill>
                  <a:schemeClr val="dk1"/>
                </a:solidFill>
              </a:rPr>
              <a:t>messy</a:t>
            </a:r>
          </a:p>
          <a:p>
            <a:pPr lvl="0">
              <a:spcBef>
                <a:spcPts val="0"/>
              </a:spcBef>
              <a:buNone/>
            </a:pPr>
            <a:r>
              <a:t/>
            </a:r>
            <a:endParaRPr/>
          </a:p>
        </p:txBody>
      </p:sp>
      <p:sp>
        <p:nvSpPr>
          <p:cNvPr id="233" name="Shape 233"/>
          <p:cNvSpPr txBox="1"/>
          <p:nvPr/>
        </p:nvSpPr>
        <p:spPr>
          <a:xfrm>
            <a:off x="5146675" y="2332925"/>
            <a:ext cx="2733000" cy="888000"/>
          </a:xfrm>
          <a:prstGeom prst="rect">
            <a:avLst/>
          </a:prstGeom>
          <a:noFill/>
          <a:ln>
            <a:noFill/>
          </a:ln>
        </p:spPr>
        <p:txBody>
          <a:bodyPr anchorCtr="0" anchor="t" bIns="91425" lIns="91425" rIns="91425" tIns="91425">
            <a:noAutofit/>
          </a:bodyPr>
          <a:lstStyle/>
          <a:p>
            <a:pPr lvl="0">
              <a:spcBef>
                <a:spcPts val="0"/>
              </a:spcBef>
              <a:buNone/>
            </a:pPr>
            <a:r>
              <a:rPr lang="en" sz="2400"/>
              <a:t>python</a:t>
            </a:r>
            <a:r>
              <a:rPr lang="en" sz="2400"/>
              <a:t>: -0.12</a:t>
            </a:r>
          </a:p>
          <a:p>
            <a:pPr lvl="0">
              <a:spcBef>
                <a:spcPts val="0"/>
              </a:spcBef>
              <a:buNone/>
            </a:pPr>
            <a:r>
              <a:rPr lang="en" sz="2400"/>
              <a:t>Std Dev: 1.57</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7" name="Shape 237"/>
        <p:cNvGrpSpPr/>
        <p:nvPr/>
      </p:nvGrpSpPr>
      <p:grpSpPr>
        <a:xfrm>
          <a:off x="0" y="0"/>
          <a:ext cx="0" cy="0"/>
          <a:chOff x="0" y="0"/>
          <a:chExt cx="0" cy="0"/>
        </a:xfrm>
      </p:grpSpPr>
      <p:sp>
        <p:nvSpPr>
          <p:cNvPr id="238" name="Shape 238"/>
          <p:cNvSpPr txBox="1"/>
          <p:nvPr>
            <p:ph type="ctrTitle"/>
          </p:nvPr>
        </p:nvSpPr>
        <p:spPr>
          <a:xfrm>
            <a:off x="1546025" y="2034925"/>
            <a:ext cx="6780000" cy="1546500"/>
          </a:xfrm>
          <a:prstGeom prst="rect">
            <a:avLst/>
          </a:prstGeom>
        </p:spPr>
        <p:txBody>
          <a:bodyPr anchorCtr="0" anchor="b" bIns="91425" lIns="91425" rIns="91425" tIns="91425">
            <a:noAutofit/>
          </a:bodyPr>
          <a:lstStyle/>
          <a:p>
            <a:pPr lvl="0" rtl="0">
              <a:spcBef>
                <a:spcPts val="0"/>
              </a:spcBef>
              <a:buNone/>
            </a:pPr>
            <a:r>
              <a:rPr lang="en" sz="6000">
                <a:solidFill>
                  <a:srgbClr val="CFD8DC"/>
                </a:solidFill>
              </a:rPr>
              <a:t>5.</a:t>
            </a:r>
          </a:p>
          <a:p>
            <a:pPr lvl="0" rtl="0">
              <a:spcBef>
                <a:spcPts val="0"/>
              </a:spcBef>
              <a:buNone/>
            </a:pPr>
            <a:r>
              <a:rPr lang="en"/>
              <a:t>Choosing An Approach / Algorithm</a:t>
            </a:r>
          </a:p>
        </p:txBody>
      </p:sp>
      <p:sp>
        <p:nvSpPr>
          <p:cNvPr id="239" name="Shape 239"/>
          <p:cNvSpPr txBox="1"/>
          <p:nvPr>
            <p:ph idx="1" type="subTitle"/>
          </p:nvPr>
        </p:nvSpPr>
        <p:spPr>
          <a:xfrm>
            <a:off x="1546025" y="3710548"/>
            <a:ext cx="5832600" cy="1046400"/>
          </a:xfrm>
          <a:prstGeom prst="rect">
            <a:avLst/>
          </a:prstGeom>
        </p:spPr>
        <p:txBody>
          <a:bodyPr anchorCtr="0" anchor="t" bIns="91425" lIns="91425" rIns="91425" tIns="91425">
            <a:noAutofit/>
          </a:bodyPr>
          <a:lstStyle/>
          <a:p>
            <a:pPr lvl="0" rtl="0">
              <a:spcBef>
                <a:spcPts val="0"/>
              </a:spcBef>
              <a:buNone/>
            </a:pPr>
            <a:r>
              <a:rPr lang="en"/>
              <a:t>How do we determine positive or negative? What machine learning systems can we use?</a:t>
            </a: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3" name="Shape 243"/>
        <p:cNvGrpSpPr/>
        <p:nvPr/>
      </p:nvGrpSpPr>
      <p:grpSpPr>
        <a:xfrm>
          <a:off x="0" y="0"/>
          <a:ext cx="0" cy="0"/>
          <a:chOff x="0" y="0"/>
          <a:chExt cx="0" cy="0"/>
        </a:xfrm>
      </p:grpSpPr>
      <p:sp>
        <p:nvSpPr>
          <p:cNvPr id="244" name="Shape 244"/>
          <p:cNvSpPr txBox="1"/>
          <p:nvPr>
            <p:ph type="title"/>
          </p:nvPr>
        </p:nvSpPr>
        <p:spPr>
          <a:xfrm>
            <a:off x="786150" y="410824"/>
            <a:ext cx="7571700" cy="1314300"/>
          </a:xfrm>
          <a:prstGeom prst="rect">
            <a:avLst/>
          </a:prstGeom>
        </p:spPr>
        <p:txBody>
          <a:bodyPr anchorCtr="0" anchor="b" bIns="91425" lIns="91425" rIns="91425" tIns="91425">
            <a:noAutofit/>
          </a:bodyPr>
          <a:lstStyle/>
          <a:p>
            <a:pPr lvl="0">
              <a:spcBef>
                <a:spcPts val="0"/>
              </a:spcBef>
              <a:buNone/>
            </a:pPr>
            <a:r>
              <a:rPr lang="en" sz="3600"/>
              <a:t>Sentiment Analysis ML Approaches / Models</a:t>
            </a:r>
          </a:p>
        </p:txBody>
      </p:sp>
      <p:sp>
        <p:nvSpPr>
          <p:cNvPr id="245" name="Shape 245"/>
          <p:cNvSpPr txBox="1"/>
          <p:nvPr>
            <p:ph idx="1" type="body"/>
          </p:nvPr>
        </p:nvSpPr>
        <p:spPr>
          <a:xfrm>
            <a:off x="786150" y="1682266"/>
            <a:ext cx="7571700" cy="4764900"/>
          </a:xfrm>
          <a:prstGeom prst="rect">
            <a:avLst/>
          </a:prstGeom>
        </p:spPr>
        <p:txBody>
          <a:bodyPr anchorCtr="0" anchor="t" bIns="91425" lIns="91425" rIns="91425" tIns="91425">
            <a:noAutofit/>
          </a:bodyPr>
          <a:lstStyle/>
          <a:p>
            <a:pPr indent="-228600" lvl="0" marL="457200" rtl="0">
              <a:spcBef>
                <a:spcPts val="0"/>
              </a:spcBef>
            </a:pPr>
            <a:r>
              <a:rPr lang="en"/>
              <a:t>Bag of Words (BOW)</a:t>
            </a:r>
          </a:p>
          <a:p>
            <a:pPr indent="-228600" lvl="0" marL="457200" rtl="0">
              <a:spcBef>
                <a:spcPts val="0"/>
              </a:spcBef>
            </a:pPr>
            <a:r>
              <a:rPr lang="en"/>
              <a:t>Term Frequency-Inverse Document Frequency (TF-IDF)</a:t>
            </a:r>
          </a:p>
          <a:p>
            <a:pPr indent="-228600" lvl="0" marL="457200" rtl="0">
              <a:spcBef>
                <a:spcPts val="0"/>
              </a:spcBef>
            </a:pPr>
            <a:r>
              <a:rPr lang="en"/>
              <a:t>Word embedding aggregations / BOW</a:t>
            </a:r>
          </a:p>
          <a:p>
            <a:pPr indent="-228600" lvl="0" marL="457200" rtl="0">
              <a:spcBef>
                <a:spcPts val="0"/>
              </a:spcBef>
            </a:pPr>
            <a:r>
              <a:rPr lang="en"/>
              <a:t>Doc2vec with tagging</a:t>
            </a:r>
          </a:p>
          <a:p>
            <a:pPr indent="-228600" lvl="0" marL="457200" rtl="0">
              <a:spcBef>
                <a:spcPts val="0"/>
              </a:spcBef>
            </a:pPr>
            <a:r>
              <a:rPr lang="en"/>
              <a:t>MV-RNTN - Sentence trees</a:t>
            </a:r>
          </a:p>
          <a:p>
            <a:pPr indent="-228600" lvl="0" marL="457200" rtl="0">
              <a:spcBef>
                <a:spcPts val="0"/>
              </a:spcBef>
            </a:pPr>
            <a:r>
              <a:rPr lang="en"/>
              <a:t>CNN / RNN with Word (or Doc) Embeddings</a:t>
            </a:r>
          </a:p>
          <a:p>
            <a:pPr indent="-228600" lvl="0" marL="457200" rtl="0">
              <a:spcBef>
                <a:spcPts val="0"/>
              </a:spcBef>
            </a:pPr>
            <a:r>
              <a:rPr lang="en"/>
              <a:t>Semisupervised Learning</a:t>
            </a:r>
          </a:p>
          <a:p>
            <a:pPr indent="-228600" lvl="0" marL="457200">
              <a:spcBef>
                <a:spcPts val="0"/>
              </a:spcBef>
            </a:pPr>
            <a:r>
              <a:rPr lang="en"/>
              <a:t>Finely Tuned “state-of-the-art” systems</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117" name="Shape 117"/>
        <p:cNvGrpSpPr/>
        <p:nvPr/>
      </p:nvGrpSpPr>
      <p:grpSpPr>
        <a:xfrm>
          <a:off x="0" y="0"/>
          <a:ext cx="0" cy="0"/>
          <a:chOff x="0" y="0"/>
          <a:chExt cx="0" cy="0"/>
        </a:xfrm>
      </p:grpSpPr>
      <p:sp>
        <p:nvSpPr>
          <p:cNvPr id="118" name="Shape 118"/>
          <p:cNvSpPr/>
          <p:nvPr/>
        </p:nvSpPr>
        <p:spPr>
          <a:xfrm>
            <a:off x="5865747" y="3416025"/>
            <a:ext cx="1820700" cy="1820700"/>
          </a:xfrm>
          <a:prstGeom prst="ellipse">
            <a:avLst/>
          </a:prstGeom>
          <a:noFill/>
          <a:ln cap="flat" cmpd="sng" w="9525">
            <a:solidFill>
              <a:srgbClr val="CFD8DC"/>
            </a:solidFill>
            <a:prstDash val="dash"/>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19" name="Shape 119"/>
          <p:cNvSpPr txBox="1"/>
          <p:nvPr>
            <p:ph idx="4294967295" type="ctrTitle"/>
          </p:nvPr>
        </p:nvSpPr>
        <p:spPr>
          <a:xfrm>
            <a:off x="1637500" y="587125"/>
            <a:ext cx="5642100" cy="1546500"/>
          </a:xfrm>
          <a:prstGeom prst="rect">
            <a:avLst/>
          </a:prstGeom>
        </p:spPr>
        <p:txBody>
          <a:bodyPr anchorCtr="0" anchor="b" bIns="91425" lIns="91425" rIns="91425" tIns="91425">
            <a:noAutofit/>
          </a:bodyPr>
          <a:lstStyle/>
          <a:p>
            <a:pPr lvl="0" rtl="0">
              <a:spcBef>
                <a:spcPts val="0"/>
              </a:spcBef>
              <a:buNone/>
            </a:pPr>
            <a:r>
              <a:rPr b="1" lang="en" sz="6000"/>
              <a:t>Hello!</a:t>
            </a:r>
          </a:p>
        </p:txBody>
      </p:sp>
      <p:sp>
        <p:nvSpPr>
          <p:cNvPr id="120" name="Shape 120"/>
          <p:cNvSpPr txBox="1"/>
          <p:nvPr>
            <p:ph idx="4294967295" type="subTitle"/>
          </p:nvPr>
        </p:nvSpPr>
        <p:spPr>
          <a:xfrm>
            <a:off x="1637500" y="1881750"/>
            <a:ext cx="5642100" cy="1046400"/>
          </a:xfrm>
          <a:prstGeom prst="rect">
            <a:avLst/>
          </a:prstGeom>
        </p:spPr>
        <p:txBody>
          <a:bodyPr anchorCtr="0" anchor="t" bIns="91425" lIns="91425" rIns="91425" tIns="91425">
            <a:noAutofit/>
          </a:bodyPr>
          <a:lstStyle/>
          <a:p>
            <a:pPr lvl="0" rtl="0">
              <a:spcBef>
                <a:spcPts val="0"/>
              </a:spcBef>
              <a:buNone/>
            </a:pPr>
            <a:r>
              <a:rPr b="1" lang="en" sz="3600"/>
              <a:t>I am Katharine Jarmul</a:t>
            </a:r>
          </a:p>
        </p:txBody>
      </p:sp>
      <p:sp>
        <p:nvSpPr>
          <p:cNvPr id="121" name="Shape 121"/>
          <p:cNvSpPr txBox="1"/>
          <p:nvPr>
            <p:ph idx="4294967295" type="body"/>
          </p:nvPr>
        </p:nvSpPr>
        <p:spPr>
          <a:xfrm>
            <a:off x="1637500" y="2981075"/>
            <a:ext cx="3820800" cy="3282000"/>
          </a:xfrm>
          <a:prstGeom prst="rect">
            <a:avLst/>
          </a:prstGeom>
        </p:spPr>
        <p:txBody>
          <a:bodyPr anchorCtr="0" anchor="t" bIns="91425" lIns="91425" rIns="91425" tIns="91425">
            <a:noAutofit/>
          </a:bodyPr>
          <a:lstStyle/>
          <a:p>
            <a:pPr lvl="0">
              <a:spcBef>
                <a:spcPts val="0"/>
              </a:spcBef>
              <a:buNone/>
            </a:pPr>
            <a:r>
              <a:rPr lang="en" sz="2600"/>
              <a:t>I love working with data in Python. Lots of data is text. :. I love working with text in Python…</a:t>
            </a:r>
          </a:p>
          <a:p>
            <a:pPr lvl="0" rtl="0">
              <a:spcBef>
                <a:spcPts val="0"/>
              </a:spcBef>
              <a:buNone/>
            </a:pPr>
            <a:r>
              <a:t/>
            </a:r>
            <a:endParaRPr sz="2600"/>
          </a:p>
          <a:p>
            <a:pPr lvl="0" rtl="0">
              <a:spcBef>
                <a:spcPts val="0"/>
              </a:spcBef>
              <a:buNone/>
            </a:pPr>
            <a:r>
              <a:rPr lang="en" sz="2600"/>
              <a:t>You can find me at:</a:t>
            </a:r>
          </a:p>
          <a:p>
            <a:pPr lvl="0" rtl="0">
              <a:spcBef>
                <a:spcPts val="0"/>
              </a:spcBef>
              <a:buNone/>
            </a:pPr>
            <a:r>
              <a:rPr lang="en" sz="2600"/>
              <a:t>@kjam</a:t>
            </a:r>
          </a:p>
          <a:p>
            <a:pPr lvl="0" rtl="0">
              <a:spcBef>
                <a:spcPts val="0"/>
              </a:spcBef>
              <a:buNone/>
            </a:pPr>
            <a:r>
              <a:rPr lang="en" sz="2600"/>
              <a:t>http://kjamistan.com</a:t>
            </a:r>
          </a:p>
        </p:txBody>
      </p:sp>
      <p:cxnSp>
        <p:nvCxnSpPr>
          <p:cNvPr id="122" name="Shape 122"/>
          <p:cNvCxnSpPr/>
          <p:nvPr/>
        </p:nvCxnSpPr>
        <p:spPr>
          <a:xfrm>
            <a:off x="6939075" y="5244825"/>
            <a:ext cx="145800" cy="567600"/>
          </a:xfrm>
          <a:prstGeom prst="straightConnector1">
            <a:avLst/>
          </a:prstGeom>
          <a:noFill/>
          <a:ln cap="flat" cmpd="sng" w="9525">
            <a:solidFill>
              <a:srgbClr val="CFD8DC"/>
            </a:solidFill>
            <a:prstDash val="solid"/>
            <a:round/>
            <a:headEnd len="lg" w="lg" type="none"/>
            <a:tailEnd len="lg" w="lg" type="none"/>
          </a:ln>
        </p:spPr>
      </p:cxnSp>
      <p:cxnSp>
        <p:nvCxnSpPr>
          <p:cNvPr id="123" name="Shape 123"/>
          <p:cNvCxnSpPr/>
          <p:nvPr/>
        </p:nvCxnSpPr>
        <p:spPr>
          <a:xfrm>
            <a:off x="7419811" y="4970089"/>
            <a:ext cx="289500" cy="396300"/>
          </a:xfrm>
          <a:prstGeom prst="straightConnector1">
            <a:avLst/>
          </a:prstGeom>
          <a:noFill/>
          <a:ln cap="flat" cmpd="sng" w="9525">
            <a:solidFill>
              <a:srgbClr val="CFD8DC"/>
            </a:solidFill>
            <a:prstDash val="solid"/>
            <a:round/>
            <a:headEnd len="lg" w="lg" type="none"/>
            <a:tailEnd len="lg" w="lg" type="none"/>
          </a:ln>
        </p:spPr>
      </p:cxnSp>
      <p:cxnSp>
        <p:nvCxnSpPr>
          <p:cNvPr id="124" name="Shape 124"/>
          <p:cNvCxnSpPr/>
          <p:nvPr/>
        </p:nvCxnSpPr>
        <p:spPr>
          <a:xfrm>
            <a:off x="7636225" y="4669275"/>
            <a:ext cx="802500" cy="259500"/>
          </a:xfrm>
          <a:prstGeom prst="straightConnector1">
            <a:avLst/>
          </a:prstGeom>
          <a:noFill/>
          <a:ln cap="flat" cmpd="sng" w="9525">
            <a:solidFill>
              <a:srgbClr val="CFD8DC"/>
            </a:solidFill>
            <a:prstDash val="solid"/>
            <a:round/>
            <a:headEnd len="lg" w="lg" type="none"/>
            <a:tailEnd len="lg" w="lg" type="none"/>
          </a:ln>
        </p:spPr>
      </p:cxnSp>
      <p:pic>
        <p:nvPicPr>
          <p:cNvPr descr="kjam_circle.png" id="125" name="Shape 125"/>
          <p:cNvPicPr preferRelativeResize="0"/>
          <p:nvPr/>
        </p:nvPicPr>
        <p:blipFill>
          <a:blip r:embed="rId4">
            <a:alphaModFix/>
          </a:blip>
          <a:stretch>
            <a:fillRect/>
          </a:stretch>
        </p:blipFill>
        <p:spPr>
          <a:xfrm>
            <a:off x="5911474" y="3461762"/>
            <a:ext cx="1729250" cy="17292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9" name="Shape 249"/>
        <p:cNvGrpSpPr/>
        <p:nvPr/>
      </p:nvGrpSpPr>
      <p:grpSpPr>
        <a:xfrm>
          <a:off x="0" y="0"/>
          <a:ext cx="0" cy="0"/>
          <a:chOff x="0" y="0"/>
          <a:chExt cx="0" cy="0"/>
        </a:xfrm>
      </p:grpSpPr>
      <p:sp>
        <p:nvSpPr>
          <p:cNvPr id="250" name="Shape 250"/>
          <p:cNvSpPr txBox="1"/>
          <p:nvPr>
            <p:ph type="title"/>
          </p:nvPr>
        </p:nvSpPr>
        <p:spPr>
          <a:xfrm>
            <a:off x="786150" y="410824"/>
            <a:ext cx="7571700" cy="1314300"/>
          </a:xfrm>
          <a:prstGeom prst="rect">
            <a:avLst/>
          </a:prstGeom>
          <a:ln>
            <a:noFill/>
          </a:ln>
        </p:spPr>
        <p:txBody>
          <a:bodyPr anchorCtr="0" anchor="b" bIns="91425" lIns="91425" rIns="91425" tIns="91425">
            <a:noAutofit/>
          </a:bodyPr>
          <a:lstStyle/>
          <a:p>
            <a:pPr lvl="0" rtl="0">
              <a:spcBef>
                <a:spcPts val="0"/>
              </a:spcBef>
              <a:buNone/>
            </a:pPr>
            <a:r>
              <a:rPr lang="en" sz="3600"/>
              <a:t>Sentiment Analysis Approaches</a:t>
            </a:r>
          </a:p>
        </p:txBody>
      </p:sp>
      <p:graphicFrame>
        <p:nvGraphicFramePr>
          <p:cNvPr id="251" name="Shape 251"/>
          <p:cNvGraphicFramePr/>
          <p:nvPr/>
        </p:nvGraphicFramePr>
        <p:xfrm>
          <a:off x="855925" y="1873350"/>
          <a:ext cx="3000000" cy="3000000"/>
        </p:xfrm>
        <a:graphic>
          <a:graphicData uri="http://schemas.openxmlformats.org/drawingml/2006/table">
            <a:tbl>
              <a:tblPr>
                <a:noFill/>
                <a:tableStyleId>{224A68E0-1FAB-4107-810F-959DD077DFC7}</a:tableStyleId>
              </a:tblPr>
              <a:tblGrid>
                <a:gridCol w="3619500"/>
                <a:gridCol w="3619500"/>
              </a:tblGrid>
              <a:tr h="855625">
                <a:tc>
                  <a:txBody>
                    <a:bodyPr>
                      <a:noAutofit/>
                    </a:bodyPr>
                    <a:lstStyle/>
                    <a:p>
                      <a:pPr lvl="0" rtl="0" algn="ctr">
                        <a:spcBef>
                          <a:spcPts val="0"/>
                        </a:spcBef>
                        <a:buNone/>
                      </a:pPr>
                      <a:r>
                        <a:rPr b="1" lang="en" sz="3000"/>
                        <a:t>Oldies</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rPr b="1" lang="en" sz="3000"/>
                        <a:t>Newbies</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855625">
                <a:tc>
                  <a:txBody>
                    <a:bodyPr>
                      <a:noAutofit/>
                    </a:bodyPr>
                    <a:lstStyle/>
                    <a:p>
                      <a:pPr lvl="0" rtl="0" algn="ctr">
                        <a:spcBef>
                          <a:spcPts val="0"/>
                        </a:spcBef>
                        <a:buNone/>
                      </a:pPr>
                      <a:r>
                        <a:rPr lang="en" sz="3000"/>
                        <a:t>Bag of Words</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rPr lang="en" sz="3000"/>
                        <a:t>Word Embeddings</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855625">
                <a:tc>
                  <a:txBody>
                    <a:bodyPr>
                      <a:noAutofit/>
                    </a:bodyPr>
                    <a:lstStyle/>
                    <a:p>
                      <a:pPr lvl="0" rtl="0" algn="ctr">
                        <a:spcBef>
                          <a:spcPts val="0"/>
                        </a:spcBef>
                        <a:buNone/>
                      </a:pPr>
                      <a:r>
                        <a:rPr lang="en" sz="3000"/>
                        <a:t>TF-IDF</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rPr lang="en" sz="3000"/>
                        <a:t>Doc2vec</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863925">
                <a:tc>
                  <a:txBody>
                    <a:bodyPr>
                      <a:noAutofit/>
                    </a:bodyPr>
                    <a:lstStyle/>
                    <a:p>
                      <a:pPr lvl="0" rtl="0" algn="ctr">
                        <a:spcBef>
                          <a:spcPts val="0"/>
                        </a:spcBef>
                        <a:buNone/>
                      </a:pPr>
                      <a:r>
                        <a:rPr lang="en" sz="3000"/>
                        <a:t>unigrams</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rPr lang="en" sz="3000"/>
                        <a:t>skip-grams / dependencies</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863925">
                <a:tc>
                  <a:txBody>
                    <a:bodyPr>
                      <a:noAutofit/>
                    </a:bodyPr>
                    <a:lstStyle/>
                    <a:p>
                      <a:pPr lvl="0" rtl="0" algn="ctr">
                        <a:spcBef>
                          <a:spcPts val="0"/>
                        </a:spcBef>
                        <a:buClr>
                          <a:schemeClr val="dk1"/>
                        </a:buClr>
                        <a:buSzPct val="36666"/>
                        <a:buFont typeface="Arial"/>
                        <a:buNone/>
                      </a:pPr>
                      <a:r>
                        <a:rPr lang="en" sz="3000">
                          <a:solidFill>
                            <a:schemeClr val="dk1"/>
                          </a:solidFill>
                        </a:rPr>
                        <a:t>supervised</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Clr>
                          <a:schemeClr val="dk1"/>
                        </a:buClr>
                        <a:buSzPct val="36666"/>
                        <a:buFont typeface="Arial"/>
                        <a:buNone/>
                      </a:pPr>
                      <a:r>
                        <a:rPr lang="en" sz="3000">
                          <a:solidFill>
                            <a:schemeClr val="dk1"/>
                          </a:solidFill>
                        </a:rPr>
                        <a:t>semisupervised</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5" name="Shape 255"/>
        <p:cNvGrpSpPr/>
        <p:nvPr/>
      </p:nvGrpSpPr>
      <p:grpSpPr>
        <a:xfrm>
          <a:off x="0" y="0"/>
          <a:ext cx="0" cy="0"/>
          <a:chOff x="0" y="0"/>
          <a:chExt cx="0" cy="0"/>
        </a:xfrm>
      </p:grpSpPr>
      <p:sp>
        <p:nvSpPr>
          <p:cNvPr id="256" name="Shape 256"/>
          <p:cNvSpPr txBox="1"/>
          <p:nvPr>
            <p:ph type="title"/>
          </p:nvPr>
        </p:nvSpPr>
        <p:spPr>
          <a:xfrm>
            <a:off x="786150" y="410825"/>
            <a:ext cx="8027400" cy="936900"/>
          </a:xfrm>
          <a:prstGeom prst="rect">
            <a:avLst/>
          </a:prstGeom>
        </p:spPr>
        <p:txBody>
          <a:bodyPr anchorCtr="0" anchor="b" bIns="91425" lIns="91425" rIns="91425" tIns="91425">
            <a:noAutofit/>
          </a:bodyPr>
          <a:lstStyle/>
          <a:p>
            <a:pPr lvl="0">
              <a:spcBef>
                <a:spcPts val="0"/>
              </a:spcBef>
              <a:buNone/>
            </a:pPr>
            <a:r>
              <a:rPr lang="en" sz="3600"/>
              <a:t>State of the Art Sentiment Features</a:t>
            </a:r>
          </a:p>
        </p:txBody>
      </p:sp>
      <p:pic>
        <p:nvPicPr>
          <p:cNvPr descr="STATE_sentiment_features_bottom.png" id="257" name="Shape 257"/>
          <p:cNvPicPr preferRelativeResize="0"/>
          <p:nvPr/>
        </p:nvPicPr>
        <p:blipFill>
          <a:blip r:embed="rId3">
            <a:alphaModFix/>
          </a:blip>
          <a:stretch>
            <a:fillRect/>
          </a:stretch>
        </p:blipFill>
        <p:spPr>
          <a:xfrm>
            <a:off x="4466276" y="1524000"/>
            <a:ext cx="4618449" cy="4409025"/>
          </a:xfrm>
          <a:prstGeom prst="rect">
            <a:avLst/>
          </a:prstGeom>
          <a:noFill/>
          <a:ln>
            <a:noFill/>
          </a:ln>
        </p:spPr>
      </p:pic>
      <p:pic>
        <p:nvPicPr>
          <p:cNvPr descr="state_features_first.png" id="258" name="Shape 258"/>
          <p:cNvPicPr preferRelativeResize="0"/>
          <p:nvPr/>
        </p:nvPicPr>
        <p:blipFill>
          <a:blip r:embed="rId4">
            <a:alphaModFix/>
          </a:blip>
          <a:stretch>
            <a:fillRect/>
          </a:stretch>
        </p:blipFill>
        <p:spPr>
          <a:xfrm>
            <a:off x="184751" y="1347725"/>
            <a:ext cx="4360800" cy="5203825"/>
          </a:xfrm>
          <a:prstGeom prst="rect">
            <a:avLst/>
          </a:prstGeom>
          <a:noFill/>
          <a:ln>
            <a:noFill/>
          </a:ln>
        </p:spPr>
      </p:pic>
      <p:sp>
        <p:nvSpPr>
          <p:cNvPr id="259" name="Shape 259"/>
          <p:cNvSpPr txBox="1"/>
          <p:nvPr/>
        </p:nvSpPr>
        <p:spPr>
          <a:xfrm>
            <a:off x="5193075" y="6109300"/>
            <a:ext cx="7611300" cy="888000"/>
          </a:xfrm>
          <a:prstGeom prst="rect">
            <a:avLst/>
          </a:prstGeom>
          <a:noFill/>
          <a:ln>
            <a:noFill/>
          </a:ln>
        </p:spPr>
        <p:txBody>
          <a:bodyPr anchorCtr="0" anchor="t" bIns="91425" lIns="91425" rIns="91425" tIns="91425">
            <a:noAutofit/>
          </a:bodyPr>
          <a:lstStyle/>
          <a:p>
            <a:pPr lvl="0">
              <a:spcBef>
                <a:spcPts val="0"/>
              </a:spcBef>
              <a:buNone/>
            </a:pPr>
            <a:r>
              <a:rPr lang="en"/>
              <a:t>Tang, Wei, Qin, Liu and Zhou, 2014</a:t>
            </a:r>
          </a:p>
          <a:p>
            <a:pPr lvl="0">
              <a:spcBef>
                <a:spcPts val="0"/>
              </a:spcBef>
              <a:buNone/>
            </a:pPr>
            <a:r>
              <a:rPr lang="en"/>
              <a:t>(orig. </a:t>
            </a:r>
            <a:r>
              <a:rPr lang="en"/>
              <a:t>Mohammad et al., 2013)</a:t>
            </a: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3" name="Shape 263"/>
        <p:cNvGrpSpPr/>
        <p:nvPr/>
      </p:nvGrpSpPr>
      <p:grpSpPr>
        <a:xfrm>
          <a:off x="0" y="0"/>
          <a:ext cx="0" cy="0"/>
          <a:chOff x="0" y="0"/>
          <a:chExt cx="0" cy="0"/>
        </a:xfrm>
      </p:grpSpPr>
      <p:sp>
        <p:nvSpPr>
          <p:cNvPr id="264" name="Shape 264"/>
          <p:cNvSpPr txBox="1"/>
          <p:nvPr>
            <p:ph type="title"/>
          </p:nvPr>
        </p:nvSpPr>
        <p:spPr>
          <a:xfrm>
            <a:off x="786150" y="410826"/>
            <a:ext cx="7571700" cy="936900"/>
          </a:xfrm>
          <a:prstGeom prst="rect">
            <a:avLst/>
          </a:prstGeom>
        </p:spPr>
        <p:txBody>
          <a:bodyPr anchorCtr="0" anchor="b" bIns="91425" lIns="91425" rIns="91425" tIns="91425">
            <a:noAutofit/>
          </a:bodyPr>
          <a:lstStyle/>
          <a:p>
            <a:pPr lvl="0" rtl="0">
              <a:spcBef>
                <a:spcPts val="0"/>
              </a:spcBef>
              <a:buNone/>
            </a:pPr>
            <a:r>
              <a:rPr lang="en" sz="3000"/>
              <a:t>Gensim and Word2Vec / Doc2Vec</a:t>
            </a:r>
          </a:p>
        </p:txBody>
      </p:sp>
      <p:sp>
        <p:nvSpPr>
          <p:cNvPr id="265" name="Shape 265"/>
          <p:cNvSpPr txBox="1"/>
          <p:nvPr>
            <p:ph idx="1" type="body"/>
          </p:nvPr>
        </p:nvSpPr>
        <p:spPr>
          <a:xfrm>
            <a:off x="786150" y="1682266"/>
            <a:ext cx="7571700" cy="4764900"/>
          </a:xfrm>
          <a:prstGeom prst="rect">
            <a:avLst/>
          </a:prstGeom>
        </p:spPr>
        <p:txBody>
          <a:bodyPr anchorCtr="0" anchor="t" bIns="91425" lIns="91425" rIns="91425" tIns="91425">
            <a:noAutofit/>
          </a:bodyPr>
          <a:lstStyle/>
          <a:p>
            <a:pPr indent="-228600" lvl="0" marL="457200" rtl="0">
              <a:spcBef>
                <a:spcPts val="0"/>
              </a:spcBef>
            </a:pPr>
            <a:r>
              <a:rPr lang="en"/>
              <a:t>What is Word2vec? Doc2vec? </a:t>
            </a:r>
          </a:p>
          <a:p>
            <a:pPr indent="-228600" lvl="0" marL="457200" rtl="0">
              <a:spcBef>
                <a:spcPts val="0"/>
              </a:spcBef>
            </a:pPr>
            <a:r>
              <a:rPr lang="en"/>
              <a:t>Skip-Gram or Continuous Bag of Words?</a:t>
            </a:r>
          </a:p>
          <a:p>
            <a:pPr indent="-228600" lvl="0" marL="457200" rtl="0">
              <a:spcBef>
                <a:spcPts val="0"/>
              </a:spcBef>
            </a:pPr>
            <a:r>
              <a:rPr lang="en"/>
              <a:t>Word Embeddings: A mathematical basis for natural language processing (moving beyond the counts)</a:t>
            </a:r>
          </a:p>
          <a:p>
            <a:pPr indent="-228600" lvl="0" marL="457200" rtl="0">
              <a:spcBef>
                <a:spcPts val="0"/>
              </a:spcBef>
            </a:pPr>
            <a:r>
              <a:rPr lang="en"/>
              <a:t>Gensim library: Helping Python Developers with Word Embeddings since 2010</a:t>
            </a:r>
          </a:p>
          <a:p>
            <a:pPr indent="-228600" lvl="0" marL="457200" rtl="0">
              <a:spcBef>
                <a:spcPts val="0"/>
              </a:spcBef>
            </a:pPr>
            <a:r>
              <a:rPr lang="en"/>
              <a:t>Glove-python available for GloVe implementation</a:t>
            </a: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9" name="Shape 269"/>
        <p:cNvGrpSpPr/>
        <p:nvPr/>
      </p:nvGrpSpPr>
      <p:grpSpPr>
        <a:xfrm>
          <a:off x="0" y="0"/>
          <a:ext cx="0" cy="0"/>
          <a:chOff x="0" y="0"/>
          <a:chExt cx="0" cy="0"/>
        </a:xfrm>
      </p:grpSpPr>
      <p:sp>
        <p:nvSpPr>
          <p:cNvPr id="270" name="Shape 270"/>
          <p:cNvSpPr txBox="1"/>
          <p:nvPr>
            <p:ph type="title"/>
          </p:nvPr>
        </p:nvSpPr>
        <p:spPr>
          <a:xfrm>
            <a:off x="786150" y="-361429"/>
            <a:ext cx="7571700" cy="4303200"/>
          </a:xfrm>
          <a:prstGeom prst="rect">
            <a:avLst/>
          </a:prstGeom>
        </p:spPr>
        <p:txBody>
          <a:bodyPr anchorCtr="0" anchor="b" bIns="91425" lIns="91425" rIns="91425" tIns="91425">
            <a:noAutofit/>
          </a:bodyPr>
          <a:lstStyle/>
          <a:p>
            <a:pPr lvl="0">
              <a:spcBef>
                <a:spcPts val="0"/>
              </a:spcBef>
              <a:buNone/>
            </a:pPr>
            <a:r>
              <a:rPr lang="en" sz="3600"/>
              <a:t>Word </a:t>
            </a:r>
          </a:p>
          <a:p>
            <a:pPr lvl="0">
              <a:spcBef>
                <a:spcPts val="0"/>
              </a:spcBef>
              <a:buNone/>
            </a:pPr>
            <a:r>
              <a:rPr lang="en" sz="3600"/>
              <a:t>Embeddings:</a:t>
            </a:r>
          </a:p>
          <a:p>
            <a:pPr lvl="0">
              <a:spcBef>
                <a:spcPts val="0"/>
              </a:spcBef>
              <a:buNone/>
            </a:pPr>
            <a:r>
              <a:rPr lang="en" sz="3600"/>
              <a:t>Different </a:t>
            </a:r>
          </a:p>
          <a:p>
            <a:pPr lvl="0">
              <a:spcBef>
                <a:spcPts val="0"/>
              </a:spcBef>
              <a:buNone/>
            </a:pPr>
            <a:r>
              <a:rPr lang="en" sz="3600"/>
              <a:t>Methods, </a:t>
            </a:r>
          </a:p>
          <a:p>
            <a:pPr lvl="0">
              <a:spcBef>
                <a:spcPts val="0"/>
              </a:spcBef>
              <a:buNone/>
            </a:pPr>
            <a:r>
              <a:rPr lang="en" sz="3600"/>
              <a:t>Different </a:t>
            </a:r>
          </a:p>
          <a:p>
            <a:pPr lvl="0" rtl="0">
              <a:spcBef>
                <a:spcPts val="0"/>
              </a:spcBef>
              <a:buNone/>
            </a:pPr>
            <a:r>
              <a:rPr lang="en" sz="3600"/>
              <a:t>Results</a:t>
            </a:r>
          </a:p>
        </p:txBody>
      </p:sp>
      <p:sp>
        <p:nvSpPr>
          <p:cNvPr id="271" name="Shape 271"/>
          <p:cNvSpPr txBox="1"/>
          <p:nvPr/>
        </p:nvSpPr>
        <p:spPr>
          <a:xfrm>
            <a:off x="1400675" y="5404475"/>
            <a:ext cx="7611300" cy="888000"/>
          </a:xfrm>
          <a:prstGeom prst="rect">
            <a:avLst/>
          </a:prstGeom>
          <a:noFill/>
          <a:ln>
            <a:noFill/>
          </a:ln>
        </p:spPr>
        <p:txBody>
          <a:bodyPr anchorCtr="0" anchor="t" bIns="91425" lIns="91425" rIns="91425" tIns="91425">
            <a:noAutofit/>
          </a:bodyPr>
          <a:lstStyle/>
          <a:p>
            <a:pPr lvl="0" rtl="0">
              <a:spcBef>
                <a:spcPts val="0"/>
              </a:spcBef>
              <a:buClr>
                <a:schemeClr val="dk1"/>
              </a:buClr>
              <a:buFont typeface="Arial"/>
              <a:buNone/>
            </a:pPr>
            <a:r>
              <a:t/>
            </a:r>
            <a:endParaRPr/>
          </a:p>
          <a:p>
            <a:pPr lvl="0" rtl="0">
              <a:spcBef>
                <a:spcPts val="0"/>
              </a:spcBef>
              <a:buNone/>
            </a:pPr>
            <a:r>
              <a:t/>
            </a:r>
            <a:endParaRPr/>
          </a:p>
        </p:txBody>
      </p:sp>
      <p:pic>
        <p:nvPicPr>
          <p:cNvPr descr="target-word-embeddings-different-models.png" id="272" name="Shape 272"/>
          <p:cNvPicPr preferRelativeResize="0"/>
          <p:nvPr/>
        </p:nvPicPr>
        <p:blipFill>
          <a:blip r:embed="rId3">
            <a:alphaModFix/>
          </a:blip>
          <a:stretch>
            <a:fillRect/>
          </a:stretch>
        </p:blipFill>
        <p:spPr>
          <a:xfrm>
            <a:off x="3850550" y="54600"/>
            <a:ext cx="5360225" cy="6941724"/>
          </a:xfrm>
          <a:prstGeom prst="rect">
            <a:avLst/>
          </a:prstGeom>
          <a:noFill/>
          <a:ln>
            <a:noFill/>
          </a:ln>
        </p:spPr>
      </p:pic>
      <p:sp>
        <p:nvSpPr>
          <p:cNvPr id="273" name="Shape 273"/>
          <p:cNvSpPr txBox="1"/>
          <p:nvPr/>
        </p:nvSpPr>
        <p:spPr>
          <a:xfrm>
            <a:off x="668500" y="5555550"/>
            <a:ext cx="6224100" cy="623400"/>
          </a:xfrm>
          <a:prstGeom prst="rect">
            <a:avLst/>
          </a:prstGeom>
          <a:noFill/>
          <a:ln>
            <a:noFill/>
          </a:ln>
        </p:spPr>
        <p:txBody>
          <a:bodyPr anchorCtr="0" anchor="t" bIns="91425" lIns="91425" rIns="91425" tIns="91425">
            <a:noAutofit/>
          </a:bodyPr>
          <a:lstStyle/>
          <a:p>
            <a:pPr lvl="0">
              <a:spcBef>
                <a:spcPts val="0"/>
              </a:spcBef>
              <a:buNone/>
            </a:pPr>
            <a:r>
              <a:rPr lang="en"/>
              <a:t>Levy &amp; Goldberg, 2014</a:t>
            </a: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7" name="Shape 277"/>
        <p:cNvGrpSpPr/>
        <p:nvPr/>
      </p:nvGrpSpPr>
      <p:grpSpPr>
        <a:xfrm>
          <a:off x="0" y="0"/>
          <a:ext cx="0" cy="0"/>
          <a:chOff x="0" y="0"/>
          <a:chExt cx="0" cy="0"/>
        </a:xfrm>
      </p:grpSpPr>
      <p:sp>
        <p:nvSpPr>
          <p:cNvPr id="278" name="Shape 278"/>
          <p:cNvSpPr txBox="1"/>
          <p:nvPr>
            <p:ph type="title"/>
          </p:nvPr>
        </p:nvSpPr>
        <p:spPr>
          <a:xfrm>
            <a:off x="786150" y="410826"/>
            <a:ext cx="7571700" cy="936900"/>
          </a:xfrm>
          <a:prstGeom prst="rect">
            <a:avLst/>
          </a:prstGeom>
        </p:spPr>
        <p:txBody>
          <a:bodyPr anchorCtr="0" anchor="b" bIns="91425" lIns="91425" rIns="91425" tIns="91425">
            <a:noAutofit/>
          </a:bodyPr>
          <a:lstStyle/>
          <a:p>
            <a:pPr lvl="0">
              <a:spcBef>
                <a:spcPts val="0"/>
              </a:spcBef>
              <a:buNone/>
            </a:pPr>
            <a:r>
              <a:rPr lang="en" sz="3600"/>
              <a:t>Online Comparison:</a:t>
            </a:r>
          </a:p>
          <a:p>
            <a:pPr lvl="0" algn="r">
              <a:spcBef>
                <a:spcPts val="0"/>
              </a:spcBef>
              <a:buNone/>
            </a:pPr>
            <a:r>
              <a:rPr lang="en" sz="3600"/>
              <a:t> Word Embedding Methods</a:t>
            </a:r>
          </a:p>
        </p:txBody>
      </p:sp>
      <p:pic>
        <p:nvPicPr>
          <p:cNvPr descr="python_we.png" id="279" name="Shape 279"/>
          <p:cNvPicPr preferRelativeResize="0"/>
          <p:nvPr/>
        </p:nvPicPr>
        <p:blipFill>
          <a:blip r:embed="rId3">
            <a:alphaModFix/>
          </a:blip>
          <a:stretch>
            <a:fillRect/>
          </a:stretch>
        </p:blipFill>
        <p:spPr>
          <a:xfrm>
            <a:off x="1809600" y="1347728"/>
            <a:ext cx="4883475" cy="4412049"/>
          </a:xfrm>
          <a:prstGeom prst="rect">
            <a:avLst/>
          </a:prstGeom>
          <a:noFill/>
          <a:ln>
            <a:noFill/>
          </a:ln>
        </p:spPr>
      </p:pic>
      <p:sp>
        <p:nvSpPr>
          <p:cNvPr id="280" name="Shape 280"/>
          <p:cNvSpPr txBox="1"/>
          <p:nvPr/>
        </p:nvSpPr>
        <p:spPr>
          <a:xfrm>
            <a:off x="508500" y="5566125"/>
            <a:ext cx="7916100" cy="923700"/>
          </a:xfrm>
          <a:prstGeom prst="rect">
            <a:avLst/>
          </a:prstGeom>
          <a:noFill/>
          <a:ln>
            <a:noFill/>
          </a:ln>
        </p:spPr>
        <p:txBody>
          <a:bodyPr anchorCtr="0" anchor="t" bIns="91425" lIns="91425" rIns="91425" tIns="91425">
            <a:noAutofit/>
          </a:bodyPr>
          <a:lstStyle/>
          <a:p>
            <a:pPr lvl="0">
              <a:spcBef>
                <a:spcPts val="0"/>
              </a:spcBef>
              <a:buNone/>
            </a:pPr>
            <a:r>
              <a:rPr lang="en" u="sng">
                <a:solidFill>
                  <a:schemeClr val="hlink"/>
                </a:solidFill>
                <a:hlinkClick r:id="rId4"/>
              </a:rPr>
              <a:t>http://irsrv2.cs.biu.ac.il:9998/?word=python</a:t>
            </a:r>
          </a:p>
          <a:p>
            <a:pPr lvl="0">
              <a:spcBef>
                <a:spcPts val="0"/>
              </a:spcBef>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4" name="Shape 284"/>
        <p:cNvGrpSpPr/>
        <p:nvPr/>
      </p:nvGrpSpPr>
      <p:grpSpPr>
        <a:xfrm>
          <a:off x="0" y="0"/>
          <a:ext cx="0" cy="0"/>
          <a:chOff x="0" y="0"/>
          <a:chExt cx="0" cy="0"/>
        </a:xfrm>
      </p:grpSpPr>
      <p:sp>
        <p:nvSpPr>
          <p:cNvPr id="285" name="Shape 285"/>
          <p:cNvSpPr txBox="1"/>
          <p:nvPr>
            <p:ph type="title"/>
          </p:nvPr>
        </p:nvSpPr>
        <p:spPr>
          <a:xfrm>
            <a:off x="786150" y="569376"/>
            <a:ext cx="7571700" cy="936900"/>
          </a:xfrm>
          <a:prstGeom prst="rect">
            <a:avLst/>
          </a:prstGeom>
        </p:spPr>
        <p:txBody>
          <a:bodyPr anchorCtr="0" anchor="b" bIns="91425" lIns="91425" rIns="91425" tIns="91425">
            <a:noAutofit/>
          </a:bodyPr>
          <a:lstStyle/>
          <a:p>
            <a:pPr indent="0" lvl="0" marL="0" rtl="0" algn="ctr">
              <a:spcBef>
                <a:spcPts val="0"/>
              </a:spcBef>
              <a:buNone/>
            </a:pPr>
            <a:r>
              <a:t/>
            </a:r>
            <a:endParaRPr sz="3600"/>
          </a:p>
          <a:p>
            <a:pPr indent="0" lvl="0" marL="0" algn="ctr">
              <a:spcBef>
                <a:spcPts val="0"/>
              </a:spcBef>
              <a:buNone/>
            </a:pPr>
            <a:r>
              <a:rPr lang="en" sz="3600"/>
              <a:t>Word Embeddings... Not Neutral!!</a:t>
            </a:r>
          </a:p>
        </p:txBody>
      </p:sp>
      <p:sp>
        <p:nvSpPr>
          <p:cNvPr id="286" name="Shape 286"/>
          <p:cNvSpPr txBox="1"/>
          <p:nvPr>
            <p:ph idx="1" type="body"/>
          </p:nvPr>
        </p:nvSpPr>
        <p:spPr>
          <a:xfrm>
            <a:off x="786150" y="1682275"/>
            <a:ext cx="7974600" cy="4764900"/>
          </a:xfrm>
          <a:prstGeom prst="rect">
            <a:avLst/>
          </a:prstGeom>
        </p:spPr>
        <p:txBody>
          <a:bodyPr anchorCtr="0" anchor="t" bIns="91425" lIns="91425" rIns="91425" tIns="91425">
            <a:noAutofit/>
          </a:bodyPr>
          <a:lstStyle/>
          <a:p>
            <a:pPr indent="-228600" lvl="0" marL="457200" rtl="0">
              <a:spcBef>
                <a:spcPts val="0"/>
              </a:spcBef>
            </a:pPr>
            <a:r>
              <a:rPr lang="en"/>
              <a:t>King - Man + Woman = Queen</a:t>
            </a:r>
          </a:p>
          <a:p>
            <a:pPr indent="-228600" lvl="0" marL="457200" rtl="0">
              <a:spcBef>
                <a:spcPts val="0"/>
              </a:spcBef>
            </a:pPr>
            <a:r>
              <a:rPr lang="en"/>
              <a:t>Doctor - Man + Woman = Gynecologist / Nurse</a:t>
            </a:r>
          </a:p>
          <a:p>
            <a:pPr indent="-228600" lvl="0" marL="457200" rtl="0">
              <a:spcBef>
                <a:spcPts val="0"/>
              </a:spcBef>
            </a:pPr>
            <a:r>
              <a:rPr lang="en"/>
              <a:t>Professor - Man + Woman = Asst. Professor</a:t>
            </a:r>
          </a:p>
          <a:p>
            <a:pPr indent="-228600" lvl="0" marL="457200" rtl="0">
              <a:spcBef>
                <a:spcPts val="0"/>
              </a:spcBef>
            </a:pPr>
            <a:r>
              <a:rPr lang="en"/>
              <a:t>Professor - Woman + Man = Professor Emeritus</a:t>
            </a:r>
          </a:p>
          <a:p>
            <a:pPr indent="-228600" lvl="0" marL="457200" rtl="0">
              <a:spcBef>
                <a:spcPts val="0"/>
              </a:spcBef>
            </a:pPr>
            <a:r>
              <a:rPr lang="en"/>
              <a:t>Try searching most similar for: Mexicans, immigrants, Negroes (yes, it exists), Asian and Jews with topn=30</a:t>
            </a:r>
          </a:p>
          <a:p>
            <a:pPr lvl="0" rtl="0">
              <a:spcBef>
                <a:spcPts val="0"/>
              </a:spcBef>
              <a:buNone/>
            </a:pPr>
            <a:r>
              <a:t/>
            </a:r>
            <a:endParaRPr/>
          </a:p>
          <a:p>
            <a:pPr lvl="0" rtl="0" algn="r">
              <a:spcBef>
                <a:spcPts val="0"/>
              </a:spcBef>
              <a:buClr>
                <a:schemeClr val="dk1"/>
              </a:buClr>
              <a:buSzPct val="61111"/>
              <a:buFont typeface="Arial"/>
              <a:buNone/>
            </a:pPr>
            <a:r>
              <a:rPr lang="en" sz="1800"/>
              <a:t>(Bolukbasi, Chang, Zou, Saligrama and Kalai, 2016)</a:t>
            </a:r>
          </a:p>
          <a:p>
            <a:pPr lvl="0" rtl="0">
              <a:spcBef>
                <a:spcPts val="0"/>
              </a:spcBef>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0" name="Shape 290"/>
        <p:cNvGrpSpPr/>
        <p:nvPr/>
      </p:nvGrpSpPr>
      <p:grpSpPr>
        <a:xfrm>
          <a:off x="0" y="0"/>
          <a:ext cx="0" cy="0"/>
          <a:chOff x="0" y="0"/>
          <a:chExt cx="0" cy="0"/>
        </a:xfrm>
      </p:grpSpPr>
      <p:sp>
        <p:nvSpPr>
          <p:cNvPr id="291" name="Shape 291"/>
          <p:cNvSpPr txBox="1"/>
          <p:nvPr>
            <p:ph type="title"/>
          </p:nvPr>
        </p:nvSpPr>
        <p:spPr>
          <a:xfrm>
            <a:off x="786150" y="410826"/>
            <a:ext cx="7571700" cy="936900"/>
          </a:xfrm>
          <a:prstGeom prst="rect">
            <a:avLst/>
          </a:prstGeom>
        </p:spPr>
        <p:txBody>
          <a:bodyPr anchorCtr="0" anchor="b" bIns="91425" lIns="91425" rIns="91425" tIns="91425">
            <a:noAutofit/>
          </a:bodyPr>
          <a:lstStyle/>
          <a:p>
            <a:pPr lvl="0">
              <a:spcBef>
                <a:spcPts val="0"/>
              </a:spcBef>
              <a:buNone/>
            </a:pPr>
            <a:r>
              <a:rPr lang="en" sz="3000"/>
              <a:t>Gensim with Labels: Word2Vec</a:t>
            </a:r>
          </a:p>
        </p:txBody>
      </p:sp>
      <p:sp>
        <p:nvSpPr>
          <p:cNvPr id="292" name="Shape 292"/>
          <p:cNvSpPr txBox="1"/>
          <p:nvPr>
            <p:ph idx="1" type="body"/>
          </p:nvPr>
        </p:nvSpPr>
        <p:spPr>
          <a:xfrm>
            <a:off x="786150" y="1682266"/>
            <a:ext cx="7571700" cy="4764900"/>
          </a:xfrm>
          <a:prstGeom prst="rect">
            <a:avLst/>
          </a:prstGeom>
        </p:spPr>
        <p:txBody>
          <a:bodyPr anchorCtr="0" anchor="t" bIns="91425" lIns="91425" rIns="91425" tIns="91425">
            <a:noAutofit/>
          </a:bodyPr>
          <a:lstStyle/>
          <a:p>
            <a:pPr lvl="0">
              <a:spcBef>
                <a:spcPts val="0"/>
              </a:spcBef>
              <a:buNone/>
            </a:pPr>
            <a:r>
              <a:t/>
            </a:r>
            <a:endParaRPr/>
          </a:p>
          <a:p>
            <a:pPr lvl="0">
              <a:spcBef>
                <a:spcPts val="0"/>
              </a:spcBef>
              <a:buNone/>
            </a:pPr>
            <a:r>
              <a:t/>
            </a:r>
            <a:endParaRPr/>
          </a:p>
          <a:p>
            <a:pPr lvl="0">
              <a:spcBef>
                <a:spcPts val="0"/>
              </a:spcBef>
              <a:buNone/>
            </a:pPr>
            <a:r>
              <a:t/>
            </a:r>
            <a:endParaRPr/>
          </a:p>
          <a:p>
            <a:pPr lvl="0">
              <a:spcBef>
                <a:spcPts val="0"/>
              </a:spcBef>
              <a:buNone/>
            </a:pPr>
            <a:r>
              <a:t/>
            </a:r>
            <a:endParaRPr/>
          </a:p>
          <a:p>
            <a:pPr lvl="0">
              <a:spcBef>
                <a:spcPts val="0"/>
              </a:spcBef>
              <a:buNone/>
            </a:pPr>
            <a:r>
              <a:rPr lang="en"/>
              <a:t>Great examples:</a:t>
            </a:r>
          </a:p>
          <a:p>
            <a:pPr indent="-342900" lvl="0" marL="457200" rtl="0">
              <a:spcBef>
                <a:spcPts val="0"/>
              </a:spcBef>
              <a:buSzPct val="100000"/>
            </a:pPr>
            <a:r>
              <a:rPr lang="en" sz="1800" u="sng">
                <a:solidFill>
                  <a:schemeClr val="hlink"/>
                </a:solidFill>
                <a:hlinkClick r:id="rId3"/>
              </a:rPr>
              <a:t>http://linanqiu.github.io/2015/10/07/word2vec-sentiment/</a:t>
            </a:r>
          </a:p>
          <a:p>
            <a:pPr indent="-342900" lvl="0" marL="457200" rtl="0">
              <a:spcBef>
                <a:spcPts val="0"/>
              </a:spcBef>
              <a:buSzPct val="100000"/>
            </a:pPr>
            <a:r>
              <a:rPr lang="en" sz="1800" u="sng">
                <a:solidFill>
                  <a:schemeClr val="hlink"/>
                </a:solidFill>
                <a:hlinkClick r:id="rId4"/>
              </a:rPr>
              <a:t>https://districtdatalabs.silvrback.com/modern-methods-for-sentiment-analysis</a:t>
            </a:r>
          </a:p>
          <a:p>
            <a:pPr lvl="0">
              <a:spcBef>
                <a:spcPts val="0"/>
              </a:spcBef>
              <a:buNone/>
            </a:pPr>
            <a:r>
              <a:t/>
            </a:r>
            <a:endParaRPr/>
          </a:p>
        </p:txBody>
      </p:sp>
      <p:pic>
        <p:nvPicPr>
          <p:cNvPr descr="word2vec_sentiment.png" id="293" name="Shape 293"/>
          <p:cNvPicPr preferRelativeResize="0"/>
          <p:nvPr/>
        </p:nvPicPr>
        <p:blipFill>
          <a:blip r:embed="rId5">
            <a:alphaModFix/>
          </a:blip>
          <a:stretch>
            <a:fillRect/>
          </a:stretch>
        </p:blipFill>
        <p:spPr>
          <a:xfrm>
            <a:off x="2225300" y="1682272"/>
            <a:ext cx="4193649" cy="15659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7" name="Shape 297"/>
        <p:cNvGrpSpPr/>
        <p:nvPr/>
      </p:nvGrpSpPr>
      <p:grpSpPr>
        <a:xfrm>
          <a:off x="0" y="0"/>
          <a:ext cx="0" cy="0"/>
          <a:chOff x="0" y="0"/>
          <a:chExt cx="0" cy="0"/>
        </a:xfrm>
      </p:grpSpPr>
      <p:sp>
        <p:nvSpPr>
          <p:cNvPr id="298" name="Shape 298"/>
          <p:cNvSpPr txBox="1"/>
          <p:nvPr>
            <p:ph type="title"/>
          </p:nvPr>
        </p:nvSpPr>
        <p:spPr>
          <a:xfrm>
            <a:off x="786150" y="410826"/>
            <a:ext cx="7571700" cy="936900"/>
          </a:xfrm>
          <a:prstGeom prst="rect">
            <a:avLst/>
          </a:prstGeom>
        </p:spPr>
        <p:txBody>
          <a:bodyPr anchorCtr="0" anchor="b" bIns="91425" lIns="91425" rIns="91425" tIns="91425">
            <a:noAutofit/>
          </a:bodyPr>
          <a:lstStyle/>
          <a:p>
            <a:pPr lvl="0">
              <a:spcBef>
                <a:spcPts val="0"/>
              </a:spcBef>
              <a:buNone/>
            </a:pPr>
            <a:r>
              <a:rPr lang="en" sz="3000"/>
              <a:t>Gensim with Labels: Doc2Vec </a:t>
            </a:r>
          </a:p>
          <a:p>
            <a:pPr indent="457200" lvl="0" marL="2743200" rtl="0">
              <a:spcBef>
                <a:spcPts val="0"/>
              </a:spcBef>
              <a:buNone/>
            </a:pPr>
            <a:r>
              <a:rPr lang="en" sz="3000"/>
              <a:t>Labeled Sentences</a:t>
            </a:r>
          </a:p>
        </p:txBody>
      </p:sp>
      <p:sp>
        <p:nvSpPr>
          <p:cNvPr id="299" name="Shape 299"/>
          <p:cNvSpPr txBox="1"/>
          <p:nvPr>
            <p:ph idx="1" type="body"/>
          </p:nvPr>
        </p:nvSpPr>
        <p:spPr>
          <a:xfrm>
            <a:off x="786150" y="1682266"/>
            <a:ext cx="7571700" cy="4764900"/>
          </a:xfrm>
          <a:prstGeom prst="rect">
            <a:avLst/>
          </a:prstGeom>
        </p:spPr>
        <p:txBody>
          <a:bodyPr anchorCtr="0" anchor="t" bIns="91425" lIns="91425" rIns="91425" tIns="91425">
            <a:noAutofit/>
          </a:bodyPr>
          <a:lstStyle/>
          <a:p>
            <a:pPr lvl="0" rtl="0">
              <a:spcBef>
                <a:spcPts val="0"/>
              </a:spcBef>
              <a:buNone/>
            </a:pPr>
            <a:r>
              <a:t/>
            </a:r>
            <a:endParaRPr/>
          </a:p>
          <a:p>
            <a:pPr lvl="0" rtl="0">
              <a:spcBef>
                <a:spcPts val="0"/>
              </a:spcBef>
              <a:buNone/>
            </a:pPr>
            <a:r>
              <a:t/>
            </a:r>
            <a:endParaRPr/>
          </a:p>
          <a:p>
            <a:pPr lvl="0" rtl="0">
              <a:spcBef>
                <a:spcPts val="0"/>
              </a:spcBef>
              <a:buNone/>
            </a:pPr>
            <a:r>
              <a:t/>
            </a:r>
            <a:endParaRPr/>
          </a:p>
          <a:p>
            <a:pPr lvl="0" rtl="0">
              <a:spcBef>
                <a:spcPts val="0"/>
              </a:spcBef>
              <a:buNone/>
            </a:pPr>
            <a:r>
              <a:t/>
            </a:r>
            <a:endParaRPr/>
          </a:p>
          <a:p>
            <a:pPr lvl="0" rtl="0">
              <a:spcBef>
                <a:spcPts val="0"/>
              </a:spcBef>
              <a:buNone/>
            </a:pPr>
            <a:r>
              <a:rPr lang="en"/>
              <a:t>Great examples:</a:t>
            </a:r>
          </a:p>
          <a:p>
            <a:pPr indent="-342900" lvl="0" marL="457200" rtl="0">
              <a:spcBef>
                <a:spcPts val="0"/>
              </a:spcBef>
              <a:buSzPct val="100000"/>
            </a:pPr>
            <a:r>
              <a:rPr lang="en" sz="1800" u="sng">
                <a:solidFill>
                  <a:schemeClr val="hlink"/>
                </a:solidFill>
                <a:hlinkClick r:id="rId3"/>
              </a:rPr>
              <a:t>http://linanqiu.github.io/2015/10/07/word2vec-sentiment/</a:t>
            </a:r>
          </a:p>
          <a:p>
            <a:pPr indent="-342900" lvl="0" marL="457200" rtl="0">
              <a:spcBef>
                <a:spcPts val="0"/>
              </a:spcBef>
              <a:buSzPct val="100000"/>
            </a:pPr>
            <a:r>
              <a:rPr lang="en" sz="1800" u="sng">
                <a:solidFill>
                  <a:schemeClr val="hlink"/>
                </a:solidFill>
                <a:hlinkClick r:id="rId4"/>
              </a:rPr>
              <a:t>https://districtdatalabs.silvrback.com/modern-methods-for-sentiment-analysis</a:t>
            </a:r>
          </a:p>
          <a:p>
            <a:pPr lvl="0" rtl="0">
              <a:spcBef>
                <a:spcPts val="0"/>
              </a:spcBef>
              <a:buNone/>
            </a:pPr>
            <a:r>
              <a:t/>
            </a:r>
            <a:endParaRPr/>
          </a:p>
        </p:txBody>
      </p:sp>
      <p:pic>
        <p:nvPicPr>
          <p:cNvPr descr="doc2vec_sentiment.png" id="300" name="Shape 300"/>
          <p:cNvPicPr preferRelativeResize="0"/>
          <p:nvPr/>
        </p:nvPicPr>
        <p:blipFill>
          <a:blip r:embed="rId5">
            <a:alphaModFix/>
          </a:blip>
          <a:stretch>
            <a:fillRect/>
          </a:stretch>
        </p:blipFill>
        <p:spPr>
          <a:xfrm>
            <a:off x="-102424" y="2053400"/>
            <a:ext cx="8964050" cy="99989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4" name="Shape 304"/>
        <p:cNvGrpSpPr/>
        <p:nvPr/>
      </p:nvGrpSpPr>
      <p:grpSpPr>
        <a:xfrm>
          <a:off x="0" y="0"/>
          <a:ext cx="0" cy="0"/>
          <a:chOff x="0" y="0"/>
          <a:chExt cx="0" cy="0"/>
        </a:xfrm>
      </p:grpSpPr>
      <p:sp>
        <p:nvSpPr>
          <p:cNvPr id="305" name="Shape 305"/>
          <p:cNvSpPr txBox="1"/>
          <p:nvPr>
            <p:ph type="title"/>
          </p:nvPr>
        </p:nvSpPr>
        <p:spPr>
          <a:xfrm>
            <a:off x="786150" y="410826"/>
            <a:ext cx="7571700" cy="936900"/>
          </a:xfrm>
          <a:prstGeom prst="rect">
            <a:avLst/>
          </a:prstGeom>
        </p:spPr>
        <p:txBody>
          <a:bodyPr anchorCtr="0" anchor="b" bIns="91425" lIns="91425" rIns="91425" tIns="91425">
            <a:noAutofit/>
          </a:bodyPr>
          <a:lstStyle/>
          <a:p>
            <a:pPr lvl="0">
              <a:spcBef>
                <a:spcPts val="0"/>
              </a:spcBef>
              <a:buNone/>
            </a:pPr>
            <a:r>
              <a:rPr lang="en" sz="3600"/>
              <a:t>Choosing n-gram length (RNTN)</a:t>
            </a:r>
          </a:p>
        </p:txBody>
      </p:sp>
      <p:pic>
        <p:nvPicPr>
          <p:cNvPr descr="sentiment_analysis_standford_trees_hist.png" id="306" name="Shape 306"/>
          <p:cNvPicPr preferRelativeResize="0"/>
          <p:nvPr/>
        </p:nvPicPr>
        <p:blipFill>
          <a:blip r:embed="rId3">
            <a:alphaModFix/>
          </a:blip>
          <a:stretch>
            <a:fillRect/>
          </a:stretch>
        </p:blipFill>
        <p:spPr>
          <a:xfrm>
            <a:off x="0" y="1532800"/>
            <a:ext cx="9144000" cy="3528124"/>
          </a:xfrm>
          <a:prstGeom prst="rect">
            <a:avLst/>
          </a:prstGeom>
          <a:noFill/>
          <a:ln>
            <a:noFill/>
          </a:ln>
        </p:spPr>
      </p:pic>
      <p:sp>
        <p:nvSpPr>
          <p:cNvPr id="307" name="Shape 307"/>
          <p:cNvSpPr txBox="1"/>
          <p:nvPr/>
        </p:nvSpPr>
        <p:spPr>
          <a:xfrm>
            <a:off x="1400675" y="5404475"/>
            <a:ext cx="7611300" cy="888000"/>
          </a:xfrm>
          <a:prstGeom prst="rect">
            <a:avLst/>
          </a:prstGeom>
          <a:noFill/>
          <a:ln>
            <a:noFill/>
          </a:ln>
        </p:spPr>
        <p:txBody>
          <a:bodyPr anchorCtr="0" anchor="t" bIns="91425" lIns="91425" rIns="91425" tIns="91425">
            <a:noAutofit/>
          </a:bodyPr>
          <a:lstStyle/>
          <a:p>
            <a:pPr lvl="0">
              <a:spcBef>
                <a:spcPts val="0"/>
              </a:spcBef>
              <a:buClr>
                <a:schemeClr val="dk1"/>
              </a:buClr>
              <a:buFont typeface="Arial"/>
              <a:buNone/>
            </a:pPr>
            <a:r>
              <a:rPr lang="en"/>
              <a:t>Socher, Perelygin, Wu, Chuang, Manning, Ng and Potts, 2012</a:t>
            </a:r>
          </a:p>
          <a:p>
            <a:pPr lvl="0">
              <a:spcBef>
                <a:spcPts val="0"/>
              </a:spcBef>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1" name="Shape 311"/>
        <p:cNvGrpSpPr/>
        <p:nvPr/>
      </p:nvGrpSpPr>
      <p:grpSpPr>
        <a:xfrm>
          <a:off x="0" y="0"/>
          <a:ext cx="0" cy="0"/>
          <a:chOff x="0" y="0"/>
          <a:chExt cx="0" cy="0"/>
        </a:xfrm>
      </p:grpSpPr>
      <p:sp>
        <p:nvSpPr>
          <p:cNvPr id="312" name="Shape 312"/>
          <p:cNvSpPr txBox="1"/>
          <p:nvPr>
            <p:ph type="title"/>
          </p:nvPr>
        </p:nvSpPr>
        <p:spPr>
          <a:xfrm>
            <a:off x="786150" y="258426"/>
            <a:ext cx="7571700" cy="936900"/>
          </a:xfrm>
          <a:prstGeom prst="rect">
            <a:avLst/>
          </a:prstGeom>
        </p:spPr>
        <p:txBody>
          <a:bodyPr anchorCtr="0" anchor="b" bIns="91425" lIns="91425" rIns="91425" tIns="91425">
            <a:noAutofit/>
          </a:bodyPr>
          <a:lstStyle/>
          <a:p>
            <a:pPr lvl="0" rtl="0">
              <a:spcBef>
                <a:spcPts val="0"/>
              </a:spcBef>
              <a:buNone/>
            </a:pPr>
            <a:r>
              <a:rPr lang="en" sz="3000"/>
              <a:t>LSTM with Theano / TensorFlow</a:t>
            </a:r>
          </a:p>
        </p:txBody>
      </p:sp>
      <p:pic>
        <p:nvPicPr>
          <p:cNvPr descr="gers_lstm_deeplearning4j.png" id="313" name="Shape 313"/>
          <p:cNvPicPr preferRelativeResize="0"/>
          <p:nvPr/>
        </p:nvPicPr>
        <p:blipFill>
          <a:blip r:embed="rId3">
            <a:alphaModFix/>
          </a:blip>
          <a:stretch>
            <a:fillRect/>
          </a:stretch>
        </p:blipFill>
        <p:spPr>
          <a:xfrm>
            <a:off x="293601" y="1195325"/>
            <a:ext cx="7776947" cy="5774500"/>
          </a:xfrm>
          <a:prstGeom prst="rect">
            <a:avLst/>
          </a:prstGeom>
          <a:noFill/>
          <a:ln>
            <a:noFill/>
          </a:ln>
        </p:spPr>
      </p:pic>
      <p:sp>
        <p:nvSpPr>
          <p:cNvPr id="314" name="Shape 314"/>
          <p:cNvSpPr txBox="1"/>
          <p:nvPr/>
        </p:nvSpPr>
        <p:spPr>
          <a:xfrm>
            <a:off x="5740125" y="6066700"/>
            <a:ext cx="7234800" cy="844200"/>
          </a:xfrm>
          <a:prstGeom prst="rect">
            <a:avLst/>
          </a:prstGeom>
          <a:noFill/>
          <a:ln>
            <a:noFill/>
          </a:ln>
        </p:spPr>
        <p:txBody>
          <a:bodyPr anchorCtr="0" anchor="t" bIns="91425" lIns="91425" rIns="91425" tIns="91425">
            <a:noAutofit/>
          </a:bodyPr>
          <a:lstStyle/>
          <a:p>
            <a:pPr lvl="0">
              <a:spcBef>
                <a:spcPts val="0"/>
              </a:spcBef>
              <a:buNone/>
            </a:pPr>
            <a:r>
              <a:rPr lang="en"/>
              <a:t>DeepLearning4J</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9" name="Shape 129"/>
        <p:cNvGrpSpPr/>
        <p:nvPr/>
      </p:nvGrpSpPr>
      <p:grpSpPr>
        <a:xfrm>
          <a:off x="0" y="0"/>
          <a:ext cx="0" cy="0"/>
          <a:chOff x="0" y="0"/>
          <a:chExt cx="0" cy="0"/>
        </a:xfrm>
      </p:grpSpPr>
      <p:sp>
        <p:nvSpPr>
          <p:cNvPr id="130" name="Shape 130"/>
          <p:cNvSpPr txBox="1"/>
          <p:nvPr>
            <p:ph type="ctrTitle"/>
          </p:nvPr>
        </p:nvSpPr>
        <p:spPr>
          <a:xfrm>
            <a:off x="1546025" y="2034925"/>
            <a:ext cx="5832600" cy="1546500"/>
          </a:xfrm>
          <a:prstGeom prst="rect">
            <a:avLst/>
          </a:prstGeom>
        </p:spPr>
        <p:txBody>
          <a:bodyPr anchorCtr="0" anchor="b" bIns="91425" lIns="91425" rIns="91425" tIns="91425">
            <a:noAutofit/>
          </a:bodyPr>
          <a:lstStyle/>
          <a:p>
            <a:pPr lvl="0" rtl="0">
              <a:spcBef>
                <a:spcPts val="0"/>
              </a:spcBef>
              <a:buNone/>
            </a:pPr>
            <a:r>
              <a:rPr lang="en" sz="6000">
                <a:solidFill>
                  <a:srgbClr val="CFD8DC"/>
                </a:solidFill>
              </a:rPr>
              <a:t>1.</a:t>
            </a:r>
          </a:p>
          <a:p>
            <a:pPr lvl="0" rtl="0">
              <a:spcBef>
                <a:spcPts val="0"/>
              </a:spcBef>
              <a:buNone/>
            </a:pPr>
            <a:r>
              <a:rPr lang="en"/>
              <a:t>I am not a Machine Learning Expert</a:t>
            </a:r>
          </a:p>
        </p:txBody>
      </p:sp>
      <p:sp>
        <p:nvSpPr>
          <p:cNvPr id="131" name="Shape 131"/>
          <p:cNvSpPr txBox="1"/>
          <p:nvPr>
            <p:ph idx="1" type="subTitle"/>
          </p:nvPr>
        </p:nvSpPr>
        <p:spPr>
          <a:xfrm>
            <a:off x="1546025" y="3710548"/>
            <a:ext cx="5832600" cy="1046400"/>
          </a:xfrm>
          <a:prstGeom prst="rect">
            <a:avLst/>
          </a:prstGeom>
        </p:spPr>
        <p:txBody>
          <a:bodyPr anchorCtr="0" anchor="t" bIns="91425" lIns="91425" rIns="91425" tIns="91425">
            <a:noAutofit/>
          </a:bodyPr>
          <a:lstStyle/>
          <a:p>
            <a:pPr lvl="0" rtl="0">
              <a:spcBef>
                <a:spcPts val="0"/>
              </a:spcBef>
              <a:buNone/>
            </a:pPr>
            <a:r>
              <a:rPr lang="en"/>
              <a:t>I don’t have a PhD (in anything). I didn’t study astronomy or physics. I can’t derive equations on a board at will for you. I am *just* a Python developer.</a:t>
            </a: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8" name="Shape 318"/>
        <p:cNvGrpSpPr/>
        <p:nvPr/>
      </p:nvGrpSpPr>
      <p:grpSpPr>
        <a:xfrm>
          <a:off x="0" y="0"/>
          <a:ext cx="0" cy="0"/>
          <a:chOff x="0" y="0"/>
          <a:chExt cx="0" cy="0"/>
        </a:xfrm>
      </p:grpSpPr>
      <p:sp>
        <p:nvSpPr>
          <p:cNvPr id="319" name="Shape 319"/>
          <p:cNvSpPr txBox="1"/>
          <p:nvPr>
            <p:ph type="title"/>
          </p:nvPr>
        </p:nvSpPr>
        <p:spPr>
          <a:xfrm>
            <a:off x="786150" y="410826"/>
            <a:ext cx="7571700" cy="936900"/>
          </a:xfrm>
          <a:prstGeom prst="rect">
            <a:avLst/>
          </a:prstGeom>
        </p:spPr>
        <p:txBody>
          <a:bodyPr anchorCtr="0" anchor="b" bIns="91425" lIns="91425" rIns="91425" tIns="91425">
            <a:noAutofit/>
          </a:bodyPr>
          <a:lstStyle/>
          <a:p>
            <a:pPr lvl="0" rtl="0">
              <a:spcBef>
                <a:spcPts val="0"/>
              </a:spcBef>
              <a:buNone/>
            </a:pPr>
            <a:r>
              <a:rPr lang="en" sz="3000"/>
              <a:t>CNN: Moving from Images to Text</a:t>
            </a:r>
          </a:p>
        </p:txBody>
      </p:sp>
      <p:pic>
        <p:nvPicPr>
          <p:cNvPr descr="cnn_text.png" id="320" name="Shape 320"/>
          <p:cNvPicPr preferRelativeResize="0"/>
          <p:nvPr/>
        </p:nvPicPr>
        <p:blipFill>
          <a:blip r:embed="rId3">
            <a:alphaModFix/>
          </a:blip>
          <a:stretch>
            <a:fillRect/>
          </a:stretch>
        </p:blipFill>
        <p:spPr>
          <a:xfrm>
            <a:off x="-252624" y="1594075"/>
            <a:ext cx="9859951" cy="4407249"/>
          </a:xfrm>
          <a:prstGeom prst="rect">
            <a:avLst/>
          </a:prstGeom>
          <a:noFill/>
          <a:ln>
            <a:noFill/>
          </a:ln>
        </p:spPr>
      </p:pic>
      <p:sp>
        <p:nvSpPr>
          <p:cNvPr id="321" name="Shape 321"/>
          <p:cNvSpPr txBox="1"/>
          <p:nvPr/>
        </p:nvSpPr>
        <p:spPr>
          <a:xfrm>
            <a:off x="1401100" y="6331275"/>
            <a:ext cx="8079900" cy="708000"/>
          </a:xfrm>
          <a:prstGeom prst="rect">
            <a:avLst/>
          </a:prstGeom>
          <a:noFill/>
          <a:ln>
            <a:noFill/>
          </a:ln>
        </p:spPr>
        <p:txBody>
          <a:bodyPr anchorCtr="0" anchor="t" bIns="91425" lIns="91425" rIns="91425" tIns="91425">
            <a:noAutofit/>
          </a:bodyPr>
          <a:lstStyle/>
          <a:p>
            <a:pPr lvl="0">
              <a:spcBef>
                <a:spcPts val="0"/>
              </a:spcBef>
              <a:buNone/>
            </a:pPr>
            <a:r>
              <a:rPr lang="en" u="sng">
                <a:solidFill>
                  <a:schemeClr val="hlink"/>
                </a:solidFill>
                <a:hlinkClick r:id="rId4"/>
              </a:rPr>
              <a:t>http://www.wildml.com/2015/12/implementing-a-cnn-for-text-classification-in-tensorflow/</a:t>
            </a:r>
          </a:p>
          <a:p>
            <a:pPr lvl="0">
              <a:spcBef>
                <a:spcPts val="0"/>
              </a:spcBef>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5" name="Shape 325"/>
        <p:cNvGrpSpPr/>
        <p:nvPr/>
      </p:nvGrpSpPr>
      <p:grpSpPr>
        <a:xfrm>
          <a:off x="0" y="0"/>
          <a:ext cx="0" cy="0"/>
          <a:chOff x="0" y="0"/>
          <a:chExt cx="0" cy="0"/>
        </a:xfrm>
      </p:grpSpPr>
      <p:sp>
        <p:nvSpPr>
          <p:cNvPr id="326" name="Shape 326"/>
          <p:cNvSpPr txBox="1"/>
          <p:nvPr>
            <p:ph type="title"/>
          </p:nvPr>
        </p:nvSpPr>
        <p:spPr>
          <a:xfrm>
            <a:off x="786150" y="410826"/>
            <a:ext cx="7571700" cy="936900"/>
          </a:xfrm>
          <a:prstGeom prst="rect">
            <a:avLst/>
          </a:prstGeom>
        </p:spPr>
        <p:txBody>
          <a:bodyPr anchorCtr="0" anchor="b" bIns="91425" lIns="91425" rIns="91425" tIns="91425">
            <a:noAutofit/>
          </a:bodyPr>
          <a:lstStyle/>
          <a:p>
            <a:pPr lvl="0" rtl="0">
              <a:spcBef>
                <a:spcPts val="0"/>
              </a:spcBef>
              <a:buNone/>
            </a:pPr>
            <a:r>
              <a:rPr lang="en" sz="3000"/>
              <a:t>Deep Learning: Labeled Text</a:t>
            </a:r>
          </a:p>
        </p:txBody>
      </p:sp>
      <p:sp>
        <p:nvSpPr>
          <p:cNvPr id="327" name="Shape 327"/>
          <p:cNvSpPr txBox="1"/>
          <p:nvPr>
            <p:ph idx="1" type="body"/>
          </p:nvPr>
        </p:nvSpPr>
        <p:spPr>
          <a:xfrm>
            <a:off x="786150" y="1682266"/>
            <a:ext cx="7571700" cy="4764900"/>
          </a:xfrm>
          <a:prstGeom prst="rect">
            <a:avLst/>
          </a:prstGeom>
        </p:spPr>
        <p:txBody>
          <a:bodyPr anchorCtr="0" anchor="t" bIns="91425" lIns="91425" rIns="91425" tIns="91425">
            <a:noAutofit/>
          </a:bodyPr>
          <a:lstStyle/>
          <a:p>
            <a:pPr lvl="0" rtl="0">
              <a:spcBef>
                <a:spcPts val="0"/>
              </a:spcBef>
              <a:buNone/>
            </a:pPr>
            <a:r>
              <a:t/>
            </a:r>
            <a:endParaRPr/>
          </a:p>
          <a:p>
            <a:pPr lvl="0" rtl="0">
              <a:spcBef>
                <a:spcPts val="0"/>
              </a:spcBef>
              <a:buNone/>
            </a:pPr>
            <a:r>
              <a:t/>
            </a:r>
            <a:endParaRPr/>
          </a:p>
          <a:p>
            <a:pPr lvl="0" rtl="0">
              <a:spcBef>
                <a:spcPts val="0"/>
              </a:spcBef>
              <a:buNone/>
            </a:pPr>
            <a:r>
              <a:t/>
            </a:r>
            <a:endParaRPr/>
          </a:p>
          <a:p>
            <a:pPr lvl="0" rtl="0">
              <a:spcBef>
                <a:spcPts val="0"/>
              </a:spcBef>
              <a:buNone/>
            </a:pPr>
            <a:r>
              <a:t/>
            </a:r>
            <a:endParaRPr/>
          </a:p>
          <a:p>
            <a:pPr lvl="0" rtl="0">
              <a:spcBef>
                <a:spcPts val="0"/>
              </a:spcBef>
              <a:buNone/>
            </a:pPr>
            <a:r>
              <a:rPr lang="en"/>
              <a:t>Great examples:</a:t>
            </a:r>
          </a:p>
          <a:p>
            <a:pPr indent="-342900" lvl="0" marL="457200" rtl="0">
              <a:spcBef>
                <a:spcPts val="0"/>
              </a:spcBef>
              <a:buSzPct val="100000"/>
            </a:pPr>
            <a:r>
              <a:rPr lang="en" sz="1800" u="sng">
                <a:solidFill>
                  <a:schemeClr val="hlink"/>
                </a:solidFill>
                <a:hlinkClick r:id="rId3"/>
              </a:rPr>
              <a:t>http://deeplearning.net/tutorial/lstm.html</a:t>
            </a:r>
          </a:p>
          <a:p>
            <a:pPr indent="-342900" lvl="0" marL="457200" rtl="0">
              <a:spcBef>
                <a:spcPts val="0"/>
              </a:spcBef>
              <a:buSzPct val="100000"/>
            </a:pPr>
            <a:r>
              <a:rPr lang="en" sz="1800" u="sng">
                <a:solidFill>
                  <a:schemeClr val="hlink"/>
                </a:solidFill>
                <a:hlinkClick r:id="rId4"/>
              </a:rPr>
              <a:t>https://github.com/jpmcd/TensorflowSentiment</a:t>
            </a:r>
          </a:p>
          <a:p>
            <a:pPr indent="-342900" lvl="0" marL="457200" rtl="0">
              <a:spcBef>
                <a:spcPts val="0"/>
              </a:spcBef>
              <a:buSzPct val="100000"/>
            </a:pPr>
            <a:r>
              <a:rPr lang="en" sz="1800" u="sng">
                <a:solidFill>
                  <a:schemeClr val="hlink"/>
                </a:solidFill>
                <a:hlinkClick r:id="rId5"/>
              </a:rPr>
              <a:t>https://github.com/dennybritz/cnn-text-classification-tf</a:t>
            </a:r>
          </a:p>
          <a:p>
            <a:pPr lvl="0" rtl="0">
              <a:spcBef>
                <a:spcPts val="0"/>
              </a:spcBef>
              <a:buNone/>
            </a:pPr>
            <a:r>
              <a:t/>
            </a:r>
            <a:endParaRPr sz="1800"/>
          </a:p>
          <a:p>
            <a:pPr lvl="0" rtl="0">
              <a:spcBef>
                <a:spcPts val="0"/>
              </a:spcBef>
              <a:buNone/>
            </a:pPr>
            <a:r>
              <a:t/>
            </a:r>
            <a:endParaRPr/>
          </a:p>
        </p:txBody>
      </p:sp>
      <p:pic>
        <p:nvPicPr>
          <p:cNvPr descr="deep_learning_labels.png" id="328" name="Shape 328"/>
          <p:cNvPicPr preferRelativeResize="0"/>
          <p:nvPr/>
        </p:nvPicPr>
        <p:blipFill>
          <a:blip r:embed="rId6">
            <a:alphaModFix/>
          </a:blip>
          <a:stretch>
            <a:fillRect/>
          </a:stretch>
        </p:blipFill>
        <p:spPr>
          <a:xfrm>
            <a:off x="277264" y="1759200"/>
            <a:ext cx="8589474" cy="141072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2" name="Shape 332"/>
        <p:cNvGrpSpPr/>
        <p:nvPr/>
      </p:nvGrpSpPr>
      <p:grpSpPr>
        <a:xfrm>
          <a:off x="0" y="0"/>
          <a:ext cx="0" cy="0"/>
          <a:chOff x="0" y="0"/>
          <a:chExt cx="0" cy="0"/>
        </a:xfrm>
      </p:grpSpPr>
      <p:sp>
        <p:nvSpPr>
          <p:cNvPr id="333" name="Shape 333"/>
          <p:cNvSpPr txBox="1"/>
          <p:nvPr>
            <p:ph type="title"/>
          </p:nvPr>
        </p:nvSpPr>
        <p:spPr>
          <a:xfrm>
            <a:off x="786150" y="410826"/>
            <a:ext cx="7571700" cy="936900"/>
          </a:xfrm>
          <a:prstGeom prst="rect">
            <a:avLst/>
          </a:prstGeom>
        </p:spPr>
        <p:txBody>
          <a:bodyPr anchorCtr="0" anchor="b" bIns="91425" lIns="91425" rIns="91425" tIns="91425">
            <a:noAutofit/>
          </a:bodyPr>
          <a:lstStyle/>
          <a:p>
            <a:pPr lvl="0" rtl="0">
              <a:spcBef>
                <a:spcPts val="0"/>
              </a:spcBef>
              <a:buNone/>
            </a:pPr>
            <a:r>
              <a:rPr lang="en" sz="3000"/>
              <a:t>Semisupervised processes with Distance Supervision</a:t>
            </a:r>
          </a:p>
        </p:txBody>
      </p:sp>
      <p:sp>
        <p:nvSpPr>
          <p:cNvPr id="334" name="Shape 334"/>
          <p:cNvSpPr/>
          <p:nvPr/>
        </p:nvSpPr>
        <p:spPr>
          <a:xfrm>
            <a:off x="1032750" y="1914675"/>
            <a:ext cx="2446800" cy="1728900"/>
          </a:xfrm>
          <a:prstGeom prst="ellipse">
            <a:avLst/>
          </a:prstGeom>
          <a:no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35" name="Shape 335"/>
          <p:cNvSpPr txBox="1"/>
          <p:nvPr/>
        </p:nvSpPr>
        <p:spPr>
          <a:xfrm>
            <a:off x="1276450" y="2279100"/>
            <a:ext cx="2004300" cy="779700"/>
          </a:xfrm>
          <a:prstGeom prst="rect">
            <a:avLst/>
          </a:prstGeom>
          <a:noFill/>
          <a:ln>
            <a:noFill/>
          </a:ln>
        </p:spPr>
        <p:txBody>
          <a:bodyPr anchorCtr="0" anchor="t" bIns="91425" lIns="91425" rIns="91425" tIns="91425">
            <a:noAutofit/>
          </a:bodyPr>
          <a:lstStyle/>
          <a:p>
            <a:pPr lvl="0" algn="ctr">
              <a:spcBef>
                <a:spcPts val="0"/>
              </a:spcBef>
              <a:buNone/>
            </a:pPr>
            <a:r>
              <a:rPr lang="en" sz="2400"/>
              <a:t>Lexicon /</a:t>
            </a:r>
          </a:p>
          <a:p>
            <a:pPr lvl="0" algn="ctr">
              <a:spcBef>
                <a:spcPts val="0"/>
              </a:spcBef>
              <a:buNone/>
            </a:pPr>
            <a:r>
              <a:rPr lang="en" sz="2400"/>
              <a:t>Autotagging / Input</a:t>
            </a:r>
          </a:p>
        </p:txBody>
      </p:sp>
      <p:sp>
        <p:nvSpPr>
          <p:cNvPr id="336" name="Shape 336"/>
          <p:cNvSpPr/>
          <p:nvPr/>
        </p:nvSpPr>
        <p:spPr>
          <a:xfrm>
            <a:off x="4956475" y="1914675"/>
            <a:ext cx="2446800" cy="1671000"/>
          </a:xfrm>
          <a:prstGeom prst="ellipse">
            <a:avLst/>
          </a:prstGeom>
          <a:no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37" name="Shape 337"/>
          <p:cNvSpPr txBox="1"/>
          <p:nvPr/>
        </p:nvSpPr>
        <p:spPr>
          <a:xfrm>
            <a:off x="5418650" y="2209475"/>
            <a:ext cx="2389500" cy="936900"/>
          </a:xfrm>
          <a:prstGeom prst="rect">
            <a:avLst/>
          </a:prstGeom>
          <a:noFill/>
          <a:ln>
            <a:noFill/>
          </a:ln>
        </p:spPr>
        <p:txBody>
          <a:bodyPr anchorCtr="0" anchor="t" bIns="91425" lIns="91425" rIns="91425" tIns="91425">
            <a:noAutofit/>
          </a:bodyPr>
          <a:lstStyle/>
          <a:p>
            <a:pPr lvl="0">
              <a:spcBef>
                <a:spcPts val="0"/>
              </a:spcBef>
              <a:buNone/>
            </a:pPr>
            <a:r>
              <a:rPr lang="en" sz="2400"/>
              <a:t>Simple </a:t>
            </a:r>
          </a:p>
          <a:p>
            <a:pPr lvl="0">
              <a:spcBef>
                <a:spcPts val="0"/>
              </a:spcBef>
              <a:buNone/>
            </a:pPr>
            <a:r>
              <a:rPr lang="en" sz="2400"/>
              <a:t>Classifier</a:t>
            </a:r>
          </a:p>
        </p:txBody>
      </p:sp>
      <p:sp>
        <p:nvSpPr>
          <p:cNvPr id="338" name="Shape 338"/>
          <p:cNvSpPr/>
          <p:nvPr/>
        </p:nvSpPr>
        <p:spPr>
          <a:xfrm>
            <a:off x="2216250" y="4444350"/>
            <a:ext cx="5256600" cy="1427400"/>
          </a:xfrm>
          <a:prstGeom prst="roundRect">
            <a:avLst>
              <a:gd fmla="val 16667" name="adj"/>
            </a:avLst>
          </a:prstGeom>
          <a:no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39" name="Shape 339"/>
          <p:cNvSpPr txBox="1"/>
          <p:nvPr/>
        </p:nvSpPr>
        <p:spPr>
          <a:xfrm>
            <a:off x="2558550" y="4710025"/>
            <a:ext cx="4572000" cy="779700"/>
          </a:xfrm>
          <a:prstGeom prst="rect">
            <a:avLst/>
          </a:prstGeom>
          <a:noFill/>
          <a:ln>
            <a:noFill/>
          </a:ln>
        </p:spPr>
        <p:txBody>
          <a:bodyPr anchorCtr="0" anchor="t" bIns="91425" lIns="91425" rIns="91425" tIns="91425">
            <a:noAutofit/>
          </a:bodyPr>
          <a:lstStyle/>
          <a:p>
            <a:pPr lvl="0" algn="ctr">
              <a:spcBef>
                <a:spcPts val="0"/>
              </a:spcBef>
              <a:buNone/>
            </a:pPr>
            <a:r>
              <a:rPr lang="en" sz="3000"/>
              <a:t>Deep Learning System (RNN, CNN, ANN)</a:t>
            </a:r>
          </a:p>
        </p:txBody>
      </p:sp>
      <p:sp>
        <p:nvSpPr>
          <p:cNvPr id="340" name="Shape 340"/>
          <p:cNvSpPr/>
          <p:nvPr/>
        </p:nvSpPr>
        <p:spPr>
          <a:xfrm>
            <a:off x="3686712" y="2492225"/>
            <a:ext cx="1062600" cy="371400"/>
          </a:xfrm>
          <a:prstGeom prst="rightArrow">
            <a:avLst>
              <a:gd fmla="val 50000" name="adj1"/>
              <a:gd fmla="val 50000" name="adj2"/>
            </a:avLst>
          </a:prstGeom>
          <a:solidFill>
            <a:srgbClr val="CCCCCC"/>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41" name="Shape 341"/>
          <p:cNvSpPr/>
          <p:nvPr/>
        </p:nvSpPr>
        <p:spPr>
          <a:xfrm>
            <a:off x="7608600" y="2703750"/>
            <a:ext cx="812400" cy="2622600"/>
          </a:xfrm>
          <a:prstGeom prst="curvedLeftArrow">
            <a:avLst>
              <a:gd fmla="val 25000" name="adj1"/>
              <a:gd fmla="val 50000" name="adj2"/>
              <a:gd fmla="val 25000" name="adj3"/>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42" name="Shape 342"/>
          <p:cNvSpPr/>
          <p:nvPr/>
        </p:nvSpPr>
        <p:spPr>
          <a:xfrm>
            <a:off x="2680550" y="3643675"/>
            <a:ext cx="464100" cy="672900"/>
          </a:xfrm>
          <a:prstGeom prst="downArrow">
            <a:avLst>
              <a:gd fmla="val 50000" name="adj1"/>
              <a:gd fmla="val 500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6" name="Shape 346"/>
        <p:cNvGrpSpPr/>
        <p:nvPr/>
      </p:nvGrpSpPr>
      <p:grpSpPr>
        <a:xfrm>
          <a:off x="0" y="0"/>
          <a:ext cx="0" cy="0"/>
          <a:chOff x="0" y="0"/>
          <a:chExt cx="0" cy="0"/>
        </a:xfrm>
      </p:grpSpPr>
      <p:sp>
        <p:nvSpPr>
          <p:cNvPr id="347" name="Shape 347"/>
          <p:cNvSpPr txBox="1"/>
          <p:nvPr>
            <p:ph type="ctrTitle"/>
          </p:nvPr>
        </p:nvSpPr>
        <p:spPr>
          <a:xfrm>
            <a:off x="1546025" y="2034925"/>
            <a:ext cx="5832600" cy="1546500"/>
          </a:xfrm>
          <a:prstGeom prst="rect">
            <a:avLst/>
          </a:prstGeom>
        </p:spPr>
        <p:txBody>
          <a:bodyPr anchorCtr="0" anchor="b" bIns="91425" lIns="91425" rIns="91425" tIns="91425">
            <a:noAutofit/>
          </a:bodyPr>
          <a:lstStyle/>
          <a:p>
            <a:pPr lvl="0" rtl="0">
              <a:spcBef>
                <a:spcPts val="0"/>
              </a:spcBef>
              <a:buNone/>
            </a:pPr>
            <a:r>
              <a:rPr lang="en" sz="6000">
                <a:solidFill>
                  <a:srgbClr val="CFD8DC"/>
                </a:solidFill>
              </a:rPr>
              <a:t>6.</a:t>
            </a:r>
          </a:p>
          <a:p>
            <a:pPr lvl="0" rtl="0">
              <a:spcBef>
                <a:spcPts val="0"/>
              </a:spcBef>
              <a:buNone/>
            </a:pPr>
            <a:r>
              <a:rPr lang="en"/>
              <a:t>Regularization, Preprocessing and Parsing</a:t>
            </a:r>
          </a:p>
        </p:txBody>
      </p:sp>
      <p:sp>
        <p:nvSpPr>
          <p:cNvPr id="348" name="Shape 348"/>
          <p:cNvSpPr txBox="1"/>
          <p:nvPr>
            <p:ph idx="1" type="subTitle"/>
          </p:nvPr>
        </p:nvSpPr>
        <p:spPr>
          <a:xfrm>
            <a:off x="1546025" y="3710548"/>
            <a:ext cx="5832600" cy="1046400"/>
          </a:xfrm>
          <a:prstGeom prst="rect">
            <a:avLst/>
          </a:prstGeom>
        </p:spPr>
        <p:txBody>
          <a:bodyPr anchorCtr="0" anchor="t" bIns="91425" lIns="91425" rIns="91425" tIns="91425">
            <a:noAutofit/>
          </a:bodyPr>
          <a:lstStyle/>
          <a:p>
            <a:pPr lvl="0" rtl="0">
              <a:spcBef>
                <a:spcPts val="0"/>
              </a:spcBef>
              <a:buNone/>
            </a:pPr>
            <a:r>
              <a:rPr lang="en"/>
              <a:t>To tag or not to tag? To preprocess or not to preprocess?</a:t>
            </a: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2" name="Shape 352"/>
        <p:cNvGrpSpPr/>
        <p:nvPr/>
      </p:nvGrpSpPr>
      <p:grpSpPr>
        <a:xfrm>
          <a:off x="0" y="0"/>
          <a:ext cx="0" cy="0"/>
          <a:chOff x="0" y="0"/>
          <a:chExt cx="0" cy="0"/>
        </a:xfrm>
      </p:grpSpPr>
      <p:sp>
        <p:nvSpPr>
          <p:cNvPr id="353" name="Shape 353"/>
          <p:cNvSpPr txBox="1"/>
          <p:nvPr>
            <p:ph type="title"/>
          </p:nvPr>
        </p:nvSpPr>
        <p:spPr>
          <a:xfrm>
            <a:off x="786150" y="410826"/>
            <a:ext cx="7571700" cy="936900"/>
          </a:xfrm>
          <a:prstGeom prst="rect">
            <a:avLst/>
          </a:prstGeom>
        </p:spPr>
        <p:txBody>
          <a:bodyPr anchorCtr="0" anchor="b" bIns="91425" lIns="91425" rIns="91425" tIns="91425">
            <a:noAutofit/>
          </a:bodyPr>
          <a:lstStyle/>
          <a:p>
            <a:pPr lvl="0">
              <a:spcBef>
                <a:spcPts val="0"/>
              </a:spcBef>
              <a:buNone/>
            </a:pPr>
            <a:r>
              <a:rPr lang="en" sz="3000"/>
              <a:t>Preprocessing is essential (or is it?)</a:t>
            </a:r>
          </a:p>
        </p:txBody>
      </p:sp>
      <p:sp>
        <p:nvSpPr>
          <p:cNvPr id="354" name="Shape 354"/>
          <p:cNvSpPr txBox="1"/>
          <p:nvPr>
            <p:ph idx="1" type="body"/>
          </p:nvPr>
        </p:nvSpPr>
        <p:spPr>
          <a:xfrm>
            <a:off x="786150" y="1682266"/>
            <a:ext cx="7571700" cy="4764900"/>
          </a:xfrm>
          <a:prstGeom prst="rect">
            <a:avLst/>
          </a:prstGeom>
        </p:spPr>
        <p:txBody>
          <a:bodyPr anchorCtr="0" anchor="t" bIns="91425" lIns="91425" rIns="91425" tIns="91425">
            <a:noAutofit/>
          </a:bodyPr>
          <a:lstStyle/>
          <a:p>
            <a:pPr indent="-228600" lvl="0" marL="457200" rtl="0">
              <a:spcBef>
                <a:spcPts val="0"/>
              </a:spcBef>
            </a:pPr>
            <a:r>
              <a:rPr lang="en"/>
              <a:t>Lemmatization</a:t>
            </a:r>
          </a:p>
          <a:p>
            <a:pPr indent="-228600" lvl="0" marL="457200" rtl="0">
              <a:spcBef>
                <a:spcPts val="0"/>
              </a:spcBef>
            </a:pPr>
            <a:r>
              <a:rPr lang="en"/>
              <a:t>Removing “stop” words, rare words</a:t>
            </a:r>
          </a:p>
          <a:p>
            <a:pPr indent="-228600" lvl="0" marL="457200" rtl="0">
              <a:spcBef>
                <a:spcPts val="0"/>
              </a:spcBef>
            </a:pPr>
            <a:r>
              <a:rPr lang="en"/>
              <a:t>Removing duplicate punctuation/letters, or creating symbols to represent groups (cooll rather than every variation of coollllll, etc)</a:t>
            </a:r>
          </a:p>
          <a:p>
            <a:pPr indent="-228600" lvl="0" marL="457200" rtl="0">
              <a:spcBef>
                <a:spcPts val="0"/>
              </a:spcBef>
            </a:pPr>
            <a:r>
              <a:rPr lang="en"/>
              <a:t>Spellcheck</a:t>
            </a:r>
          </a:p>
          <a:p>
            <a:pPr indent="-228600" lvl="0" marL="457200">
              <a:spcBef>
                <a:spcPts val="0"/>
              </a:spcBef>
            </a:pPr>
            <a:r>
              <a:rPr lang="en"/>
              <a:t>Caution: try not preprocessing or minimal as baseline, your processing *may* harm your sentiment model</a:t>
            </a: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8" name="Shape 358"/>
        <p:cNvGrpSpPr/>
        <p:nvPr/>
      </p:nvGrpSpPr>
      <p:grpSpPr>
        <a:xfrm>
          <a:off x="0" y="0"/>
          <a:ext cx="0" cy="0"/>
          <a:chOff x="0" y="0"/>
          <a:chExt cx="0" cy="0"/>
        </a:xfrm>
      </p:grpSpPr>
      <p:sp>
        <p:nvSpPr>
          <p:cNvPr id="359" name="Shape 359"/>
          <p:cNvSpPr txBox="1"/>
          <p:nvPr>
            <p:ph type="title"/>
          </p:nvPr>
        </p:nvSpPr>
        <p:spPr>
          <a:xfrm>
            <a:off x="786150" y="410826"/>
            <a:ext cx="7571700" cy="936900"/>
          </a:xfrm>
          <a:prstGeom prst="rect">
            <a:avLst/>
          </a:prstGeom>
        </p:spPr>
        <p:txBody>
          <a:bodyPr anchorCtr="0" anchor="b" bIns="91425" lIns="91425" rIns="91425" tIns="91425">
            <a:noAutofit/>
          </a:bodyPr>
          <a:lstStyle/>
          <a:p>
            <a:pPr lvl="0" rtl="0">
              <a:spcBef>
                <a:spcPts val="0"/>
              </a:spcBef>
              <a:buNone/>
            </a:pPr>
            <a:r>
              <a:rPr lang="en" sz="3000"/>
              <a:t>Sense2Vec and spaCy</a:t>
            </a:r>
          </a:p>
        </p:txBody>
      </p:sp>
      <p:sp>
        <p:nvSpPr>
          <p:cNvPr id="360" name="Shape 360"/>
          <p:cNvSpPr txBox="1"/>
          <p:nvPr>
            <p:ph idx="1" type="body"/>
          </p:nvPr>
        </p:nvSpPr>
        <p:spPr>
          <a:xfrm>
            <a:off x="786150" y="1347716"/>
            <a:ext cx="7571700" cy="4764900"/>
          </a:xfrm>
          <a:prstGeom prst="rect">
            <a:avLst/>
          </a:prstGeom>
        </p:spPr>
        <p:txBody>
          <a:bodyPr anchorCtr="0" anchor="t" bIns="91425" lIns="91425" rIns="91425" tIns="91425">
            <a:noAutofit/>
          </a:bodyPr>
          <a:lstStyle/>
          <a:p>
            <a:pPr indent="-228600" lvl="0" marL="457200" rtl="0">
              <a:spcBef>
                <a:spcPts val="0"/>
              </a:spcBef>
            </a:pPr>
            <a:r>
              <a:rPr lang="en"/>
              <a:t>Google_ORG vs. Google_VERB</a:t>
            </a:r>
          </a:p>
          <a:p>
            <a:pPr indent="-228600" lvl="0" marL="457200" rtl="0">
              <a:spcBef>
                <a:spcPts val="0"/>
              </a:spcBef>
            </a:pPr>
            <a:r>
              <a:rPr lang="en"/>
              <a:t>Large Reddit Corpus</a:t>
            </a:r>
          </a:p>
          <a:p>
            <a:pPr lvl="0" rtl="0">
              <a:spcBef>
                <a:spcPts val="0"/>
              </a:spcBef>
              <a:buNone/>
            </a:pPr>
            <a:r>
              <a:t/>
            </a:r>
            <a:endParaRPr/>
          </a:p>
        </p:txBody>
      </p:sp>
      <p:pic>
        <p:nvPicPr>
          <p:cNvPr descr="winky_face.png" id="361" name="Shape 361"/>
          <p:cNvPicPr preferRelativeResize="0"/>
          <p:nvPr/>
        </p:nvPicPr>
        <p:blipFill>
          <a:blip r:embed="rId3">
            <a:alphaModFix/>
          </a:blip>
          <a:stretch>
            <a:fillRect/>
          </a:stretch>
        </p:blipFill>
        <p:spPr>
          <a:xfrm>
            <a:off x="1779900" y="2638750"/>
            <a:ext cx="5797012" cy="410622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5" name="Shape 365"/>
        <p:cNvGrpSpPr/>
        <p:nvPr/>
      </p:nvGrpSpPr>
      <p:grpSpPr>
        <a:xfrm>
          <a:off x="0" y="0"/>
          <a:ext cx="0" cy="0"/>
          <a:chOff x="0" y="0"/>
          <a:chExt cx="0" cy="0"/>
        </a:xfrm>
      </p:grpSpPr>
      <p:sp>
        <p:nvSpPr>
          <p:cNvPr id="366" name="Shape 366"/>
          <p:cNvSpPr txBox="1"/>
          <p:nvPr>
            <p:ph type="ctrTitle"/>
          </p:nvPr>
        </p:nvSpPr>
        <p:spPr>
          <a:xfrm>
            <a:off x="1546025" y="2034925"/>
            <a:ext cx="5832600" cy="1546500"/>
          </a:xfrm>
          <a:prstGeom prst="rect">
            <a:avLst/>
          </a:prstGeom>
        </p:spPr>
        <p:txBody>
          <a:bodyPr anchorCtr="0" anchor="b" bIns="91425" lIns="91425" rIns="91425" tIns="91425">
            <a:noAutofit/>
          </a:bodyPr>
          <a:lstStyle/>
          <a:p>
            <a:pPr lvl="0" rtl="0">
              <a:spcBef>
                <a:spcPts val="0"/>
              </a:spcBef>
              <a:buNone/>
            </a:pPr>
            <a:r>
              <a:rPr lang="en" sz="6000">
                <a:solidFill>
                  <a:srgbClr val="CFD8DC"/>
                </a:solidFill>
              </a:rPr>
              <a:t>6.</a:t>
            </a:r>
          </a:p>
          <a:p>
            <a:pPr lvl="0" rtl="0">
              <a:spcBef>
                <a:spcPts val="0"/>
              </a:spcBef>
              <a:buNone/>
            </a:pPr>
            <a:r>
              <a:rPr lang="en"/>
              <a:t>IBM Watson: Getting Emotional</a:t>
            </a:r>
          </a:p>
        </p:txBody>
      </p:sp>
      <p:sp>
        <p:nvSpPr>
          <p:cNvPr id="367" name="Shape 367"/>
          <p:cNvSpPr txBox="1"/>
          <p:nvPr>
            <p:ph idx="1" type="subTitle"/>
          </p:nvPr>
        </p:nvSpPr>
        <p:spPr>
          <a:xfrm>
            <a:off x="1546025" y="3710548"/>
            <a:ext cx="5832600" cy="1046400"/>
          </a:xfrm>
          <a:prstGeom prst="rect">
            <a:avLst/>
          </a:prstGeom>
        </p:spPr>
        <p:txBody>
          <a:bodyPr anchorCtr="0" anchor="t" bIns="91425" lIns="91425" rIns="91425" tIns="91425">
            <a:noAutofit/>
          </a:bodyPr>
          <a:lstStyle/>
          <a:p>
            <a:pPr lvl="0" rtl="0">
              <a:spcBef>
                <a:spcPts val="0"/>
              </a:spcBef>
              <a:buNone/>
            </a:pPr>
            <a:r>
              <a:rPr lang="en"/>
              <a:t>Can emotional tagging show us more ranges of sentiment? </a:t>
            </a: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1" name="Shape 371"/>
        <p:cNvGrpSpPr/>
        <p:nvPr/>
      </p:nvGrpSpPr>
      <p:grpSpPr>
        <a:xfrm>
          <a:off x="0" y="0"/>
          <a:ext cx="0" cy="0"/>
          <a:chOff x="0" y="0"/>
          <a:chExt cx="0" cy="0"/>
        </a:xfrm>
      </p:grpSpPr>
      <p:sp>
        <p:nvSpPr>
          <p:cNvPr id="372" name="Shape 372"/>
          <p:cNvSpPr txBox="1"/>
          <p:nvPr>
            <p:ph type="title"/>
          </p:nvPr>
        </p:nvSpPr>
        <p:spPr>
          <a:xfrm>
            <a:off x="786150" y="410826"/>
            <a:ext cx="7571700" cy="936900"/>
          </a:xfrm>
          <a:prstGeom prst="rect">
            <a:avLst/>
          </a:prstGeom>
        </p:spPr>
        <p:txBody>
          <a:bodyPr anchorCtr="0" anchor="b" bIns="91425" lIns="91425" rIns="91425" tIns="91425">
            <a:noAutofit/>
          </a:bodyPr>
          <a:lstStyle/>
          <a:p>
            <a:pPr lvl="0">
              <a:spcBef>
                <a:spcPts val="0"/>
              </a:spcBef>
              <a:buNone/>
            </a:pPr>
            <a:r>
              <a:rPr lang="en" sz="3600"/>
              <a:t>Varied Emotions, </a:t>
            </a:r>
          </a:p>
          <a:p>
            <a:pPr indent="457200" lvl="0" marL="2743200">
              <a:spcBef>
                <a:spcPts val="0"/>
              </a:spcBef>
              <a:buNone/>
            </a:pPr>
            <a:r>
              <a:rPr lang="en" sz="3600"/>
              <a:t>Varied Sentiment</a:t>
            </a:r>
          </a:p>
        </p:txBody>
      </p:sp>
      <p:pic>
        <p:nvPicPr>
          <p:cNvPr descr="Plutchik-1980-eight-emotions-and-polar-opposites.jpg" id="373" name="Shape 373"/>
          <p:cNvPicPr preferRelativeResize="0"/>
          <p:nvPr/>
        </p:nvPicPr>
        <p:blipFill>
          <a:blip r:embed="rId3">
            <a:alphaModFix/>
          </a:blip>
          <a:stretch>
            <a:fillRect/>
          </a:stretch>
        </p:blipFill>
        <p:spPr>
          <a:xfrm>
            <a:off x="0" y="1215600"/>
            <a:ext cx="9143998" cy="579797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7" name="Shape 377"/>
        <p:cNvGrpSpPr/>
        <p:nvPr/>
      </p:nvGrpSpPr>
      <p:grpSpPr>
        <a:xfrm>
          <a:off x="0" y="0"/>
          <a:ext cx="0" cy="0"/>
          <a:chOff x="0" y="0"/>
          <a:chExt cx="0" cy="0"/>
        </a:xfrm>
      </p:grpSpPr>
      <p:sp>
        <p:nvSpPr>
          <p:cNvPr id="378" name="Shape 378"/>
          <p:cNvSpPr txBox="1"/>
          <p:nvPr>
            <p:ph type="title"/>
          </p:nvPr>
        </p:nvSpPr>
        <p:spPr>
          <a:xfrm>
            <a:off x="786150" y="410826"/>
            <a:ext cx="7571700" cy="936900"/>
          </a:xfrm>
          <a:prstGeom prst="rect">
            <a:avLst/>
          </a:prstGeom>
        </p:spPr>
        <p:txBody>
          <a:bodyPr anchorCtr="0" anchor="b" bIns="91425" lIns="91425" rIns="91425" tIns="91425">
            <a:noAutofit/>
          </a:bodyPr>
          <a:lstStyle/>
          <a:p>
            <a:pPr lvl="0">
              <a:spcBef>
                <a:spcPts val="0"/>
              </a:spcBef>
              <a:buNone/>
            </a:pPr>
            <a:r>
              <a:rPr lang="en" sz="3000"/>
              <a:t>IBM Watson: Analyzing Emotion &amp; Tone</a:t>
            </a:r>
          </a:p>
        </p:txBody>
      </p:sp>
      <p:sp>
        <p:nvSpPr>
          <p:cNvPr id="379" name="Shape 379"/>
          <p:cNvSpPr txBox="1"/>
          <p:nvPr>
            <p:ph idx="1" type="body"/>
          </p:nvPr>
        </p:nvSpPr>
        <p:spPr>
          <a:xfrm>
            <a:off x="786150" y="1682275"/>
            <a:ext cx="7839300" cy="4764900"/>
          </a:xfrm>
          <a:prstGeom prst="rect">
            <a:avLst/>
          </a:prstGeom>
        </p:spPr>
        <p:txBody>
          <a:bodyPr anchorCtr="0" anchor="t" bIns="91425" lIns="91425" rIns="91425" tIns="91425">
            <a:noAutofit/>
          </a:bodyPr>
          <a:lstStyle/>
          <a:p>
            <a:pPr indent="-228600" lvl="0" marL="457200" rtl="0">
              <a:spcBef>
                <a:spcPts val="0"/>
              </a:spcBef>
            </a:pPr>
            <a:r>
              <a:rPr lang="en" u="sng">
                <a:solidFill>
                  <a:schemeClr val="hlink"/>
                </a:solidFill>
                <a:hlinkClick r:id="rId3"/>
              </a:rPr>
              <a:t>https://tone-analyzer-demo.mybluemix.net/</a:t>
            </a:r>
          </a:p>
          <a:p>
            <a:pPr indent="-228600" lvl="0" marL="457200" rtl="0">
              <a:spcBef>
                <a:spcPts val="0"/>
              </a:spcBef>
            </a:pPr>
            <a:r>
              <a:rPr lang="en"/>
              <a:t>Uses AI to categorize:</a:t>
            </a:r>
          </a:p>
          <a:p>
            <a:pPr indent="-228600" lvl="1" marL="914400" rtl="0">
              <a:spcBef>
                <a:spcPts val="0"/>
              </a:spcBef>
            </a:pPr>
            <a:r>
              <a:rPr lang="en"/>
              <a:t>Anger</a:t>
            </a:r>
          </a:p>
          <a:p>
            <a:pPr indent="-228600" lvl="1" marL="914400" rtl="0">
              <a:spcBef>
                <a:spcPts val="0"/>
              </a:spcBef>
            </a:pPr>
            <a:r>
              <a:rPr lang="en"/>
              <a:t>Joy</a:t>
            </a:r>
          </a:p>
          <a:p>
            <a:pPr indent="-228600" lvl="1" marL="914400" rtl="0">
              <a:spcBef>
                <a:spcPts val="0"/>
              </a:spcBef>
            </a:pPr>
            <a:r>
              <a:rPr lang="en"/>
              <a:t>Fear</a:t>
            </a:r>
          </a:p>
          <a:p>
            <a:pPr indent="-228600" lvl="1" marL="914400" rtl="0">
              <a:spcBef>
                <a:spcPts val="0"/>
              </a:spcBef>
            </a:pPr>
            <a:r>
              <a:rPr lang="en"/>
              <a:t>Distrust</a:t>
            </a:r>
          </a:p>
          <a:p>
            <a:pPr indent="-228600" lvl="1" marL="914400" rtl="0">
              <a:spcBef>
                <a:spcPts val="0"/>
              </a:spcBef>
            </a:pPr>
            <a:r>
              <a:rPr lang="en"/>
              <a:t>Sadness</a:t>
            </a:r>
          </a:p>
          <a:p>
            <a:pPr indent="-228600" lvl="0" marL="457200">
              <a:spcBef>
                <a:spcPts val="0"/>
              </a:spcBef>
            </a:pPr>
            <a:r>
              <a:rPr lang="en"/>
              <a:t>Social Tendencies and Language Style analysis also offered </a:t>
            </a: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3" name="Shape 383"/>
        <p:cNvGrpSpPr/>
        <p:nvPr/>
      </p:nvGrpSpPr>
      <p:grpSpPr>
        <a:xfrm>
          <a:off x="0" y="0"/>
          <a:ext cx="0" cy="0"/>
          <a:chOff x="0" y="0"/>
          <a:chExt cx="0" cy="0"/>
        </a:xfrm>
      </p:grpSpPr>
      <p:sp>
        <p:nvSpPr>
          <p:cNvPr id="384" name="Shape 384"/>
          <p:cNvSpPr txBox="1"/>
          <p:nvPr>
            <p:ph type="ctrTitle"/>
          </p:nvPr>
        </p:nvSpPr>
        <p:spPr>
          <a:xfrm>
            <a:off x="1546025" y="2034925"/>
            <a:ext cx="5832600" cy="1546500"/>
          </a:xfrm>
          <a:prstGeom prst="rect">
            <a:avLst/>
          </a:prstGeom>
        </p:spPr>
        <p:txBody>
          <a:bodyPr anchorCtr="0" anchor="b" bIns="91425" lIns="91425" rIns="91425" tIns="91425">
            <a:noAutofit/>
          </a:bodyPr>
          <a:lstStyle/>
          <a:p>
            <a:pPr lvl="0" rtl="0">
              <a:spcBef>
                <a:spcPts val="0"/>
              </a:spcBef>
              <a:buNone/>
            </a:pPr>
            <a:r>
              <a:rPr lang="en" sz="6000">
                <a:solidFill>
                  <a:srgbClr val="CFD8DC"/>
                </a:solidFill>
              </a:rPr>
              <a:t>6.</a:t>
            </a:r>
          </a:p>
          <a:p>
            <a:pPr lvl="0" rtl="0">
              <a:spcBef>
                <a:spcPts val="0"/>
              </a:spcBef>
              <a:buNone/>
            </a:pPr>
            <a:r>
              <a:rPr lang="en"/>
              <a:t>What’s Unsolved? Undetermined?</a:t>
            </a:r>
          </a:p>
        </p:txBody>
      </p:sp>
      <p:sp>
        <p:nvSpPr>
          <p:cNvPr id="385" name="Shape 385"/>
          <p:cNvSpPr txBox="1"/>
          <p:nvPr>
            <p:ph idx="1" type="subTitle"/>
          </p:nvPr>
        </p:nvSpPr>
        <p:spPr>
          <a:xfrm>
            <a:off x="1546025" y="3710548"/>
            <a:ext cx="5832600" cy="1046400"/>
          </a:xfrm>
          <a:prstGeom prst="rect">
            <a:avLst/>
          </a:prstGeom>
        </p:spPr>
        <p:txBody>
          <a:bodyPr anchorCtr="0" anchor="t" bIns="91425" lIns="91425" rIns="91425" tIns="91425">
            <a:noAutofit/>
          </a:bodyPr>
          <a:lstStyle/>
          <a:p>
            <a:pPr lvl="0" rtl="0">
              <a:spcBef>
                <a:spcPts val="0"/>
              </a:spcBef>
              <a:buNone/>
            </a:pPr>
            <a:r>
              <a:rPr lang="en"/>
              <a:t>What does the latest research say? What hasn’t been touched upon? </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5" name="Shape 135"/>
        <p:cNvGrpSpPr/>
        <p:nvPr/>
      </p:nvGrpSpPr>
      <p:grpSpPr>
        <a:xfrm>
          <a:off x="0" y="0"/>
          <a:ext cx="0" cy="0"/>
          <a:chOff x="0" y="0"/>
          <a:chExt cx="0" cy="0"/>
        </a:xfrm>
      </p:grpSpPr>
      <p:sp>
        <p:nvSpPr>
          <p:cNvPr id="136" name="Shape 136"/>
          <p:cNvSpPr txBox="1"/>
          <p:nvPr>
            <p:ph type="ctrTitle"/>
          </p:nvPr>
        </p:nvSpPr>
        <p:spPr>
          <a:xfrm>
            <a:off x="1546025" y="2034925"/>
            <a:ext cx="5832600" cy="1546500"/>
          </a:xfrm>
          <a:prstGeom prst="rect">
            <a:avLst/>
          </a:prstGeom>
        </p:spPr>
        <p:txBody>
          <a:bodyPr anchorCtr="0" anchor="b" bIns="91425" lIns="91425" rIns="91425" tIns="91425">
            <a:noAutofit/>
          </a:bodyPr>
          <a:lstStyle/>
          <a:p>
            <a:pPr lvl="0" rtl="0">
              <a:spcBef>
                <a:spcPts val="0"/>
              </a:spcBef>
              <a:buNone/>
            </a:pPr>
            <a:r>
              <a:rPr lang="en" sz="6000">
                <a:solidFill>
                  <a:srgbClr val="CFD8DC"/>
                </a:solidFill>
              </a:rPr>
              <a:t>2.</a:t>
            </a:r>
          </a:p>
          <a:p>
            <a:pPr lvl="0" rtl="0">
              <a:spcBef>
                <a:spcPts val="0"/>
              </a:spcBef>
              <a:buNone/>
            </a:pPr>
            <a:r>
              <a:rPr lang="en"/>
              <a:t>Assumptions I’ve Made About You</a:t>
            </a:r>
          </a:p>
        </p:txBody>
      </p:sp>
      <p:sp>
        <p:nvSpPr>
          <p:cNvPr id="137" name="Shape 137"/>
          <p:cNvSpPr txBox="1"/>
          <p:nvPr>
            <p:ph idx="1" type="subTitle"/>
          </p:nvPr>
        </p:nvSpPr>
        <p:spPr>
          <a:xfrm>
            <a:off x="1546025" y="3710548"/>
            <a:ext cx="5832600" cy="1046400"/>
          </a:xfrm>
          <a:prstGeom prst="rect">
            <a:avLst/>
          </a:prstGeom>
        </p:spPr>
        <p:txBody>
          <a:bodyPr anchorCtr="0" anchor="t" bIns="91425" lIns="91425" rIns="91425" tIns="91425">
            <a:noAutofit/>
          </a:bodyPr>
          <a:lstStyle/>
          <a:p>
            <a:pPr lvl="0" rtl="0">
              <a:spcBef>
                <a:spcPts val="0"/>
              </a:spcBef>
              <a:buNone/>
            </a:pPr>
            <a:r>
              <a:rPr lang="en"/>
              <a:t>You understand basics of Machine Learning. You have used </a:t>
            </a:r>
            <a:r>
              <a:rPr lang="en">
                <a:solidFill>
                  <a:srgbClr val="0091EA"/>
                </a:solidFill>
                <a:latin typeface="Ubuntu"/>
                <a:ea typeface="Ubuntu"/>
                <a:cs typeface="Ubuntu"/>
                <a:sym typeface="Ubuntu"/>
              </a:rPr>
              <a:t>nltk</a:t>
            </a:r>
            <a:r>
              <a:rPr lang="en"/>
              <a:t> or other libraries to perform Natural Language Processing. You are interested in what’s new / how to do more.</a:t>
            </a: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9" name="Shape 389"/>
        <p:cNvGrpSpPr/>
        <p:nvPr/>
      </p:nvGrpSpPr>
      <p:grpSpPr>
        <a:xfrm>
          <a:off x="0" y="0"/>
          <a:ext cx="0" cy="0"/>
          <a:chOff x="0" y="0"/>
          <a:chExt cx="0" cy="0"/>
        </a:xfrm>
      </p:grpSpPr>
      <p:sp>
        <p:nvSpPr>
          <p:cNvPr id="390" name="Shape 390"/>
          <p:cNvSpPr txBox="1"/>
          <p:nvPr>
            <p:ph type="title"/>
          </p:nvPr>
        </p:nvSpPr>
        <p:spPr>
          <a:xfrm>
            <a:off x="786150" y="410826"/>
            <a:ext cx="7571700" cy="936900"/>
          </a:xfrm>
          <a:prstGeom prst="rect">
            <a:avLst/>
          </a:prstGeom>
        </p:spPr>
        <p:txBody>
          <a:bodyPr anchorCtr="0" anchor="b" bIns="91425" lIns="91425" rIns="91425" tIns="91425">
            <a:noAutofit/>
          </a:bodyPr>
          <a:lstStyle/>
          <a:p>
            <a:pPr lvl="0">
              <a:spcBef>
                <a:spcPts val="0"/>
              </a:spcBef>
              <a:buNone/>
            </a:pPr>
            <a:r>
              <a:rPr lang="en" sz="3600"/>
              <a:t>Humo(u)r</a:t>
            </a:r>
          </a:p>
        </p:txBody>
      </p:sp>
      <p:pic>
        <p:nvPicPr>
          <p:cNvPr descr="slapstick.png" id="391" name="Shape 391"/>
          <p:cNvPicPr preferRelativeResize="0"/>
          <p:nvPr/>
        </p:nvPicPr>
        <p:blipFill>
          <a:blip r:embed="rId3">
            <a:alphaModFix/>
          </a:blip>
          <a:stretch>
            <a:fillRect/>
          </a:stretch>
        </p:blipFill>
        <p:spPr>
          <a:xfrm>
            <a:off x="3276150" y="410825"/>
            <a:ext cx="5378925" cy="629845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5" name="Shape 395"/>
        <p:cNvGrpSpPr/>
        <p:nvPr/>
      </p:nvGrpSpPr>
      <p:grpSpPr>
        <a:xfrm>
          <a:off x="0" y="0"/>
          <a:ext cx="0" cy="0"/>
          <a:chOff x="0" y="0"/>
          <a:chExt cx="0" cy="0"/>
        </a:xfrm>
      </p:grpSpPr>
      <p:sp>
        <p:nvSpPr>
          <p:cNvPr id="396" name="Shape 396"/>
          <p:cNvSpPr txBox="1"/>
          <p:nvPr>
            <p:ph type="title"/>
          </p:nvPr>
        </p:nvSpPr>
        <p:spPr>
          <a:xfrm>
            <a:off x="786150" y="410826"/>
            <a:ext cx="7571700" cy="936900"/>
          </a:xfrm>
          <a:prstGeom prst="rect">
            <a:avLst/>
          </a:prstGeom>
        </p:spPr>
        <p:txBody>
          <a:bodyPr anchorCtr="0" anchor="b" bIns="91425" lIns="91425" rIns="91425" tIns="91425">
            <a:noAutofit/>
          </a:bodyPr>
          <a:lstStyle/>
          <a:p>
            <a:pPr lvl="0">
              <a:spcBef>
                <a:spcPts val="0"/>
              </a:spcBef>
              <a:buNone/>
            </a:pPr>
            <a:r>
              <a:rPr lang="en" sz="4800"/>
              <a:t>Negation (uni/bigram)</a:t>
            </a:r>
          </a:p>
        </p:txBody>
      </p:sp>
      <p:pic>
        <p:nvPicPr>
          <p:cNvPr descr="sentiment_negation_reverse.png" id="397" name="Shape 397"/>
          <p:cNvPicPr preferRelativeResize="0"/>
          <p:nvPr/>
        </p:nvPicPr>
        <p:blipFill>
          <a:blip r:embed="rId3">
            <a:alphaModFix/>
          </a:blip>
          <a:stretch>
            <a:fillRect/>
          </a:stretch>
        </p:blipFill>
        <p:spPr>
          <a:xfrm>
            <a:off x="951375" y="1404600"/>
            <a:ext cx="5404499" cy="5359524"/>
          </a:xfrm>
          <a:prstGeom prst="rect">
            <a:avLst/>
          </a:prstGeom>
          <a:noFill/>
          <a:ln>
            <a:noFill/>
          </a:ln>
        </p:spPr>
      </p:pic>
      <p:sp>
        <p:nvSpPr>
          <p:cNvPr id="398" name="Shape 398"/>
          <p:cNvSpPr txBox="1"/>
          <p:nvPr/>
        </p:nvSpPr>
        <p:spPr>
          <a:xfrm>
            <a:off x="5866950" y="2537075"/>
            <a:ext cx="3144900" cy="782400"/>
          </a:xfrm>
          <a:prstGeom prst="rect">
            <a:avLst/>
          </a:prstGeom>
          <a:noFill/>
          <a:ln>
            <a:noFill/>
          </a:ln>
        </p:spPr>
        <p:txBody>
          <a:bodyPr anchorCtr="0" anchor="t" bIns="91425" lIns="91425" rIns="91425" tIns="91425">
            <a:noAutofit/>
          </a:bodyPr>
          <a:lstStyle/>
          <a:p>
            <a:pPr lvl="0">
              <a:spcBef>
                <a:spcPts val="0"/>
              </a:spcBef>
              <a:buNone/>
            </a:pPr>
            <a:r>
              <a:rPr lang="en" sz="1800"/>
              <a:t>Zhu, Guo, Mohammad and Kiritchenko, 2014</a:t>
            </a: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2" name="Shape 402"/>
        <p:cNvGrpSpPr/>
        <p:nvPr/>
      </p:nvGrpSpPr>
      <p:grpSpPr>
        <a:xfrm>
          <a:off x="0" y="0"/>
          <a:ext cx="0" cy="0"/>
          <a:chOff x="0" y="0"/>
          <a:chExt cx="0" cy="0"/>
        </a:xfrm>
      </p:grpSpPr>
      <p:sp>
        <p:nvSpPr>
          <p:cNvPr id="403" name="Shape 403"/>
          <p:cNvSpPr txBox="1"/>
          <p:nvPr>
            <p:ph type="title"/>
          </p:nvPr>
        </p:nvSpPr>
        <p:spPr>
          <a:xfrm>
            <a:off x="786150" y="410826"/>
            <a:ext cx="7571700" cy="936900"/>
          </a:xfrm>
          <a:prstGeom prst="rect">
            <a:avLst/>
          </a:prstGeom>
        </p:spPr>
        <p:txBody>
          <a:bodyPr anchorCtr="0" anchor="b" bIns="91425" lIns="91425" rIns="91425" tIns="91425">
            <a:noAutofit/>
          </a:bodyPr>
          <a:lstStyle/>
          <a:p>
            <a:pPr lvl="0">
              <a:spcBef>
                <a:spcPts val="0"/>
              </a:spcBef>
              <a:buNone/>
            </a:pPr>
            <a:r>
              <a:rPr lang="en" sz="3000"/>
              <a:t>Stanford Sentiment Trees: Negation</a:t>
            </a:r>
          </a:p>
        </p:txBody>
      </p:sp>
      <p:pic>
        <p:nvPicPr>
          <p:cNvPr descr="conflicting_with_but.png" id="404" name="Shape 404"/>
          <p:cNvPicPr preferRelativeResize="0"/>
          <p:nvPr/>
        </p:nvPicPr>
        <p:blipFill>
          <a:blip r:embed="rId3">
            <a:alphaModFix/>
          </a:blip>
          <a:stretch>
            <a:fillRect/>
          </a:stretch>
        </p:blipFill>
        <p:spPr>
          <a:xfrm>
            <a:off x="1371600" y="1357312"/>
            <a:ext cx="6400800" cy="4143375"/>
          </a:xfrm>
          <a:prstGeom prst="rect">
            <a:avLst/>
          </a:prstGeom>
          <a:noFill/>
          <a:ln>
            <a:noFill/>
          </a:ln>
        </p:spPr>
      </p:pic>
      <p:sp>
        <p:nvSpPr>
          <p:cNvPr id="405" name="Shape 405"/>
          <p:cNvSpPr txBox="1"/>
          <p:nvPr/>
        </p:nvSpPr>
        <p:spPr>
          <a:xfrm>
            <a:off x="1876375" y="5602675"/>
            <a:ext cx="7611300" cy="888000"/>
          </a:xfrm>
          <a:prstGeom prst="rect">
            <a:avLst/>
          </a:prstGeom>
          <a:noFill/>
          <a:ln>
            <a:noFill/>
          </a:ln>
        </p:spPr>
        <p:txBody>
          <a:bodyPr anchorCtr="0" anchor="t" bIns="91425" lIns="91425" rIns="91425" tIns="91425">
            <a:noAutofit/>
          </a:bodyPr>
          <a:lstStyle/>
          <a:p>
            <a:pPr lvl="0">
              <a:spcBef>
                <a:spcPts val="0"/>
              </a:spcBef>
              <a:buClr>
                <a:schemeClr val="dk1"/>
              </a:buClr>
              <a:buFont typeface="Arial"/>
              <a:buNone/>
            </a:pPr>
            <a:r>
              <a:rPr lang="en">
                <a:solidFill>
                  <a:schemeClr val="dk1"/>
                </a:solidFill>
              </a:rPr>
              <a:t>Socher, Perelygin, Wu, Chuang, Manning, Ng and Potts, 2012</a:t>
            </a:r>
          </a:p>
          <a:p>
            <a:pPr lvl="0">
              <a:spcBef>
                <a:spcPts val="0"/>
              </a:spcBef>
              <a:buNone/>
            </a:pPr>
            <a:r>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9" name="Shape 409"/>
        <p:cNvGrpSpPr/>
        <p:nvPr/>
      </p:nvGrpSpPr>
      <p:grpSpPr>
        <a:xfrm>
          <a:off x="0" y="0"/>
          <a:ext cx="0" cy="0"/>
          <a:chOff x="0" y="0"/>
          <a:chExt cx="0" cy="0"/>
        </a:xfrm>
      </p:grpSpPr>
      <p:sp>
        <p:nvSpPr>
          <p:cNvPr id="410" name="Shape 410"/>
          <p:cNvSpPr txBox="1"/>
          <p:nvPr>
            <p:ph type="title"/>
          </p:nvPr>
        </p:nvSpPr>
        <p:spPr>
          <a:xfrm>
            <a:off x="786150" y="410826"/>
            <a:ext cx="7571700" cy="936900"/>
          </a:xfrm>
          <a:prstGeom prst="rect">
            <a:avLst/>
          </a:prstGeom>
        </p:spPr>
        <p:txBody>
          <a:bodyPr anchorCtr="0" anchor="b" bIns="91425" lIns="91425" rIns="91425" tIns="91425">
            <a:noAutofit/>
          </a:bodyPr>
          <a:lstStyle/>
          <a:p>
            <a:pPr lvl="0">
              <a:spcBef>
                <a:spcPts val="0"/>
              </a:spcBef>
              <a:buNone/>
            </a:pPr>
            <a:r>
              <a:rPr lang="en" sz="3600"/>
              <a:t>What’s (Still) Hard?</a:t>
            </a:r>
          </a:p>
        </p:txBody>
      </p:sp>
      <p:sp>
        <p:nvSpPr>
          <p:cNvPr id="411" name="Shape 411"/>
          <p:cNvSpPr txBox="1"/>
          <p:nvPr>
            <p:ph idx="1" type="body"/>
          </p:nvPr>
        </p:nvSpPr>
        <p:spPr>
          <a:xfrm>
            <a:off x="786150" y="1347716"/>
            <a:ext cx="7571700" cy="4764900"/>
          </a:xfrm>
          <a:prstGeom prst="rect">
            <a:avLst/>
          </a:prstGeom>
        </p:spPr>
        <p:txBody>
          <a:bodyPr anchorCtr="0" anchor="t" bIns="91425" lIns="91425" rIns="91425" tIns="91425">
            <a:noAutofit/>
          </a:bodyPr>
          <a:lstStyle/>
          <a:p>
            <a:pPr indent="-228600" lvl="0" marL="457200" rtl="0">
              <a:spcBef>
                <a:spcPts val="0"/>
              </a:spcBef>
            </a:pPr>
            <a:r>
              <a:rPr lang="en"/>
              <a:t>Negation</a:t>
            </a:r>
          </a:p>
          <a:p>
            <a:pPr indent="-228600" lvl="0" marL="457200" rtl="0">
              <a:spcBef>
                <a:spcPts val="0"/>
              </a:spcBef>
            </a:pPr>
            <a:r>
              <a:rPr lang="en"/>
              <a:t>Sarcasm &amp; Irony</a:t>
            </a:r>
          </a:p>
          <a:p>
            <a:pPr indent="-228600" lvl="0" marL="457200" rtl="0">
              <a:spcBef>
                <a:spcPts val="0"/>
              </a:spcBef>
            </a:pPr>
            <a:r>
              <a:rPr lang="en"/>
              <a:t>Mixed Sentiment</a:t>
            </a:r>
          </a:p>
          <a:p>
            <a:pPr indent="-228600" lvl="0" marL="457200" rtl="0">
              <a:spcBef>
                <a:spcPts val="0"/>
              </a:spcBef>
            </a:pPr>
            <a:r>
              <a:rPr lang="en"/>
              <a:t>Complex Emotions</a:t>
            </a:r>
          </a:p>
          <a:p>
            <a:pPr indent="-228600" lvl="0" marL="457200" rtl="0">
              <a:spcBef>
                <a:spcPts val="0"/>
              </a:spcBef>
            </a:pPr>
            <a:r>
              <a:rPr lang="en"/>
              <a:t>Colloquialism, Slang, New / Old Phrases</a:t>
            </a:r>
          </a:p>
          <a:p>
            <a:pPr indent="-228600" lvl="0" marL="457200" rtl="0">
              <a:spcBef>
                <a:spcPts val="0"/>
              </a:spcBef>
            </a:pPr>
            <a:r>
              <a:rPr lang="en"/>
              <a:t>Speaker Intention / Personality</a:t>
            </a:r>
          </a:p>
          <a:p>
            <a:pPr indent="-228600" lvl="0" marL="457200" rtl="0">
              <a:spcBef>
                <a:spcPts val="0"/>
              </a:spcBef>
            </a:pPr>
            <a:r>
              <a:rPr lang="en"/>
              <a:t>General NLP Issues:</a:t>
            </a:r>
          </a:p>
          <a:p>
            <a:pPr indent="-228600" lvl="1" marL="914400">
              <a:spcBef>
                <a:spcPts val="0"/>
              </a:spcBef>
            </a:pPr>
            <a:r>
              <a:rPr lang="en"/>
              <a:t>Misspellings, Acronyms, Hashtags, Lolspeak, Choosing Context, Never-Before Seen</a:t>
            </a: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5" name="Shape 415"/>
        <p:cNvGrpSpPr/>
        <p:nvPr/>
      </p:nvGrpSpPr>
      <p:grpSpPr>
        <a:xfrm>
          <a:off x="0" y="0"/>
          <a:ext cx="0" cy="0"/>
          <a:chOff x="0" y="0"/>
          <a:chExt cx="0" cy="0"/>
        </a:xfrm>
      </p:grpSpPr>
      <p:sp>
        <p:nvSpPr>
          <p:cNvPr id="416" name="Shape 416"/>
          <p:cNvSpPr txBox="1"/>
          <p:nvPr>
            <p:ph type="title"/>
          </p:nvPr>
        </p:nvSpPr>
        <p:spPr>
          <a:xfrm>
            <a:off x="786150" y="410826"/>
            <a:ext cx="7571700" cy="936900"/>
          </a:xfrm>
          <a:prstGeom prst="rect">
            <a:avLst/>
          </a:prstGeom>
        </p:spPr>
        <p:txBody>
          <a:bodyPr anchorCtr="0" anchor="b" bIns="91425" lIns="91425" rIns="91425" tIns="91425">
            <a:noAutofit/>
          </a:bodyPr>
          <a:lstStyle/>
          <a:p>
            <a:pPr lvl="0" rtl="0">
              <a:spcBef>
                <a:spcPts val="0"/>
              </a:spcBef>
              <a:buNone/>
            </a:pPr>
            <a:r>
              <a:rPr lang="en" sz="3000"/>
              <a:t>Cultural References</a:t>
            </a:r>
          </a:p>
        </p:txBody>
      </p:sp>
      <p:pic>
        <p:nvPicPr>
          <p:cNvPr descr="pokemon.png" id="417" name="Shape 417"/>
          <p:cNvPicPr preferRelativeResize="0"/>
          <p:nvPr/>
        </p:nvPicPr>
        <p:blipFill>
          <a:blip r:embed="rId3">
            <a:alphaModFix/>
          </a:blip>
          <a:stretch>
            <a:fillRect/>
          </a:stretch>
        </p:blipFill>
        <p:spPr>
          <a:xfrm>
            <a:off x="1338128" y="2364150"/>
            <a:ext cx="6333799" cy="2509842"/>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21" name="Shape 421"/>
        <p:cNvGrpSpPr/>
        <p:nvPr/>
      </p:nvGrpSpPr>
      <p:grpSpPr>
        <a:xfrm>
          <a:off x="0" y="0"/>
          <a:ext cx="0" cy="0"/>
          <a:chOff x="0" y="0"/>
          <a:chExt cx="0" cy="0"/>
        </a:xfrm>
      </p:grpSpPr>
      <p:sp>
        <p:nvSpPr>
          <p:cNvPr id="422" name="Shape 422"/>
          <p:cNvSpPr txBox="1"/>
          <p:nvPr>
            <p:ph type="title"/>
          </p:nvPr>
        </p:nvSpPr>
        <p:spPr>
          <a:xfrm>
            <a:off x="786150" y="410826"/>
            <a:ext cx="7571700" cy="936900"/>
          </a:xfrm>
          <a:prstGeom prst="rect">
            <a:avLst/>
          </a:prstGeom>
        </p:spPr>
        <p:txBody>
          <a:bodyPr anchorCtr="0" anchor="b" bIns="91425" lIns="91425" rIns="91425" tIns="91425">
            <a:noAutofit/>
          </a:bodyPr>
          <a:lstStyle/>
          <a:p>
            <a:pPr lvl="0">
              <a:spcBef>
                <a:spcPts val="0"/>
              </a:spcBef>
              <a:buNone/>
            </a:pPr>
            <a:r>
              <a:rPr lang="en" sz="3600"/>
              <a:t>Speaking via Images </a:t>
            </a:r>
          </a:p>
          <a:p>
            <a:pPr lvl="0">
              <a:spcBef>
                <a:spcPts val="0"/>
              </a:spcBef>
              <a:buNone/>
            </a:pPr>
            <a:r>
              <a:rPr lang="en" sz="3600"/>
              <a:t>and GIFs</a:t>
            </a:r>
          </a:p>
        </p:txBody>
      </p:sp>
      <p:pic>
        <p:nvPicPr>
          <p:cNvPr descr="gif_does_the_talking.png" id="423" name="Shape 423"/>
          <p:cNvPicPr preferRelativeResize="0"/>
          <p:nvPr/>
        </p:nvPicPr>
        <p:blipFill>
          <a:blip r:embed="rId3">
            <a:alphaModFix/>
          </a:blip>
          <a:stretch>
            <a:fillRect/>
          </a:stretch>
        </p:blipFill>
        <p:spPr>
          <a:xfrm>
            <a:off x="3686650" y="686924"/>
            <a:ext cx="4671200" cy="6236915"/>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27" name="Shape 427"/>
        <p:cNvGrpSpPr/>
        <p:nvPr/>
      </p:nvGrpSpPr>
      <p:grpSpPr>
        <a:xfrm>
          <a:off x="0" y="0"/>
          <a:ext cx="0" cy="0"/>
          <a:chOff x="0" y="0"/>
          <a:chExt cx="0" cy="0"/>
        </a:xfrm>
      </p:grpSpPr>
      <p:sp>
        <p:nvSpPr>
          <p:cNvPr id="428" name="Shape 428"/>
          <p:cNvSpPr txBox="1"/>
          <p:nvPr>
            <p:ph type="title"/>
          </p:nvPr>
        </p:nvSpPr>
        <p:spPr>
          <a:xfrm>
            <a:off x="786150" y="410826"/>
            <a:ext cx="7571700" cy="936900"/>
          </a:xfrm>
          <a:prstGeom prst="rect">
            <a:avLst/>
          </a:prstGeom>
        </p:spPr>
        <p:txBody>
          <a:bodyPr anchorCtr="0" anchor="b" bIns="91425" lIns="91425" rIns="91425" tIns="91425">
            <a:noAutofit/>
          </a:bodyPr>
          <a:lstStyle/>
          <a:p>
            <a:pPr lvl="0">
              <a:spcBef>
                <a:spcPts val="0"/>
              </a:spcBef>
              <a:buNone/>
            </a:pPr>
            <a:r>
              <a:rPr lang="en" sz="3000"/>
              <a:t>Densify: Are Dense Word Embeddings A Solution for Speed?</a:t>
            </a:r>
          </a:p>
        </p:txBody>
      </p:sp>
      <p:pic>
        <p:nvPicPr>
          <p:cNvPr descr="ultradense_speed.png" id="429" name="Shape 429"/>
          <p:cNvPicPr preferRelativeResize="0"/>
          <p:nvPr/>
        </p:nvPicPr>
        <p:blipFill>
          <a:blip r:embed="rId3">
            <a:alphaModFix/>
          </a:blip>
          <a:stretch>
            <a:fillRect/>
          </a:stretch>
        </p:blipFill>
        <p:spPr>
          <a:xfrm>
            <a:off x="4622900" y="4704748"/>
            <a:ext cx="4294849" cy="2131200"/>
          </a:xfrm>
          <a:prstGeom prst="rect">
            <a:avLst/>
          </a:prstGeom>
          <a:noFill/>
          <a:ln>
            <a:noFill/>
          </a:ln>
        </p:spPr>
      </p:pic>
      <p:pic>
        <p:nvPicPr>
          <p:cNvPr descr="twitter_news_ultradense.png" id="430" name="Shape 430"/>
          <p:cNvPicPr preferRelativeResize="0"/>
          <p:nvPr/>
        </p:nvPicPr>
        <p:blipFill>
          <a:blip r:embed="rId4">
            <a:alphaModFix/>
          </a:blip>
          <a:stretch>
            <a:fillRect/>
          </a:stretch>
        </p:blipFill>
        <p:spPr>
          <a:xfrm>
            <a:off x="200025" y="1347725"/>
            <a:ext cx="4932775" cy="3357025"/>
          </a:xfrm>
          <a:prstGeom prst="rect">
            <a:avLst/>
          </a:prstGeom>
          <a:noFill/>
          <a:ln>
            <a:noFill/>
          </a:ln>
        </p:spPr>
      </p:pic>
      <p:sp>
        <p:nvSpPr>
          <p:cNvPr id="431" name="Shape 431"/>
          <p:cNvSpPr txBox="1"/>
          <p:nvPr/>
        </p:nvSpPr>
        <p:spPr>
          <a:xfrm>
            <a:off x="407200" y="5250650"/>
            <a:ext cx="6172200" cy="720000"/>
          </a:xfrm>
          <a:prstGeom prst="rect">
            <a:avLst/>
          </a:prstGeom>
          <a:noFill/>
          <a:ln>
            <a:noFill/>
          </a:ln>
        </p:spPr>
        <p:txBody>
          <a:bodyPr anchorCtr="0" anchor="t" bIns="91425" lIns="91425" rIns="91425" tIns="91425">
            <a:noAutofit/>
          </a:bodyPr>
          <a:lstStyle/>
          <a:p>
            <a:pPr lvl="0">
              <a:spcBef>
                <a:spcPts val="0"/>
              </a:spcBef>
              <a:buNone/>
            </a:pPr>
            <a:r>
              <a:rPr lang="en"/>
              <a:t>Rothe, Ebert and Schütze, 2016</a:t>
            </a: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35" name="Shape 435"/>
        <p:cNvGrpSpPr/>
        <p:nvPr/>
      </p:nvGrpSpPr>
      <p:grpSpPr>
        <a:xfrm>
          <a:off x="0" y="0"/>
          <a:ext cx="0" cy="0"/>
          <a:chOff x="0" y="0"/>
          <a:chExt cx="0" cy="0"/>
        </a:xfrm>
      </p:grpSpPr>
      <p:sp>
        <p:nvSpPr>
          <p:cNvPr id="436" name="Shape 436"/>
          <p:cNvSpPr txBox="1"/>
          <p:nvPr>
            <p:ph type="title"/>
          </p:nvPr>
        </p:nvSpPr>
        <p:spPr>
          <a:xfrm>
            <a:off x="786150" y="410826"/>
            <a:ext cx="7571700" cy="936900"/>
          </a:xfrm>
          <a:prstGeom prst="rect">
            <a:avLst/>
          </a:prstGeom>
        </p:spPr>
        <p:txBody>
          <a:bodyPr anchorCtr="0" anchor="b" bIns="91425" lIns="91425" rIns="91425" tIns="91425">
            <a:noAutofit/>
          </a:bodyPr>
          <a:lstStyle/>
          <a:p>
            <a:pPr lvl="0">
              <a:spcBef>
                <a:spcPts val="0"/>
              </a:spcBef>
              <a:buNone/>
            </a:pPr>
            <a:r>
              <a:rPr lang="en" sz="3600"/>
              <a:t>Mo’ Solutions, Mo’ Problems</a:t>
            </a:r>
          </a:p>
        </p:txBody>
      </p:sp>
      <p:sp>
        <p:nvSpPr>
          <p:cNvPr id="437" name="Shape 437"/>
          <p:cNvSpPr txBox="1"/>
          <p:nvPr>
            <p:ph idx="1" type="body"/>
          </p:nvPr>
        </p:nvSpPr>
        <p:spPr>
          <a:xfrm>
            <a:off x="786150" y="1474791"/>
            <a:ext cx="7571700" cy="4764900"/>
          </a:xfrm>
          <a:prstGeom prst="rect">
            <a:avLst/>
          </a:prstGeom>
        </p:spPr>
        <p:txBody>
          <a:bodyPr anchorCtr="0" anchor="t" bIns="91425" lIns="91425" rIns="91425" tIns="91425">
            <a:noAutofit/>
          </a:bodyPr>
          <a:lstStyle/>
          <a:p>
            <a:pPr indent="-228600" lvl="0" marL="457200" rtl="0">
              <a:spcBef>
                <a:spcPts val="0"/>
              </a:spcBef>
            </a:pPr>
            <a:r>
              <a:rPr lang="en"/>
              <a:t>Deep Learning at Scale and Speed</a:t>
            </a:r>
          </a:p>
          <a:p>
            <a:pPr indent="-228600" lvl="0" marL="457200" rtl="0">
              <a:spcBef>
                <a:spcPts val="0"/>
              </a:spcBef>
            </a:pPr>
            <a:r>
              <a:rPr lang="en"/>
              <a:t>Integration of different social media into input streams </a:t>
            </a:r>
          </a:p>
          <a:p>
            <a:pPr indent="-228600" lvl="1" marL="914400" rtl="0">
              <a:spcBef>
                <a:spcPts val="0"/>
              </a:spcBef>
            </a:pPr>
            <a:r>
              <a:rPr lang="en"/>
              <a:t>Different Lexicon? Corpora? Embeddings?</a:t>
            </a:r>
          </a:p>
          <a:p>
            <a:pPr indent="-228600" lvl="0" marL="457200" rtl="0">
              <a:spcBef>
                <a:spcPts val="0"/>
              </a:spcBef>
            </a:pPr>
            <a:r>
              <a:rPr lang="en"/>
              <a:t>Advanced Word Embeddings / Lexicon:</a:t>
            </a:r>
          </a:p>
          <a:p>
            <a:pPr indent="-228600" lvl="1" marL="914400" rtl="0">
              <a:spcBef>
                <a:spcPts val="0"/>
              </a:spcBef>
            </a:pPr>
            <a:r>
              <a:rPr lang="en"/>
              <a:t>Aggregation Points: By Buyer Location, By Demographic</a:t>
            </a:r>
          </a:p>
          <a:p>
            <a:pPr indent="-228600" lvl="0" marL="457200" rtl="0">
              <a:spcBef>
                <a:spcPts val="0"/>
              </a:spcBef>
            </a:pPr>
            <a:r>
              <a:rPr lang="en"/>
              <a:t>Irony and Mixed Sentiment Detection</a:t>
            </a:r>
          </a:p>
          <a:p>
            <a:pPr indent="-228600" lvl="0" marL="457200" rtl="0">
              <a:spcBef>
                <a:spcPts val="0"/>
              </a:spcBef>
            </a:pPr>
            <a:r>
              <a:rPr lang="en"/>
              <a:t>Ensemble Methods</a:t>
            </a:r>
          </a:p>
          <a:p>
            <a:pPr indent="-228600" lvl="0" marL="457200" rtl="0">
              <a:spcBef>
                <a:spcPts val="0"/>
              </a:spcBef>
            </a:pPr>
            <a:r>
              <a:rPr lang="en"/>
              <a:t>Character-level Embeddings</a:t>
            </a:r>
          </a:p>
          <a:p>
            <a:pPr lvl="0" rtl="0">
              <a:spcBef>
                <a:spcPts val="0"/>
              </a:spcBef>
              <a:buNone/>
            </a:pPr>
            <a:r>
              <a:t/>
            </a:r>
            <a:endParaRPr/>
          </a:p>
          <a:p>
            <a:pPr lvl="0" rtl="0">
              <a:spcBef>
                <a:spcPts val="0"/>
              </a:spcBef>
              <a:buNone/>
            </a:pPr>
            <a:r>
              <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41" name="Shape 441"/>
        <p:cNvGrpSpPr/>
        <p:nvPr/>
      </p:nvGrpSpPr>
      <p:grpSpPr>
        <a:xfrm>
          <a:off x="0" y="0"/>
          <a:ext cx="0" cy="0"/>
          <a:chOff x="0" y="0"/>
          <a:chExt cx="0" cy="0"/>
        </a:xfrm>
      </p:grpSpPr>
      <p:pic>
        <p:nvPicPr>
          <p:cNvPr descr="sa_flowchart.png" id="442" name="Shape 442"/>
          <p:cNvPicPr preferRelativeResize="0"/>
          <p:nvPr/>
        </p:nvPicPr>
        <p:blipFill>
          <a:blip r:embed="rId3">
            <a:alphaModFix/>
          </a:blip>
          <a:stretch>
            <a:fillRect/>
          </a:stretch>
        </p:blipFill>
        <p:spPr>
          <a:xfrm>
            <a:off x="-76200" y="0"/>
            <a:ext cx="9453851" cy="6507474"/>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46" name="Shape 446"/>
        <p:cNvGrpSpPr/>
        <p:nvPr/>
      </p:nvGrpSpPr>
      <p:grpSpPr>
        <a:xfrm>
          <a:off x="0" y="0"/>
          <a:ext cx="0" cy="0"/>
          <a:chOff x="0" y="0"/>
          <a:chExt cx="0" cy="0"/>
        </a:xfrm>
      </p:grpSpPr>
      <p:sp>
        <p:nvSpPr>
          <p:cNvPr id="447" name="Shape 447"/>
          <p:cNvSpPr txBox="1"/>
          <p:nvPr>
            <p:ph type="title"/>
          </p:nvPr>
        </p:nvSpPr>
        <p:spPr>
          <a:xfrm>
            <a:off x="786150" y="410824"/>
            <a:ext cx="7571700" cy="1450800"/>
          </a:xfrm>
          <a:prstGeom prst="rect">
            <a:avLst/>
          </a:prstGeom>
        </p:spPr>
        <p:txBody>
          <a:bodyPr anchorCtr="0" anchor="b" bIns="91425" lIns="91425" rIns="91425" tIns="91425">
            <a:noAutofit/>
          </a:bodyPr>
          <a:lstStyle/>
          <a:p>
            <a:pPr lvl="0">
              <a:spcBef>
                <a:spcPts val="0"/>
              </a:spcBef>
              <a:buNone/>
            </a:pPr>
            <a:r>
              <a:rPr lang="en" sz="3600"/>
              <a:t>TL;DR: Have we “solved” Sentiment Analysis?</a:t>
            </a:r>
          </a:p>
        </p:txBody>
      </p:sp>
      <p:sp>
        <p:nvSpPr>
          <p:cNvPr id="448" name="Shape 448"/>
          <p:cNvSpPr txBox="1"/>
          <p:nvPr>
            <p:ph idx="1" type="body"/>
          </p:nvPr>
        </p:nvSpPr>
        <p:spPr>
          <a:xfrm>
            <a:off x="786150" y="1773774"/>
            <a:ext cx="7571700" cy="4673400"/>
          </a:xfrm>
          <a:prstGeom prst="rect">
            <a:avLst/>
          </a:prstGeom>
        </p:spPr>
        <p:txBody>
          <a:bodyPr anchorCtr="0" anchor="t" bIns="91425" lIns="91425" rIns="91425" tIns="91425">
            <a:noAutofit/>
          </a:bodyPr>
          <a:lstStyle/>
          <a:p>
            <a:pPr indent="-228600" lvl="0" marL="457200" rtl="0">
              <a:spcBef>
                <a:spcPts val="0"/>
              </a:spcBef>
            </a:pPr>
            <a:r>
              <a:rPr lang="en"/>
              <a:t>Short answer: Not completely.</a:t>
            </a:r>
          </a:p>
          <a:p>
            <a:pPr lvl="0" rtl="0">
              <a:spcBef>
                <a:spcPts val="0"/>
              </a:spcBef>
              <a:buNone/>
            </a:pPr>
            <a:r>
              <a:t/>
            </a:r>
            <a:endParaRPr/>
          </a:p>
          <a:p>
            <a:pPr indent="-228600" lvl="0" marL="457200">
              <a:spcBef>
                <a:spcPts val="0"/>
              </a:spcBef>
            </a:pPr>
            <a:r>
              <a:rPr lang="en"/>
              <a:t>Longer answer: It depends on what you are trying to do, how you define sentiment analysis and how much data you have (both in your Lexicon and your active data for testing). Deep Learning may unlock some of the nuances and stumbling blocks!</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1" name="Shape 141"/>
        <p:cNvGrpSpPr/>
        <p:nvPr/>
      </p:nvGrpSpPr>
      <p:grpSpPr>
        <a:xfrm>
          <a:off x="0" y="0"/>
          <a:ext cx="0" cy="0"/>
          <a:chOff x="0" y="0"/>
          <a:chExt cx="0" cy="0"/>
        </a:xfrm>
      </p:grpSpPr>
      <p:sp>
        <p:nvSpPr>
          <p:cNvPr id="142" name="Shape 142"/>
          <p:cNvSpPr txBox="1"/>
          <p:nvPr>
            <p:ph type="title"/>
          </p:nvPr>
        </p:nvSpPr>
        <p:spPr>
          <a:xfrm>
            <a:off x="786150" y="410826"/>
            <a:ext cx="7571700" cy="936900"/>
          </a:xfrm>
          <a:prstGeom prst="rect">
            <a:avLst/>
          </a:prstGeom>
        </p:spPr>
        <p:txBody>
          <a:bodyPr anchorCtr="0" anchor="b" bIns="91425" lIns="91425" rIns="91425" tIns="91425">
            <a:noAutofit/>
          </a:bodyPr>
          <a:lstStyle/>
          <a:p>
            <a:pPr lvl="0" rtl="0">
              <a:spcBef>
                <a:spcPts val="0"/>
              </a:spcBef>
              <a:buNone/>
            </a:pPr>
            <a:r>
              <a:rPr lang="en" sz="3000"/>
              <a:t>What We’ll Cover </a:t>
            </a:r>
          </a:p>
        </p:txBody>
      </p:sp>
      <p:sp>
        <p:nvSpPr>
          <p:cNvPr id="143" name="Shape 143"/>
          <p:cNvSpPr txBox="1"/>
          <p:nvPr>
            <p:ph idx="1" type="body"/>
          </p:nvPr>
        </p:nvSpPr>
        <p:spPr>
          <a:xfrm>
            <a:off x="786150" y="1442075"/>
            <a:ext cx="8358000" cy="4764900"/>
          </a:xfrm>
          <a:prstGeom prst="rect">
            <a:avLst/>
          </a:prstGeom>
        </p:spPr>
        <p:txBody>
          <a:bodyPr anchorCtr="0" anchor="t" bIns="91425" lIns="91425" rIns="91425" tIns="91425">
            <a:noAutofit/>
          </a:bodyPr>
          <a:lstStyle/>
          <a:p>
            <a:pPr indent="-457200" lvl="0" marL="457200" rtl="0">
              <a:spcBef>
                <a:spcPts val="0"/>
              </a:spcBef>
              <a:buSzPct val="100000"/>
            </a:pPr>
            <a:r>
              <a:rPr lang="en" sz="3600"/>
              <a:t>Sentiment Analysis Fundamentals</a:t>
            </a:r>
          </a:p>
          <a:p>
            <a:pPr indent="-457200" lvl="0" marL="457200" rtl="0">
              <a:spcBef>
                <a:spcPts val="0"/>
              </a:spcBef>
              <a:buSzPct val="100000"/>
            </a:pPr>
            <a:r>
              <a:rPr lang="en" sz="3600"/>
              <a:t>Problems in Sentiment Analysis</a:t>
            </a:r>
          </a:p>
          <a:p>
            <a:pPr indent="-457200" lvl="0" marL="457200" marR="0" rtl="0" algn="l">
              <a:lnSpc>
                <a:spcPct val="100000"/>
              </a:lnSpc>
              <a:spcBef>
                <a:spcPts val="600"/>
              </a:spcBef>
              <a:spcAft>
                <a:spcPts val="0"/>
              </a:spcAft>
              <a:buClr>
                <a:srgbClr val="CFD8DC"/>
              </a:buClr>
              <a:buSzPct val="100000"/>
              <a:buFont typeface="Source Sans Pro"/>
            </a:pPr>
            <a:r>
              <a:rPr lang="en" sz="3600"/>
              <a:t>Gensim, spaCy, TensorFlow, Theano</a:t>
            </a:r>
          </a:p>
          <a:p>
            <a:pPr indent="-457200" lvl="0" marL="457200" marR="0" rtl="0" algn="l">
              <a:lnSpc>
                <a:spcPct val="100000"/>
              </a:lnSpc>
              <a:spcBef>
                <a:spcPts val="600"/>
              </a:spcBef>
              <a:spcAft>
                <a:spcPts val="0"/>
              </a:spcAft>
              <a:buSzPct val="100000"/>
            </a:pPr>
            <a:r>
              <a:rPr lang="en" sz="3600"/>
              <a:t>IBM’s Watson: Getting Emotional </a:t>
            </a:r>
          </a:p>
          <a:p>
            <a:pPr indent="-457200" lvl="0" marL="457200" marR="0" rtl="0" algn="l">
              <a:lnSpc>
                <a:spcPct val="100000"/>
              </a:lnSpc>
              <a:spcBef>
                <a:spcPts val="600"/>
              </a:spcBef>
              <a:spcAft>
                <a:spcPts val="0"/>
              </a:spcAft>
              <a:buSzPct val="100000"/>
            </a:pPr>
            <a:r>
              <a:rPr lang="en" sz="3600"/>
              <a:t>New &amp; Old Research</a:t>
            </a:r>
          </a:p>
          <a:p>
            <a:pPr indent="-457200" lvl="0" marL="457200" marR="0" rtl="0" algn="l">
              <a:lnSpc>
                <a:spcPct val="100000"/>
              </a:lnSpc>
              <a:spcBef>
                <a:spcPts val="600"/>
              </a:spcBef>
              <a:spcAft>
                <a:spcPts val="0"/>
              </a:spcAft>
              <a:buClr>
                <a:srgbClr val="CFD8DC"/>
              </a:buClr>
              <a:buSzPct val="100000"/>
              <a:buFont typeface="Source Sans Pro"/>
            </a:pPr>
            <a:r>
              <a:rPr lang="en" sz="3600"/>
              <a:t>What’s Next?</a:t>
            </a: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52" name="Shape 452"/>
        <p:cNvGrpSpPr/>
        <p:nvPr/>
      </p:nvGrpSpPr>
      <p:grpSpPr>
        <a:xfrm>
          <a:off x="0" y="0"/>
          <a:ext cx="0" cy="0"/>
          <a:chOff x="0" y="0"/>
          <a:chExt cx="0" cy="0"/>
        </a:xfrm>
      </p:grpSpPr>
      <p:sp>
        <p:nvSpPr>
          <p:cNvPr id="453" name="Shape 453"/>
          <p:cNvSpPr txBox="1"/>
          <p:nvPr>
            <p:ph idx="4294967295" type="ctrTitle"/>
          </p:nvPr>
        </p:nvSpPr>
        <p:spPr>
          <a:xfrm>
            <a:off x="685800" y="587123"/>
            <a:ext cx="7772400" cy="1546499"/>
          </a:xfrm>
          <a:prstGeom prst="rect">
            <a:avLst/>
          </a:prstGeom>
        </p:spPr>
        <p:txBody>
          <a:bodyPr anchorCtr="0" anchor="b" bIns="91425" lIns="91425" rIns="91425" tIns="91425">
            <a:noAutofit/>
          </a:bodyPr>
          <a:lstStyle/>
          <a:p>
            <a:pPr lvl="0" rtl="0">
              <a:spcBef>
                <a:spcPts val="0"/>
              </a:spcBef>
              <a:buNone/>
            </a:pPr>
            <a:r>
              <a:rPr b="1" lang="en" sz="6000"/>
              <a:t>Thanks!</a:t>
            </a:r>
          </a:p>
        </p:txBody>
      </p:sp>
      <p:sp>
        <p:nvSpPr>
          <p:cNvPr id="454" name="Shape 454"/>
          <p:cNvSpPr txBox="1"/>
          <p:nvPr>
            <p:ph idx="4294967295" type="subTitle"/>
          </p:nvPr>
        </p:nvSpPr>
        <p:spPr>
          <a:xfrm>
            <a:off x="685800" y="2186550"/>
            <a:ext cx="6593700" cy="1046400"/>
          </a:xfrm>
          <a:prstGeom prst="rect">
            <a:avLst/>
          </a:prstGeom>
        </p:spPr>
        <p:txBody>
          <a:bodyPr anchorCtr="0" anchor="t" bIns="91425" lIns="91425" rIns="91425" tIns="91425">
            <a:noAutofit/>
          </a:bodyPr>
          <a:lstStyle/>
          <a:p>
            <a:pPr lvl="0" rtl="0">
              <a:spcBef>
                <a:spcPts val="0"/>
              </a:spcBef>
              <a:buNone/>
            </a:pPr>
            <a:r>
              <a:rPr b="1" lang="en" sz="3600"/>
              <a:t>Any questions?</a:t>
            </a:r>
          </a:p>
        </p:txBody>
      </p:sp>
      <p:sp>
        <p:nvSpPr>
          <p:cNvPr id="455" name="Shape 455"/>
          <p:cNvSpPr txBox="1"/>
          <p:nvPr>
            <p:ph idx="4294967295" type="body"/>
          </p:nvPr>
        </p:nvSpPr>
        <p:spPr>
          <a:xfrm>
            <a:off x="685800" y="3285875"/>
            <a:ext cx="7948200" cy="3282000"/>
          </a:xfrm>
          <a:prstGeom prst="rect">
            <a:avLst/>
          </a:prstGeom>
        </p:spPr>
        <p:txBody>
          <a:bodyPr anchorCtr="0" anchor="t" bIns="91425" lIns="91425" rIns="91425" tIns="91425">
            <a:noAutofit/>
          </a:bodyPr>
          <a:lstStyle/>
          <a:p>
            <a:pPr lvl="0" rtl="0">
              <a:spcBef>
                <a:spcPts val="0"/>
              </a:spcBef>
              <a:buNone/>
            </a:pPr>
            <a:r>
              <a:rPr lang="en"/>
              <a:t>Reach out!</a:t>
            </a:r>
          </a:p>
          <a:p>
            <a:pPr lvl="0" rtl="0">
              <a:spcBef>
                <a:spcPts val="0"/>
              </a:spcBef>
              <a:buNone/>
            </a:pPr>
            <a:r>
              <a:rPr lang="en"/>
              <a:t>@kjam</a:t>
            </a:r>
          </a:p>
          <a:p>
            <a:pPr lvl="0" rtl="0">
              <a:spcBef>
                <a:spcPts val="0"/>
              </a:spcBef>
              <a:buNone/>
            </a:pPr>
            <a:r>
              <a:rPr lang="en" u="sng">
                <a:solidFill>
                  <a:schemeClr val="hlink"/>
                </a:solidFill>
                <a:hlinkClick r:id="rId3"/>
              </a:rPr>
              <a:t>katharine@kjamistan.com</a:t>
            </a:r>
          </a:p>
          <a:p>
            <a:pPr lvl="0" rtl="0">
              <a:spcBef>
                <a:spcPts val="0"/>
              </a:spcBef>
              <a:buNone/>
            </a:pPr>
            <a:r>
              <a:t/>
            </a:r>
            <a:endParaRPr/>
          </a:p>
          <a:p>
            <a:pPr lvl="0" rtl="0">
              <a:lnSpc>
                <a:spcPct val="115000"/>
              </a:lnSpc>
              <a:spcBef>
                <a:spcPts val="0"/>
              </a:spcBef>
              <a:buNone/>
            </a:pPr>
            <a:r>
              <a:t/>
            </a:r>
            <a:endParaRPr sz="2400"/>
          </a:p>
          <a:p>
            <a:pPr indent="0" lvl="0" marL="2286000" rtl="0">
              <a:lnSpc>
                <a:spcPct val="115000"/>
              </a:lnSpc>
              <a:spcBef>
                <a:spcPts val="0"/>
              </a:spcBef>
              <a:buNone/>
            </a:pPr>
            <a:r>
              <a:rPr lang="en" sz="2400"/>
              <a:t>Presentation template by </a:t>
            </a:r>
            <a:r>
              <a:rPr lang="en" sz="2400" u="sng">
                <a:hlinkClick r:id="rId4"/>
              </a:rPr>
              <a:t>SlidesCarnival</a:t>
            </a:r>
          </a:p>
          <a:p>
            <a:pPr lvl="0" rtl="0">
              <a:spcBef>
                <a:spcPts val="0"/>
              </a:spcBef>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7" name="Shape 147"/>
        <p:cNvGrpSpPr/>
        <p:nvPr/>
      </p:nvGrpSpPr>
      <p:grpSpPr>
        <a:xfrm>
          <a:off x="0" y="0"/>
          <a:ext cx="0" cy="0"/>
          <a:chOff x="0" y="0"/>
          <a:chExt cx="0" cy="0"/>
        </a:xfrm>
      </p:grpSpPr>
      <p:sp>
        <p:nvSpPr>
          <p:cNvPr id="148" name="Shape 148"/>
          <p:cNvSpPr txBox="1"/>
          <p:nvPr>
            <p:ph type="title"/>
          </p:nvPr>
        </p:nvSpPr>
        <p:spPr>
          <a:xfrm>
            <a:off x="786150" y="410826"/>
            <a:ext cx="7571700" cy="936900"/>
          </a:xfrm>
          <a:prstGeom prst="rect">
            <a:avLst/>
          </a:prstGeom>
        </p:spPr>
        <p:txBody>
          <a:bodyPr anchorCtr="0" anchor="b" bIns="91425" lIns="91425" rIns="91425" tIns="91425">
            <a:noAutofit/>
          </a:bodyPr>
          <a:lstStyle/>
          <a:p>
            <a:pPr lvl="0" rtl="0">
              <a:spcBef>
                <a:spcPts val="0"/>
              </a:spcBef>
              <a:buNone/>
            </a:pPr>
            <a:r>
              <a:rPr lang="en" sz="3000"/>
              <a:t>What We’ll Won’t Cover </a:t>
            </a:r>
          </a:p>
        </p:txBody>
      </p:sp>
      <p:sp>
        <p:nvSpPr>
          <p:cNvPr id="149" name="Shape 149"/>
          <p:cNvSpPr txBox="1"/>
          <p:nvPr>
            <p:ph idx="1" type="body"/>
          </p:nvPr>
        </p:nvSpPr>
        <p:spPr>
          <a:xfrm>
            <a:off x="786150" y="1442075"/>
            <a:ext cx="8358000" cy="4764900"/>
          </a:xfrm>
          <a:prstGeom prst="rect">
            <a:avLst/>
          </a:prstGeom>
        </p:spPr>
        <p:txBody>
          <a:bodyPr anchorCtr="0" anchor="t" bIns="91425" lIns="91425" rIns="91425" tIns="91425">
            <a:noAutofit/>
          </a:bodyPr>
          <a:lstStyle/>
          <a:p>
            <a:pPr indent="-457200" lvl="0" marL="457200" marR="0" rtl="0" algn="l">
              <a:lnSpc>
                <a:spcPct val="100000"/>
              </a:lnSpc>
              <a:spcBef>
                <a:spcPts val="600"/>
              </a:spcBef>
              <a:spcAft>
                <a:spcPts val="0"/>
              </a:spcAft>
              <a:buClr>
                <a:srgbClr val="CFD8DC"/>
              </a:buClr>
              <a:buSzPct val="100000"/>
              <a:buFont typeface="Source Sans Pro"/>
            </a:pPr>
            <a:r>
              <a:rPr lang="en" sz="3600"/>
              <a:t>The python library to download and determine sentiment automagically</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3" name="Shape 153"/>
        <p:cNvGrpSpPr/>
        <p:nvPr/>
      </p:nvGrpSpPr>
      <p:grpSpPr>
        <a:xfrm>
          <a:off x="0" y="0"/>
          <a:ext cx="0" cy="0"/>
          <a:chOff x="0" y="0"/>
          <a:chExt cx="0" cy="0"/>
        </a:xfrm>
      </p:grpSpPr>
      <p:sp>
        <p:nvSpPr>
          <p:cNvPr id="154" name="Shape 154"/>
          <p:cNvSpPr txBox="1"/>
          <p:nvPr>
            <p:ph type="ctrTitle"/>
          </p:nvPr>
        </p:nvSpPr>
        <p:spPr>
          <a:xfrm>
            <a:off x="1546025" y="2034925"/>
            <a:ext cx="5832600" cy="1546500"/>
          </a:xfrm>
          <a:prstGeom prst="rect">
            <a:avLst/>
          </a:prstGeom>
        </p:spPr>
        <p:txBody>
          <a:bodyPr anchorCtr="0" anchor="b" bIns="91425" lIns="91425" rIns="91425" tIns="91425">
            <a:noAutofit/>
          </a:bodyPr>
          <a:lstStyle/>
          <a:p>
            <a:pPr lvl="0" rtl="0">
              <a:spcBef>
                <a:spcPts val="0"/>
              </a:spcBef>
              <a:buNone/>
            </a:pPr>
            <a:r>
              <a:rPr lang="en" sz="6000">
                <a:solidFill>
                  <a:srgbClr val="CFD8DC"/>
                </a:solidFill>
              </a:rPr>
              <a:t>3.</a:t>
            </a:r>
          </a:p>
          <a:p>
            <a:pPr lvl="0" rtl="0">
              <a:spcBef>
                <a:spcPts val="0"/>
              </a:spcBef>
              <a:buNone/>
            </a:pPr>
            <a:r>
              <a:rPr lang="en"/>
              <a:t>Sentiment Analysis 101</a:t>
            </a:r>
          </a:p>
        </p:txBody>
      </p:sp>
      <p:sp>
        <p:nvSpPr>
          <p:cNvPr id="155" name="Shape 155"/>
          <p:cNvSpPr txBox="1"/>
          <p:nvPr>
            <p:ph idx="1" type="subTitle"/>
          </p:nvPr>
        </p:nvSpPr>
        <p:spPr>
          <a:xfrm>
            <a:off x="1546025" y="3710548"/>
            <a:ext cx="5832600" cy="1046400"/>
          </a:xfrm>
          <a:prstGeom prst="rect">
            <a:avLst/>
          </a:prstGeom>
        </p:spPr>
        <p:txBody>
          <a:bodyPr anchorCtr="0" anchor="t" bIns="91425" lIns="91425" rIns="91425" tIns="91425">
            <a:noAutofit/>
          </a:bodyPr>
          <a:lstStyle/>
          <a:p>
            <a:pPr lvl="0" rtl="0">
              <a:spcBef>
                <a:spcPts val="0"/>
              </a:spcBef>
              <a:buNone/>
            </a:pPr>
            <a:r>
              <a:rPr lang="en"/>
              <a:t>What is sentiment analysis? How do we go about it in Python?</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9" name="Shape 159"/>
        <p:cNvGrpSpPr/>
        <p:nvPr/>
      </p:nvGrpSpPr>
      <p:grpSpPr>
        <a:xfrm>
          <a:off x="0" y="0"/>
          <a:ext cx="0" cy="0"/>
          <a:chOff x="0" y="0"/>
          <a:chExt cx="0" cy="0"/>
        </a:xfrm>
      </p:grpSpPr>
      <p:sp>
        <p:nvSpPr>
          <p:cNvPr id="160" name="Shape 160"/>
          <p:cNvSpPr txBox="1"/>
          <p:nvPr>
            <p:ph type="title"/>
          </p:nvPr>
        </p:nvSpPr>
        <p:spPr>
          <a:xfrm>
            <a:off x="786150" y="410826"/>
            <a:ext cx="7571700" cy="936900"/>
          </a:xfrm>
          <a:prstGeom prst="rect">
            <a:avLst/>
          </a:prstGeom>
        </p:spPr>
        <p:txBody>
          <a:bodyPr anchorCtr="0" anchor="b" bIns="91425" lIns="91425" rIns="91425" tIns="91425">
            <a:noAutofit/>
          </a:bodyPr>
          <a:lstStyle/>
          <a:p>
            <a:pPr lvl="0">
              <a:spcBef>
                <a:spcPts val="0"/>
              </a:spcBef>
              <a:buNone/>
            </a:pPr>
            <a:r>
              <a:rPr lang="en" sz="3000"/>
              <a:t>What is Sentiment Analysis RLLY?</a:t>
            </a:r>
          </a:p>
        </p:txBody>
      </p:sp>
      <p:pic>
        <p:nvPicPr>
          <p:cNvPr descr="sentiment_tweet_cry.png" id="161" name="Shape 161"/>
          <p:cNvPicPr preferRelativeResize="0"/>
          <p:nvPr/>
        </p:nvPicPr>
        <p:blipFill>
          <a:blip r:embed="rId3">
            <a:alphaModFix/>
          </a:blip>
          <a:stretch>
            <a:fillRect/>
          </a:stretch>
        </p:blipFill>
        <p:spPr>
          <a:xfrm>
            <a:off x="1001475" y="1347725"/>
            <a:ext cx="6515099" cy="52451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5" name="Shape 165"/>
        <p:cNvGrpSpPr/>
        <p:nvPr/>
      </p:nvGrpSpPr>
      <p:grpSpPr>
        <a:xfrm>
          <a:off x="0" y="0"/>
          <a:ext cx="0" cy="0"/>
          <a:chOff x="0" y="0"/>
          <a:chExt cx="0" cy="0"/>
        </a:xfrm>
      </p:grpSpPr>
      <p:sp>
        <p:nvSpPr>
          <p:cNvPr id="166" name="Shape 166"/>
          <p:cNvSpPr txBox="1"/>
          <p:nvPr>
            <p:ph type="title"/>
          </p:nvPr>
        </p:nvSpPr>
        <p:spPr>
          <a:xfrm>
            <a:off x="786150" y="410824"/>
            <a:ext cx="7571700" cy="1450800"/>
          </a:xfrm>
          <a:prstGeom prst="rect">
            <a:avLst/>
          </a:prstGeom>
        </p:spPr>
        <p:txBody>
          <a:bodyPr anchorCtr="0" anchor="b" bIns="91425" lIns="91425" rIns="91425" tIns="91425">
            <a:noAutofit/>
          </a:bodyPr>
          <a:lstStyle/>
          <a:p>
            <a:pPr lvl="0" rtl="0">
              <a:spcBef>
                <a:spcPts val="0"/>
              </a:spcBef>
              <a:buNone/>
            </a:pPr>
            <a:r>
              <a:rPr lang="en" sz="3600"/>
              <a:t>How is Sentiment Analysis Used?</a:t>
            </a:r>
          </a:p>
        </p:txBody>
      </p:sp>
      <p:sp>
        <p:nvSpPr>
          <p:cNvPr id="167" name="Shape 167"/>
          <p:cNvSpPr txBox="1"/>
          <p:nvPr>
            <p:ph idx="1" type="body"/>
          </p:nvPr>
        </p:nvSpPr>
        <p:spPr>
          <a:xfrm>
            <a:off x="786150" y="1773774"/>
            <a:ext cx="7571700" cy="4673400"/>
          </a:xfrm>
          <a:prstGeom prst="rect">
            <a:avLst/>
          </a:prstGeom>
        </p:spPr>
        <p:txBody>
          <a:bodyPr anchorCtr="0" anchor="t" bIns="91425" lIns="91425" rIns="91425" tIns="91425">
            <a:noAutofit/>
          </a:bodyPr>
          <a:lstStyle/>
          <a:p>
            <a:pPr indent="-228600" lvl="0" marL="457200" rtl="0">
              <a:spcBef>
                <a:spcPts val="0"/>
              </a:spcBef>
            </a:pPr>
            <a:r>
              <a:rPr lang="en"/>
              <a:t>Brand, Politics, Engagement Analysis</a:t>
            </a:r>
          </a:p>
          <a:p>
            <a:pPr indent="-228600" lvl="0" marL="457200" rtl="0">
              <a:spcBef>
                <a:spcPts val="0"/>
              </a:spcBef>
            </a:pPr>
            <a:r>
              <a:rPr lang="en"/>
              <a:t>User Satisfaction</a:t>
            </a:r>
          </a:p>
          <a:p>
            <a:pPr indent="-228600" lvl="0" marL="457200" rtl="0">
              <a:spcBef>
                <a:spcPts val="0"/>
              </a:spcBef>
            </a:pPr>
            <a:r>
              <a:rPr lang="en"/>
              <a:t>Recommendation Systems</a:t>
            </a:r>
          </a:p>
          <a:p>
            <a:pPr indent="-228600" lvl="0" marL="457200" rtl="0">
              <a:spcBef>
                <a:spcPts val="0"/>
              </a:spcBef>
            </a:pPr>
            <a:r>
              <a:rPr lang="en"/>
              <a:t>Targeted / Retargeted Marketing</a:t>
            </a:r>
          </a:p>
          <a:p>
            <a:pPr indent="-228600" lvl="0" marL="457200" rtl="0">
              <a:spcBef>
                <a:spcPts val="0"/>
              </a:spcBef>
            </a:pPr>
            <a:r>
              <a:rPr lang="en"/>
              <a:t>Anomaly Detection</a:t>
            </a:r>
          </a:p>
          <a:p>
            <a:pPr indent="-228600" lvl="0" marL="457200" rtl="0">
              <a:spcBef>
                <a:spcPts val="0"/>
              </a:spcBef>
            </a:pPr>
            <a:r>
              <a:rPr lang="en"/>
              <a:t>QA &amp; User Experience</a:t>
            </a:r>
          </a:p>
          <a:p>
            <a:pPr lvl="0" rtl="0">
              <a:spcBef>
                <a:spcPts val="0"/>
              </a:spcBef>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Cordeli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ordeli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