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562" r:id="rId2"/>
    <p:sldId id="614" r:id="rId3"/>
    <p:sldId id="603" r:id="rId4"/>
    <p:sldId id="615" r:id="rId5"/>
    <p:sldId id="622" r:id="rId6"/>
    <p:sldId id="623" r:id="rId7"/>
    <p:sldId id="616" r:id="rId8"/>
    <p:sldId id="621" r:id="rId9"/>
    <p:sldId id="628" r:id="rId10"/>
    <p:sldId id="620" r:id="rId11"/>
    <p:sldId id="624" r:id="rId12"/>
    <p:sldId id="625" r:id="rId13"/>
    <p:sldId id="626" r:id="rId14"/>
    <p:sldId id="627" r:id="rId15"/>
    <p:sldId id="630" r:id="rId16"/>
    <p:sldId id="629" r:id="rId17"/>
    <p:sldId id="631" r:id="rId18"/>
    <p:sldId id="632" r:id="rId19"/>
    <p:sldId id="633" r:id="rId20"/>
    <p:sldId id="634" r:id="rId21"/>
    <p:sldId id="636" r:id="rId22"/>
    <p:sldId id="635" r:id="rId23"/>
    <p:sldId id="637" r:id="rId24"/>
    <p:sldId id="638" r:id="rId25"/>
    <p:sldId id="639" r:id="rId26"/>
    <p:sldId id="640" r:id="rId27"/>
    <p:sldId id="641" r:id="rId28"/>
    <p:sldId id="642" r:id="rId29"/>
    <p:sldId id="645" r:id="rId30"/>
    <p:sldId id="643" r:id="rId31"/>
    <p:sldId id="644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 Sayers" initials="Trm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4"/>
  </p:normalViewPr>
  <p:slideViewPr>
    <p:cSldViewPr snapToGrid="0">
      <p:cViewPr>
        <p:scale>
          <a:sx n="143" d="100"/>
          <a:sy n="143" d="100"/>
        </p:scale>
        <p:origin x="224" y="-1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commentAuthors" Target="commentAuthors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F6C930-C1CA-468E-915D-AB831819BDE4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C87E81-05FF-4CA4-8D17-27E4D36BE4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E517F-AAE7-44BB-A6BE-5C3A273CD8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598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671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7855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1387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0095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3685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3591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1224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164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3974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483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E517F-AAE7-44BB-A6BE-5C3A273CD8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72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2020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4367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66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6361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896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3426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7144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8039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5357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318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2384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46790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184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08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890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96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443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526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7E81-05FF-4CA4-8D17-27E4D36BE45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725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jpe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Infoflow_Cover_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6745" y="242634"/>
            <a:ext cx="7425926" cy="942147"/>
          </a:xfrm>
          <a:prstGeom prst="rect">
            <a:avLst/>
          </a:prstGeom>
        </p:spPr>
        <p:txBody>
          <a:bodyPr/>
          <a:lstStyle>
            <a:lvl1pPr algn="l">
              <a:lnSpc>
                <a:spcPct val="85000"/>
              </a:lnSpc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Cover Slide Title and Second Line If Necessary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6745" y="1194164"/>
            <a:ext cx="7425926" cy="39094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Subtitle of Presentation</a:t>
            </a:r>
          </a:p>
        </p:txBody>
      </p:sp>
      <p:pic>
        <p:nvPicPr>
          <p:cNvPr id="13" name="Picture 12" descr="Elsevier_Tree_Logo_Whit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04655" y="359748"/>
            <a:ext cx="688848" cy="798576"/>
          </a:xfrm>
          <a:prstGeom prst="rect">
            <a:avLst/>
          </a:prstGeom>
        </p:spPr>
      </p:pic>
      <p:sp>
        <p:nvSpPr>
          <p:cNvPr id="10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47738" y="6122077"/>
            <a:ext cx="3913188" cy="3023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Presented by </a:t>
            </a:r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56745" y="6325001"/>
            <a:ext cx="3913188" cy="2667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Date XX_XX_XX</a:t>
            </a:r>
          </a:p>
        </p:txBody>
      </p:sp>
    </p:spTree>
    <p:extLst>
      <p:ext uri="{BB962C8B-B14F-4D97-AF65-F5344CB8AC3E}">
        <p14:creationId xmlns:p14="http://schemas.microsoft.com/office/powerpoint/2010/main" val="1887889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Infoflow_Appendix_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254909" y="3355412"/>
            <a:ext cx="8538594" cy="1718018"/>
          </a:xfrm>
          <a:prstGeom prst="rect">
            <a:avLst/>
          </a:prstGeom>
        </p:spPr>
        <p:txBody>
          <a:bodyPr vert="horz"/>
          <a:lstStyle>
            <a:lvl1pPr>
              <a:buNone/>
              <a:defRPr sz="1600" baseline="0">
                <a:solidFill>
                  <a:srgbClr val="FFFFFF"/>
                </a:solidFill>
              </a:defRPr>
            </a:lvl1pPr>
            <a:lvl2pPr>
              <a:buNone/>
              <a:defRPr sz="1600"/>
            </a:lvl2pPr>
            <a:lvl3pPr>
              <a:buNone/>
              <a:defRPr sz="1600"/>
            </a:lvl3pPr>
            <a:lvl4pPr>
              <a:buNone/>
              <a:defRPr sz="1600"/>
            </a:lvl4pPr>
            <a:lvl5pPr>
              <a:buNone/>
              <a:defRPr sz="1600"/>
            </a:lvl5pPr>
          </a:lstStyle>
          <a:p>
            <a:pPr lvl="0"/>
            <a:r>
              <a:rPr lang="en-US"/>
              <a:t>Add section intro text here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62967" y="2799018"/>
            <a:ext cx="8530535" cy="638704"/>
          </a:xfrm>
          <a:prstGeom prst="rect">
            <a:avLst/>
          </a:prstGeom>
        </p:spPr>
        <p:txBody>
          <a:bodyPr vert="horz"/>
          <a:lstStyle>
            <a:lvl1pPr>
              <a:buNone/>
              <a:defRPr sz="3600">
                <a:solidFill>
                  <a:srgbClr val="FFFFFF"/>
                </a:solidFill>
              </a:defRPr>
            </a:lvl1pPr>
            <a:lvl2pPr>
              <a:buNone/>
              <a:defRPr sz="3600"/>
            </a:lvl2pPr>
            <a:lvl3pPr>
              <a:buNone/>
              <a:defRPr sz="3600"/>
            </a:lvl3pPr>
            <a:lvl4pPr>
              <a:buNone/>
              <a:defRPr sz="3600"/>
            </a:lvl4pPr>
            <a:lvl5pPr>
              <a:buNone/>
              <a:defRPr sz="3600"/>
            </a:lvl5pPr>
          </a:lstStyle>
          <a:p>
            <a:pPr lvl="0"/>
            <a:r>
              <a:rPr lang="en-US"/>
              <a:t>Section Title</a:t>
            </a:r>
          </a:p>
        </p:txBody>
      </p:sp>
      <p:pic>
        <p:nvPicPr>
          <p:cNvPr id="9" name="Picture 8" descr="Elsevier_Tree_Logo_2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655" y="359801"/>
            <a:ext cx="688802" cy="79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092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Infoflow_Appendix_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54908" y="3470899"/>
            <a:ext cx="8653159" cy="1718018"/>
          </a:xfrm>
          <a:prstGeom prst="rect">
            <a:avLst/>
          </a:prstGeom>
        </p:spPr>
        <p:txBody>
          <a:bodyPr vert="horz"/>
          <a:lstStyle>
            <a:lvl1pPr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600"/>
            </a:lvl2pPr>
            <a:lvl3pPr>
              <a:buNone/>
              <a:defRPr sz="1600"/>
            </a:lvl3pPr>
            <a:lvl4pPr>
              <a:buNone/>
              <a:defRPr sz="1600"/>
            </a:lvl4pPr>
            <a:lvl5pPr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54147" y="2795675"/>
            <a:ext cx="8653919" cy="638704"/>
          </a:xfrm>
          <a:prstGeom prst="rect">
            <a:avLst/>
          </a:prstGeom>
        </p:spPr>
        <p:txBody>
          <a:bodyPr vert="horz"/>
          <a:lstStyle>
            <a:lvl1pPr>
              <a:buNone/>
              <a:defRPr sz="3600">
                <a:solidFill>
                  <a:srgbClr val="FFFFFF"/>
                </a:solidFill>
              </a:defRPr>
            </a:lvl1pPr>
            <a:lvl2pPr>
              <a:buNone/>
              <a:defRPr sz="3600"/>
            </a:lvl2pPr>
            <a:lvl3pPr>
              <a:buNone/>
              <a:defRPr sz="3600"/>
            </a:lvl3pPr>
            <a:lvl4pPr>
              <a:buNone/>
              <a:defRPr sz="3600"/>
            </a:lvl4pPr>
            <a:lvl5pPr>
              <a:buNone/>
              <a:defRPr sz="3600"/>
            </a:lvl5pPr>
          </a:lstStyle>
          <a:p>
            <a:pPr lvl="0"/>
            <a:r>
              <a:rPr lang="en-US"/>
              <a:t>Appendix</a:t>
            </a:r>
          </a:p>
        </p:txBody>
      </p:sp>
      <p:pic>
        <p:nvPicPr>
          <p:cNvPr id="7" name="Picture 6" descr="Elsevier_Tree_Logo_2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655" y="359801"/>
            <a:ext cx="688802" cy="79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704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917465" y="1215025"/>
            <a:ext cx="2228028" cy="4836525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1072" y="1334264"/>
            <a:ext cx="2304488" cy="50966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2598" y="1215024"/>
            <a:ext cx="2209588" cy="483652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842031" y="1215024"/>
            <a:ext cx="2303462" cy="5094287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7" name="Picture 3" descr="Elsevier_W_Research_Information_1b_aw.eps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890" y="2658533"/>
            <a:ext cx="1717200" cy="171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-18440" y="2661233"/>
            <a:ext cx="9144000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2449" y="2658533"/>
            <a:ext cx="1714500" cy="17145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0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17" name="Picture 2" descr="C:\Users\jamesc\Documents\Product Information\ERI General\Artfile Archive\Product Logos\Elsevier_Logos_2014\Presentation - Elsevier\Non_Solus_Logo\ELS_NS_Logo_2C_RGB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800868" cy="8845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" y="283"/>
            <a:ext cx="1353409" cy="1333981"/>
          </a:xfrm>
          <a:prstGeom prst="rect">
            <a:avLst/>
          </a:prstGeom>
        </p:spPr>
      </p:pic>
      <p:sp>
        <p:nvSpPr>
          <p:cNvPr id="26" name="Title 1"/>
          <p:cNvSpPr>
            <a:spLocks noGrp="1"/>
          </p:cNvSpPr>
          <p:nvPr>
            <p:ph type="ctrTitle" hasCustomPrompt="1"/>
          </p:nvPr>
        </p:nvSpPr>
        <p:spPr>
          <a:xfrm>
            <a:off x="244928" y="2910351"/>
            <a:ext cx="6917872" cy="72276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600" b="1" baseline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Cover Slide Title</a:t>
            </a:r>
            <a:br>
              <a:rPr lang="en-US"/>
            </a:br>
            <a:r>
              <a:rPr lang="en-US"/>
              <a:t>Second Line If Necessary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2412" y="3665542"/>
            <a:ext cx="6910388" cy="40798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400" b="1" baseline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Subtitle of presentation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4658199"/>
            <a:ext cx="6096000" cy="2632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200" b="0" baseline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1066800" y="4981937"/>
            <a:ext cx="6096000" cy="2632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200" b="0" baseline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XX_XX_XX</a:t>
            </a:r>
          </a:p>
        </p:txBody>
      </p:sp>
    </p:spTree>
    <p:extLst>
      <p:ext uri="{BB962C8B-B14F-4D97-AF65-F5344CB8AC3E}">
        <p14:creationId xmlns:p14="http://schemas.microsoft.com/office/powerpoint/2010/main" val="2433455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57200" y="1500110"/>
            <a:ext cx="4012006" cy="4898146"/>
          </a:xfrm>
        </p:spPr>
        <p:txBody>
          <a:bodyPr/>
          <a:lstStyle>
            <a:lvl1pPr>
              <a:defRPr>
                <a:solidFill>
                  <a:srgbClr val="53565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53565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53565A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endParaRPr lang="en-US"/>
          </a:p>
        </p:txBody>
      </p:sp>
      <p:sp>
        <p:nvSpPr>
          <p:cNvPr id="8" name="Content Placeholder 4"/>
          <p:cNvSpPr>
            <a:spLocks noGrp="1"/>
          </p:cNvSpPr>
          <p:nvPr>
            <p:ph idx="11"/>
          </p:nvPr>
        </p:nvSpPr>
        <p:spPr>
          <a:xfrm>
            <a:off x="4698218" y="1500110"/>
            <a:ext cx="4028595" cy="4898146"/>
          </a:xfrm>
        </p:spPr>
        <p:txBody>
          <a:bodyPr/>
          <a:lstStyle>
            <a:lvl1pPr>
              <a:defRPr>
                <a:solidFill>
                  <a:srgbClr val="53565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53565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53565A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endParaRPr lang="en-US"/>
          </a:p>
        </p:txBody>
      </p:sp>
      <p:sp>
        <p:nvSpPr>
          <p:cNvPr id="12" name="Slide Number Placeholder 7"/>
          <p:cNvSpPr txBox="1">
            <a:spLocks/>
          </p:cNvSpPr>
          <p:nvPr userDrawn="1"/>
        </p:nvSpPr>
        <p:spPr>
          <a:xfrm>
            <a:off x="8474338" y="-7655"/>
            <a:ext cx="587784" cy="35452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25" dirty="0">
                <a:solidFill>
                  <a:prstClr val="white"/>
                </a:solidFill>
              </a:rPr>
              <a:t>  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457199" y="705208"/>
            <a:ext cx="8269614" cy="4186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0"/>
            </a:lvl1pPr>
          </a:lstStyle>
          <a:p>
            <a:r>
              <a:rPr lang="en-US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2865413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foflow_Cover_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" name="Picture 17" descr="Elsevier_Tree_Logo_Whit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04655" y="359748"/>
            <a:ext cx="688848" cy="798576"/>
          </a:xfrm>
          <a:prstGeom prst="rect">
            <a:avLst/>
          </a:prstGeom>
        </p:spPr>
      </p:pic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52604" y="5786433"/>
            <a:ext cx="3912178" cy="4944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>
                <a:solidFill>
                  <a:srgbClr val="FFFFFF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Place Product Wordmark here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261611" y="261219"/>
            <a:ext cx="3912176" cy="5589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>
                <a:solidFill>
                  <a:srgbClr val="FFFFFF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Solution Suite Wordmark here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51592" y="6113258"/>
            <a:ext cx="3913188" cy="3023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Presented by </a:t>
            </a:r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51592" y="6333820"/>
            <a:ext cx="3913188" cy="2667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Date XX_XX_XX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256745" y="598943"/>
            <a:ext cx="7425926" cy="942147"/>
          </a:xfrm>
          <a:prstGeom prst="rect">
            <a:avLst/>
          </a:prstGeom>
        </p:spPr>
        <p:txBody>
          <a:bodyPr/>
          <a:lstStyle>
            <a:lvl1pPr algn="l">
              <a:lnSpc>
                <a:spcPct val="85000"/>
              </a:lnSpc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Cover Slide Title and Second Line If Necessary</a:t>
            </a:r>
          </a:p>
        </p:txBody>
      </p:sp>
    </p:spTree>
    <p:extLst>
      <p:ext uri="{BB962C8B-B14F-4D97-AF65-F5344CB8AC3E}">
        <p14:creationId xmlns:p14="http://schemas.microsoft.com/office/powerpoint/2010/main" val="3633092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Infoflow_Cover_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47738" y="6123804"/>
            <a:ext cx="3913188" cy="3023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Presented by </a:t>
            </a:r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56745" y="6314363"/>
            <a:ext cx="3913188" cy="2667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Date XX_XX_XX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96575" y="274112"/>
            <a:ext cx="4442374" cy="5879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Place Product Wordmark here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7756" y="910601"/>
            <a:ext cx="7415253" cy="56123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Subtitle of Presentation</a:t>
            </a:r>
            <a:br>
              <a:rPr lang="en-US"/>
            </a:br>
            <a:r>
              <a:rPr lang="en-US"/>
              <a:t>Second Line If Necessary </a:t>
            </a:r>
          </a:p>
        </p:txBody>
      </p:sp>
      <p:pic>
        <p:nvPicPr>
          <p:cNvPr id="13" name="Picture 12" descr="Elsevier_Tree_Logo_Whit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04655" y="359748"/>
            <a:ext cx="688848" cy="79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14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38319" cy="4186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22"/>
          <p:cNvSpPr>
            <a:spLocks noGrp="1"/>
          </p:cNvSpPr>
          <p:nvPr>
            <p:ph type="body" sz="quarter" idx="16" hasCustomPrompt="1"/>
          </p:nvPr>
        </p:nvSpPr>
        <p:spPr>
          <a:xfrm>
            <a:off x="198599" y="6511446"/>
            <a:ext cx="6672263" cy="227013"/>
          </a:xfrm>
        </p:spPr>
        <p:txBody>
          <a:bodyPr>
            <a:noAutofit/>
          </a:bodyPr>
          <a:lstStyle>
            <a:lvl1pPr>
              <a:buNone/>
              <a:defRPr sz="900"/>
            </a:lvl1pPr>
            <a:lvl2pPr>
              <a:buNone/>
              <a:defRPr sz="1100"/>
            </a:lvl2pPr>
            <a:lvl3pPr>
              <a:buNone/>
              <a:defRPr sz="11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/>
            <a:r>
              <a:rPr lang="en-US"/>
              <a:t>Sources &amp; Notes:</a:t>
            </a:r>
          </a:p>
        </p:txBody>
      </p:sp>
    </p:spTree>
    <p:extLst>
      <p:ext uri="{BB962C8B-B14F-4D97-AF65-F5344CB8AC3E}">
        <p14:creationId xmlns:p14="http://schemas.microsoft.com/office/powerpoint/2010/main" val="3457892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ox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38319" cy="4186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/>
            </a:lvl1pPr>
          </a:lstStyle>
          <a:p>
            <a:r>
              <a:rPr lang="en-US"/>
              <a:t>Title of Slide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457198" y="1500110"/>
            <a:ext cx="8238319" cy="4898146"/>
          </a:xfrm>
        </p:spPr>
        <p:txBody>
          <a:bodyPr/>
          <a:lstStyle>
            <a:lvl1pPr>
              <a:defRPr>
                <a:solidFill>
                  <a:srgbClr val="53565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53565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53565A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endParaRPr lang="en-US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6" hasCustomPrompt="1"/>
          </p:nvPr>
        </p:nvSpPr>
        <p:spPr>
          <a:xfrm>
            <a:off x="198599" y="6511446"/>
            <a:ext cx="6672263" cy="227013"/>
          </a:xfrm>
        </p:spPr>
        <p:txBody>
          <a:bodyPr>
            <a:noAutofit/>
          </a:bodyPr>
          <a:lstStyle>
            <a:lvl1pPr>
              <a:buNone/>
              <a:defRPr sz="900"/>
            </a:lvl1pPr>
            <a:lvl2pPr>
              <a:buNone/>
              <a:defRPr sz="1100"/>
            </a:lvl2pPr>
            <a:lvl3pPr>
              <a:buNone/>
              <a:defRPr sz="11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/>
            <a:r>
              <a:rPr lang="en-US"/>
              <a:t>Sources &amp; Notes:</a:t>
            </a:r>
          </a:p>
        </p:txBody>
      </p:sp>
    </p:spTree>
    <p:extLst>
      <p:ext uri="{BB962C8B-B14F-4D97-AF65-F5344CB8AC3E}">
        <p14:creationId xmlns:p14="http://schemas.microsoft.com/office/powerpoint/2010/main" val="375593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Halves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57199" y="1500110"/>
            <a:ext cx="4012006" cy="4898146"/>
          </a:xfrm>
        </p:spPr>
        <p:txBody>
          <a:bodyPr/>
          <a:lstStyle>
            <a:lvl1pPr>
              <a:defRPr>
                <a:solidFill>
                  <a:srgbClr val="53565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53565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53565A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endParaRPr lang="en-US"/>
          </a:p>
        </p:txBody>
      </p:sp>
      <p:sp>
        <p:nvSpPr>
          <p:cNvPr id="8" name="Content Placeholder 4"/>
          <p:cNvSpPr>
            <a:spLocks noGrp="1"/>
          </p:cNvSpPr>
          <p:nvPr>
            <p:ph idx="11"/>
          </p:nvPr>
        </p:nvSpPr>
        <p:spPr>
          <a:xfrm>
            <a:off x="4698217" y="1500110"/>
            <a:ext cx="4028595" cy="4898146"/>
          </a:xfrm>
        </p:spPr>
        <p:txBody>
          <a:bodyPr/>
          <a:lstStyle>
            <a:lvl1pPr>
              <a:defRPr>
                <a:solidFill>
                  <a:srgbClr val="53565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53565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53565A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69613" cy="4186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/>
            </a:lvl1pPr>
          </a:lstStyle>
          <a:p>
            <a:r>
              <a:rPr lang="en-US"/>
              <a:t>Title of Slide</a:t>
            </a:r>
          </a:p>
        </p:txBody>
      </p:sp>
      <p:sp>
        <p:nvSpPr>
          <p:cNvPr id="6" name="Text Placeholder 22"/>
          <p:cNvSpPr>
            <a:spLocks noGrp="1"/>
          </p:cNvSpPr>
          <p:nvPr>
            <p:ph type="body" sz="quarter" idx="16" hasCustomPrompt="1"/>
          </p:nvPr>
        </p:nvSpPr>
        <p:spPr>
          <a:xfrm>
            <a:off x="198599" y="6511446"/>
            <a:ext cx="6672263" cy="227013"/>
          </a:xfrm>
        </p:spPr>
        <p:txBody>
          <a:bodyPr>
            <a:noAutofit/>
          </a:bodyPr>
          <a:lstStyle>
            <a:lvl1pPr>
              <a:buNone/>
              <a:defRPr sz="900"/>
            </a:lvl1pPr>
            <a:lvl2pPr>
              <a:buNone/>
              <a:defRPr sz="1100"/>
            </a:lvl2pPr>
            <a:lvl3pPr>
              <a:buNone/>
              <a:defRPr sz="11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/>
            <a:r>
              <a:rPr lang="en-US"/>
              <a:t>Sources &amp; Notes:</a:t>
            </a:r>
          </a:p>
        </p:txBody>
      </p:sp>
    </p:spTree>
    <p:extLst>
      <p:ext uri="{BB962C8B-B14F-4D97-AF65-F5344CB8AC3E}">
        <p14:creationId xmlns:p14="http://schemas.microsoft.com/office/powerpoint/2010/main" val="18656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Titl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38319" cy="4186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1241714"/>
            <a:ext cx="8238318" cy="350590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sz="1800"/>
              <a:t>Subtitle of Slide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198" y="5794654"/>
            <a:ext cx="8238320" cy="370435"/>
          </a:xfrm>
        </p:spPr>
        <p:txBody>
          <a:bodyPr>
            <a:normAutofit/>
          </a:bodyPr>
          <a:lstStyle>
            <a:lvl1pPr marL="0" indent="0">
              <a:buNone/>
              <a:defRPr sz="1300">
                <a:solidFill>
                  <a:srgbClr val="53565A"/>
                </a:solidFill>
              </a:defRPr>
            </a:lvl1pPr>
            <a:lvl2pPr marL="457200" indent="0">
              <a:buNone/>
              <a:defRPr sz="1600">
                <a:latin typeface="Arial"/>
                <a:cs typeface="Arial"/>
              </a:defRPr>
            </a:lvl2pPr>
          </a:lstStyle>
          <a:p>
            <a:pPr lvl="0"/>
            <a:r>
              <a:rPr lang="en-US"/>
              <a:t>Author Name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457198" y="6165090"/>
            <a:ext cx="8238318" cy="357432"/>
          </a:xfrm>
        </p:spPr>
        <p:txBody>
          <a:bodyPr>
            <a:normAutofit/>
          </a:bodyPr>
          <a:lstStyle>
            <a:lvl1pPr marL="0" indent="0">
              <a:buNone/>
              <a:defRPr sz="130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6" hasCustomPrompt="1"/>
          </p:nvPr>
        </p:nvSpPr>
        <p:spPr>
          <a:xfrm>
            <a:off x="198599" y="6511446"/>
            <a:ext cx="6672263" cy="227013"/>
          </a:xfrm>
        </p:spPr>
        <p:txBody>
          <a:bodyPr>
            <a:noAutofit/>
          </a:bodyPr>
          <a:lstStyle>
            <a:lvl1pPr>
              <a:buNone/>
              <a:defRPr sz="900"/>
            </a:lvl1pPr>
            <a:lvl2pPr>
              <a:buNone/>
              <a:defRPr sz="1100"/>
            </a:lvl2pPr>
            <a:lvl3pPr>
              <a:buNone/>
              <a:defRPr sz="11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/>
            <a:r>
              <a:rPr lang="en-US"/>
              <a:t>Sources &amp; Notes:</a:t>
            </a:r>
          </a:p>
        </p:txBody>
      </p:sp>
      <p:sp>
        <p:nvSpPr>
          <p:cNvPr id="10" name="Content Placeholder 1"/>
          <p:cNvSpPr>
            <a:spLocks noGrp="1"/>
          </p:cNvSpPr>
          <p:nvPr>
            <p:ph idx="17"/>
          </p:nvPr>
        </p:nvSpPr>
        <p:spPr>
          <a:xfrm>
            <a:off x="457198" y="1943072"/>
            <a:ext cx="8238319" cy="3765589"/>
          </a:xfrm>
        </p:spPr>
        <p:txBody>
          <a:bodyPr/>
          <a:lstStyle>
            <a:lvl1pPr>
              <a:defRPr>
                <a:solidFill>
                  <a:srgbClr val="53565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53565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53565A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42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8" y="5683662"/>
            <a:ext cx="8238320" cy="714593"/>
          </a:xfrm>
          <a:prstGeom prst="rect">
            <a:avLst/>
          </a:prstGeom>
        </p:spPr>
        <p:txBody>
          <a:bodyPr/>
          <a:lstStyle>
            <a:lvl1pPr>
              <a:buNone/>
              <a:defRPr sz="1600">
                <a:solidFill>
                  <a:srgbClr val="53565A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57198" y="1500110"/>
            <a:ext cx="8238320" cy="38780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Place Picture here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38319" cy="4186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/>
            </a:lvl1pPr>
          </a:lstStyle>
          <a:p>
            <a:r>
              <a:rPr lang="en-US"/>
              <a:t>Title of Slide</a:t>
            </a:r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6" hasCustomPrompt="1"/>
          </p:nvPr>
        </p:nvSpPr>
        <p:spPr>
          <a:xfrm>
            <a:off x="198599" y="6511446"/>
            <a:ext cx="6672263" cy="227013"/>
          </a:xfrm>
        </p:spPr>
        <p:txBody>
          <a:bodyPr>
            <a:noAutofit/>
          </a:bodyPr>
          <a:lstStyle>
            <a:lvl1pPr>
              <a:buNone/>
              <a:defRPr sz="900"/>
            </a:lvl1pPr>
            <a:lvl2pPr>
              <a:buNone/>
              <a:defRPr sz="1100"/>
            </a:lvl2pPr>
            <a:lvl3pPr>
              <a:buNone/>
              <a:defRPr sz="11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/>
            <a:r>
              <a:rPr lang="en-US"/>
              <a:t>Sources &amp; Notes:</a:t>
            </a:r>
          </a:p>
        </p:txBody>
      </p:sp>
    </p:spTree>
    <p:extLst>
      <p:ext uri="{BB962C8B-B14F-4D97-AF65-F5344CB8AC3E}">
        <p14:creationId xmlns:p14="http://schemas.microsoft.com/office/powerpoint/2010/main" val="3508080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s &amp; Text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01600" y="1494886"/>
            <a:ext cx="2806700" cy="22098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076950" y="1494886"/>
            <a:ext cx="2806700" cy="22098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089275" y="1494886"/>
            <a:ext cx="2806700" cy="22098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26208" y="3872962"/>
            <a:ext cx="2782092" cy="22357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4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113883" y="3890421"/>
            <a:ext cx="2782092" cy="22357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076950" y="3890420"/>
            <a:ext cx="2782092" cy="22357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2" name="Text Placehold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198599" y="6511446"/>
            <a:ext cx="6672263" cy="227013"/>
          </a:xfrm>
        </p:spPr>
        <p:txBody>
          <a:bodyPr>
            <a:noAutofit/>
          </a:bodyPr>
          <a:lstStyle>
            <a:lvl1pPr>
              <a:buNone/>
              <a:defRPr sz="900"/>
            </a:lvl1pPr>
            <a:lvl2pPr>
              <a:buNone/>
              <a:defRPr sz="1100"/>
            </a:lvl2pPr>
            <a:lvl3pPr>
              <a:buNone/>
              <a:defRPr sz="11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/>
            <a:r>
              <a:rPr lang="en-US"/>
              <a:t>Sources &amp; Notes: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38319" cy="4186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3228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.jp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9144000" cy="375646"/>
          </a:xfrm>
          <a:prstGeom prst="rect">
            <a:avLst/>
          </a:prstGeom>
        </p:spPr>
      </p:pic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38319" cy="4186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Title of Slide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idx="1"/>
          </p:nvPr>
        </p:nvSpPr>
        <p:spPr>
          <a:xfrm>
            <a:off x="457200" y="1500110"/>
            <a:ext cx="8238318" cy="48981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  <a:p>
            <a:pPr lvl="8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8306750" y="70007"/>
            <a:ext cx="59266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sz="700" b="1">
                <a:solidFill>
                  <a:prstClr val="white"/>
                </a:solidFill>
                <a:cs typeface="Arial" pitchFamily="34" charset="0"/>
              </a:rPr>
              <a:t>|  </a:t>
            </a:r>
            <a:fld id="{0458CB15-4049-3E44-A91F-E9E0F94EC727}" type="slidenum">
              <a:rPr lang="en-US" sz="700" b="1">
                <a:solidFill>
                  <a:prstClr val="white"/>
                </a:solidFill>
                <a:cs typeface="Arial" pitchFamily="34" charset="0"/>
              </a:rPr>
              <a:pPr algn="r" defTabSz="457200"/>
              <a:t>‹#›</a:t>
            </a:fld>
            <a:endParaRPr lang="en-US" sz="700" b="1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236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45" r:id="rId12"/>
    <p:sldLayoutId id="2147483755" r:id="rId1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i="0" kern="1200">
          <a:solidFill>
            <a:schemeClr val="accent1"/>
          </a:solidFill>
          <a:latin typeface="Arial Bold"/>
          <a:ea typeface="+mj-ea"/>
          <a:cs typeface="Arial Bold"/>
        </a:defRPr>
      </a:lvl1pPr>
    </p:titleStyle>
    <p:bodyStyle>
      <a:lvl1pPr marL="342900" indent="-256032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53565A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80000"/>
        <a:buFont typeface="Arial" pitchFamily="34" charset="0"/>
        <a:buChar char="-"/>
        <a:defRPr sz="1800" kern="1200">
          <a:solidFill>
            <a:srgbClr val="53565A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SzPct val="90000"/>
        <a:buFont typeface="Courier New" pitchFamily="49" charset="0"/>
        <a:buChar char="o"/>
        <a:defRPr sz="1600" kern="1200">
          <a:solidFill>
            <a:srgbClr val="53565A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SzPct val="90000"/>
        <a:buFont typeface="Courier New"/>
        <a:buChar char="o"/>
        <a:defRPr sz="1600" kern="1200">
          <a:solidFill>
            <a:srgbClr val="53565A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SzPct val="90000"/>
        <a:buFont typeface="Courier New"/>
        <a:buChar char="o"/>
        <a:defRPr sz="1600" kern="1200">
          <a:solidFill>
            <a:srgbClr val="53565A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SzPct val="90000"/>
        <a:buFont typeface="Courier New"/>
        <a:buChar char="o"/>
        <a:defRPr sz="1600" kern="1200">
          <a:solidFill>
            <a:srgbClr val="53565A"/>
          </a:solidFill>
          <a:latin typeface="Arial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SzPct val="90000"/>
        <a:buFont typeface="Courier New"/>
        <a:buChar char="o"/>
        <a:defRPr sz="1600" kern="1200">
          <a:solidFill>
            <a:srgbClr val="53565A"/>
          </a:solidFill>
          <a:latin typeface="Arial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SzPct val="90000"/>
        <a:buFont typeface="Courier New"/>
        <a:buChar char="o"/>
        <a:defRPr sz="1600" kern="1200">
          <a:solidFill>
            <a:srgbClr val="53565A"/>
          </a:solidFill>
          <a:latin typeface="Arial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SzPct val="90000"/>
        <a:buFont typeface="Courier New"/>
        <a:buChar char="o"/>
        <a:defRPr sz="1600" kern="1200">
          <a:solidFill>
            <a:srgbClr val="53565A"/>
          </a:solidFill>
          <a:latin typeface="Arial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github.com/CeON/CERMINE)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7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s://4re.referrals.selectminds.com/elsevie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52412" y="2773913"/>
            <a:ext cx="7147274" cy="930129"/>
          </a:xfrm>
        </p:spPr>
        <p:txBody>
          <a:bodyPr/>
          <a:lstStyle/>
          <a:p>
            <a:r>
              <a:rPr lang="en-US" dirty="0"/>
              <a:t>Large-scale extraction, structuring and matching of data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52412" y="3704042"/>
            <a:ext cx="6910388" cy="677858"/>
          </a:xfrm>
        </p:spPr>
        <p:txBody>
          <a:bodyPr>
            <a:normAutofit/>
          </a:bodyPr>
          <a:lstStyle/>
          <a:p>
            <a:r>
              <a:rPr lang="en-US" dirty="0"/>
              <a:t>Deep </a:t>
            </a:r>
            <a:r>
              <a:rPr lang="en-US" dirty="0" smtClean="0"/>
              <a:t>Kayal</a:t>
            </a:r>
          </a:p>
          <a:p>
            <a:r>
              <a:rPr lang="en-US" i="1" dirty="0"/>
              <a:t>Machine Learning Engineer, Elsevier</a:t>
            </a:r>
          </a:p>
        </p:txBody>
      </p:sp>
    </p:spTree>
    <p:extLst>
      <p:ext uri="{BB962C8B-B14F-4D97-AF65-F5344CB8AC3E}">
        <p14:creationId xmlns:p14="http://schemas.microsoft.com/office/powerpoint/2010/main" val="412692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How </a:t>
            </a:r>
            <a:r>
              <a:rPr lang="en-GB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to start untangling?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9697" y="1180730"/>
            <a:ext cx="87886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is </a:t>
            </a:r>
            <a:r>
              <a:rPr lang="en-US" dirty="0" smtClean="0"/>
              <a:t>(probably) hard </a:t>
            </a:r>
            <a:r>
              <a:rPr lang="en-US" dirty="0"/>
              <a:t>to </a:t>
            </a:r>
            <a:r>
              <a:rPr lang="en-US" i="1" dirty="0" err="1" smtClean="0"/>
              <a:t>generalizably</a:t>
            </a:r>
            <a:r>
              <a:rPr lang="en-US" dirty="0" smtClean="0"/>
              <a:t> </a:t>
            </a:r>
            <a:r>
              <a:rPr lang="en-US" dirty="0"/>
              <a:t>automate </a:t>
            </a:r>
            <a:r>
              <a:rPr lang="en-US" dirty="0" smtClean="0"/>
              <a:t>the structuring </a:t>
            </a:r>
            <a:r>
              <a:rPr lang="en-US" dirty="0"/>
              <a:t>of </a:t>
            </a:r>
            <a:r>
              <a:rPr lang="en-US" dirty="0" smtClean="0"/>
              <a:t>a </a:t>
            </a:r>
            <a:r>
              <a:rPr lang="en-US" dirty="0"/>
              <a:t>data </a:t>
            </a:r>
            <a:r>
              <a:rPr lang="en-US" i="1" dirty="0"/>
              <a:t>dump</a:t>
            </a:r>
            <a:endParaRPr lang="en-US" i="1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But one can formulate some </a:t>
            </a:r>
            <a:r>
              <a:rPr lang="en-US" i="1" dirty="0"/>
              <a:t>good enough</a:t>
            </a:r>
            <a:r>
              <a:rPr lang="en-US" dirty="0"/>
              <a:t> assumptions about </a:t>
            </a:r>
            <a:r>
              <a:rPr lang="en-US" dirty="0" smtClean="0"/>
              <a:t>what’s in the </a:t>
            </a:r>
            <a:r>
              <a:rPr lang="en-US" i="1" dirty="0" smtClean="0"/>
              <a:t>dump(s)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By utilizing prior knowledge on how the data came to 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Or by sampling from the data</a:t>
            </a: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And use them to </a:t>
            </a:r>
            <a:r>
              <a:rPr lang="en-US" dirty="0" smtClean="0"/>
              <a:t>make an attempt at unarchiving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Our data </a:t>
            </a:r>
            <a:r>
              <a:rPr lang="en-GB" i="1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dump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04" y="1642723"/>
            <a:ext cx="4102100" cy="2997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19272" y="2859118"/>
            <a:ext cx="25788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Simple </a:t>
            </a:r>
            <a:r>
              <a:rPr lang="en-US" sz="2400" smtClean="0"/>
              <a:t>or nested </a:t>
            </a:r>
            <a:r>
              <a:rPr lang="en-US" sz="2400" dirty="0" smtClean="0"/>
              <a:t>zips, </a:t>
            </a:r>
            <a:r>
              <a:rPr lang="en-US" sz="2400" dirty="0" err="1" smtClean="0"/>
              <a:t>gzips</a:t>
            </a:r>
            <a:r>
              <a:rPr lang="en-US" sz="2400" dirty="0" smtClean="0"/>
              <a:t>, tars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9096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A very simple example of unzipping </a:t>
            </a:r>
            <a:r>
              <a:rPr lang="en-GB" i="1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at scale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579" y="2967661"/>
            <a:ext cx="4610100" cy="622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76260" y="3832260"/>
            <a:ext cx="594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Distribute</a:t>
            </a:r>
            <a:r>
              <a:rPr lang="en-US" dirty="0" smtClean="0"/>
              <a:t> the files to Spark executors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4058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A very simple example of unzipping </a:t>
            </a:r>
            <a:r>
              <a:rPr lang="en-GB" i="1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at scale..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67026" y="6013350"/>
            <a:ext cx="594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Write some functions to </a:t>
            </a:r>
            <a:r>
              <a:rPr lang="en-US" i="1" dirty="0" smtClean="0"/>
              <a:t>unzip </a:t>
            </a:r>
            <a:r>
              <a:rPr lang="en-US" dirty="0" smtClean="0"/>
              <a:t>and </a:t>
            </a:r>
            <a:r>
              <a:rPr lang="en-US" i="1" dirty="0" smtClean="0"/>
              <a:t>flatten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1028700"/>
            <a:ext cx="82804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83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A very simple example of unzipping </a:t>
            </a:r>
            <a:r>
              <a:rPr lang="en-GB" i="1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at scale..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6260" y="3794132"/>
            <a:ext cx="5948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Use the functions </a:t>
            </a:r>
            <a:r>
              <a:rPr lang="en-US" i="1" dirty="0" smtClean="0"/>
              <a:t>via </a:t>
            </a:r>
            <a:r>
              <a:rPr lang="en-US" dirty="0" smtClean="0"/>
              <a:t>Spark to produce </a:t>
            </a:r>
            <a:r>
              <a:rPr lang="en-US" i="1" dirty="0" smtClean="0"/>
              <a:t>sequence files</a:t>
            </a:r>
            <a:r>
              <a:rPr lang="en-US" dirty="0" smtClean="0"/>
              <a:t> containing the unzipped file content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3238500"/>
            <a:ext cx="6337300" cy="381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9339"/>
            <a:ext cx="9144000" cy="397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6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In the sequence file..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2" y="1692273"/>
            <a:ext cx="9116658" cy="310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67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On to the next problem: extracting useful information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9697" y="1180730"/>
            <a:ext cx="87886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Like the last problem, this one needed us to make some </a:t>
            </a:r>
            <a:r>
              <a:rPr lang="en-US" i="1" dirty="0" smtClean="0"/>
              <a:t>well-formed assumptions </a:t>
            </a:r>
            <a:r>
              <a:rPr lang="en-US" dirty="0" smtClean="0"/>
              <a:t>too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Our task was to extract bibliographic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Amongst the files we deemed relevant were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Mostly XML files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accent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And PDFs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Extracting things from XML is relatively simple: using the </a:t>
            </a:r>
            <a:r>
              <a:rPr lang="en-US" i="1" dirty="0" smtClean="0"/>
              <a:t>xml</a:t>
            </a:r>
            <a:r>
              <a:rPr lang="en-US" dirty="0" smtClean="0"/>
              <a:t> library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Structuring PDFs is very hard: we tried </a:t>
            </a:r>
            <a:r>
              <a:rPr lang="en-US" dirty="0"/>
              <a:t>using CERMINE (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github.com/CeON/CERMINE)</a:t>
            </a:r>
            <a:r>
              <a:rPr lang="en-US" dirty="0" smtClean="0"/>
              <a:t> to do our best!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18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US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Let’s go through another example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71897"/>
            <a:ext cx="9144000" cy="365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68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US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Let’s go through another example..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055" y="1242031"/>
            <a:ext cx="6565900" cy="2997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55" y="5760520"/>
            <a:ext cx="7531100" cy="330200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4206054" y="4547812"/>
            <a:ext cx="595901" cy="90412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7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US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Scale up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42" y="1432100"/>
            <a:ext cx="7701194" cy="39703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45059" y="5782110"/>
            <a:ext cx="5979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Extract </a:t>
            </a:r>
            <a:r>
              <a:rPr lang="en-US" dirty="0" smtClean="0"/>
              <a:t>everything needed and make a </a:t>
            </a:r>
            <a:r>
              <a:rPr lang="en-US" i="1" dirty="0" smtClean="0"/>
              <a:t>Row</a:t>
            </a:r>
            <a:r>
              <a:rPr lang="en-US" dirty="0" smtClean="0"/>
              <a:t> out of it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6380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52412" y="2773913"/>
            <a:ext cx="7147274" cy="930129"/>
          </a:xfrm>
        </p:spPr>
        <p:txBody>
          <a:bodyPr/>
          <a:lstStyle/>
          <a:p>
            <a:r>
              <a:rPr lang="en-US" i="1" dirty="0"/>
              <a:t>How </a:t>
            </a:r>
            <a:r>
              <a:rPr lang="en-US" i="1" dirty="0" smtClean="0"/>
              <a:t>we </a:t>
            </a:r>
            <a:r>
              <a:rPr lang="en-US" i="1" dirty="0"/>
              <a:t>managed to make sense of </a:t>
            </a:r>
            <a:r>
              <a:rPr lang="en-US" i="1" dirty="0" smtClean="0"/>
              <a:t>more than 100 </a:t>
            </a:r>
            <a:r>
              <a:rPr lang="en-US" i="1" dirty="0"/>
              <a:t>million things!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52412" y="3704042"/>
            <a:ext cx="6910388" cy="677858"/>
          </a:xfrm>
        </p:spPr>
        <p:txBody>
          <a:bodyPr>
            <a:normAutofit/>
          </a:bodyPr>
          <a:lstStyle/>
          <a:p>
            <a:r>
              <a:rPr lang="en-US" dirty="0"/>
              <a:t>Deep </a:t>
            </a:r>
            <a:r>
              <a:rPr lang="en-US" dirty="0" smtClean="0"/>
              <a:t>Kayal</a:t>
            </a:r>
          </a:p>
          <a:p>
            <a:r>
              <a:rPr lang="en-US" i="1" dirty="0"/>
              <a:t>Machine Learning Engineer, Elsevier</a:t>
            </a:r>
          </a:p>
        </p:txBody>
      </p:sp>
    </p:spTree>
    <p:extLst>
      <p:ext uri="{BB962C8B-B14F-4D97-AF65-F5344CB8AC3E}">
        <p14:creationId xmlns:p14="http://schemas.microsoft.com/office/powerpoint/2010/main" val="36492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US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Scale up..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940" y="1179019"/>
            <a:ext cx="4495800" cy="596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60471" y="1943283"/>
            <a:ext cx="594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Make a table, and we’re ready to match!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7389"/>
            <a:ext cx="9144000" cy="318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79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US" dirty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Quick </a:t>
            </a:r>
            <a:r>
              <a:rPr lang="en-US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recap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67921" y="4534809"/>
            <a:ext cx="30719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Good Data: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We now know how it looks like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7690" y="4534809"/>
            <a:ext cx="3482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</a:t>
            </a:r>
            <a:r>
              <a:rPr lang="en-US" i="1" dirty="0" smtClean="0"/>
              <a:t>dump</a:t>
            </a:r>
            <a:r>
              <a:rPr lang="en-US" dirty="0" smtClean="0"/>
              <a:t>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All over the place</a:t>
            </a:r>
            <a:r>
              <a:rPr lang="en-US" dirty="0"/>
              <a:t>!</a:t>
            </a:r>
            <a:endParaRPr lang="en-US" dirty="0" smtClean="0"/>
          </a:p>
        </p:txBody>
      </p:sp>
      <p:sp>
        <p:nvSpPr>
          <p:cNvPr id="2" name="Right Arrow 1"/>
          <p:cNvSpPr/>
          <p:nvPr/>
        </p:nvSpPr>
        <p:spPr>
          <a:xfrm>
            <a:off x="3165018" y="3001958"/>
            <a:ext cx="1266593" cy="46720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23" y="1924284"/>
            <a:ext cx="2949904" cy="21553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903" y="2076173"/>
            <a:ext cx="4613097" cy="210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41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US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Matching?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9697" y="1180730"/>
            <a:ext cx="87886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How to match depends on what to match!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Matching can be </a:t>
            </a:r>
            <a:r>
              <a:rPr lang="en-US" i="1" dirty="0" smtClean="0"/>
              <a:t>exact</a:t>
            </a:r>
            <a:r>
              <a:rPr lang="en-US" dirty="0" smtClean="0"/>
              <a:t> or </a:t>
            </a:r>
            <a:r>
              <a:rPr lang="en-US" i="1" dirty="0" smtClean="0"/>
              <a:t>approximate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/>
              <a:t>Join</a:t>
            </a:r>
            <a:r>
              <a:rPr lang="en-US" dirty="0" smtClean="0"/>
              <a:t>s are a great way to match </a:t>
            </a:r>
            <a:r>
              <a:rPr lang="en-US" i="1" dirty="0" smtClean="0"/>
              <a:t>exact</a:t>
            </a:r>
            <a:r>
              <a:rPr lang="en-US" dirty="0" smtClean="0"/>
              <a:t>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But it needs some preprocessing:</a:t>
            </a: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i="1" dirty="0" smtClean="0"/>
              <a:t>This is a title</a:t>
            </a:r>
            <a:r>
              <a:rPr lang="en-US" dirty="0" smtClean="0"/>
              <a:t> vs </a:t>
            </a:r>
            <a:r>
              <a:rPr lang="en-US" i="1" dirty="0" smtClean="0"/>
              <a:t>This is a title.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Good preprocessing mechanisms are a great way to avoid </a:t>
            </a:r>
            <a:r>
              <a:rPr lang="en-US" i="1" dirty="0" smtClean="0"/>
              <a:t>approximate</a:t>
            </a:r>
            <a:r>
              <a:rPr lang="en-US" dirty="0" smtClean="0"/>
              <a:t> matching</a:t>
            </a:r>
          </a:p>
        </p:txBody>
      </p:sp>
    </p:spTree>
    <p:extLst>
      <p:ext uri="{BB962C8B-B14F-4D97-AF65-F5344CB8AC3E}">
        <p14:creationId xmlns:p14="http://schemas.microsoft.com/office/powerpoint/2010/main" val="25030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US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Simple matching </a:t>
            </a:r>
            <a:r>
              <a:rPr lang="mr-IN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–</a:t>
            </a:r>
            <a:r>
              <a:rPr lang="en-US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 Step 1: Normalize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1253"/>
            <a:ext cx="9144000" cy="16774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71570" y="3944471"/>
            <a:ext cx="5558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Write a preprocessing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84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US" dirty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Simple matching </a:t>
            </a:r>
            <a:r>
              <a:rPr lang="mr-IN" dirty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–</a:t>
            </a:r>
            <a:r>
              <a:rPr lang="en-US" dirty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 Step 1: </a:t>
            </a:r>
            <a:r>
              <a:rPr lang="en-US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Normalize..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79" y="1237876"/>
            <a:ext cx="6413500" cy="317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77" y="3096559"/>
            <a:ext cx="1333500" cy="2247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453" y="3634441"/>
            <a:ext cx="5765800" cy="1028700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>
            <a:off x="3747247" y="1761191"/>
            <a:ext cx="503382" cy="112955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205691" y="4081050"/>
            <a:ext cx="699247" cy="2789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29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US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Simple matching </a:t>
            </a:r>
            <a:r>
              <a:rPr lang="mr-IN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–</a:t>
            </a:r>
            <a:r>
              <a:rPr lang="en-US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 Step 2: Join and Union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38512"/>
            <a:ext cx="9144000" cy="306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4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US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Finally..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99447"/>
            <a:ext cx="9144000" cy="15025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1570" y="3944471"/>
            <a:ext cx="5558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Matched pairs between one table (key: </a:t>
            </a:r>
            <a:r>
              <a:rPr lang="en-US" i="1" dirty="0" err="1" smtClean="0"/>
              <a:t>pui</a:t>
            </a:r>
            <a:r>
              <a:rPr lang="en-US" dirty="0" smtClean="0"/>
              <a:t>) and another table (key: </a:t>
            </a:r>
            <a:r>
              <a:rPr lang="en-US" i="1" dirty="0" smtClean="0"/>
              <a:t>filename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754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US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In summary, from here..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012" y="1859622"/>
            <a:ext cx="3447813" cy="22996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75" y="1381142"/>
            <a:ext cx="2356817" cy="32676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0289" y="4925959"/>
            <a:ext cx="30719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Good Data: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We know how it looks like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We could improve it’s quality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54886" y="4925958"/>
            <a:ext cx="34829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</a:t>
            </a:r>
            <a:r>
              <a:rPr lang="en-US" i="1" dirty="0" smtClean="0"/>
              <a:t>dump</a:t>
            </a:r>
            <a:r>
              <a:rPr lang="en-US" dirty="0" smtClean="0"/>
              <a:t>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All over the place!</a:t>
            </a:r>
            <a:r>
              <a:rPr lang="en-US" i="1" dirty="0" smtClean="0"/>
              <a:t> 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Could add information to the Good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7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US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In summary, to here..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164" y="1492623"/>
            <a:ext cx="4102100" cy="2425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565" y="4697506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Match pairs by key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Match pairs ready to be processed for enrichment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4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 err="1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Subproblems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9697" y="1180730"/>
            <a:ext cx="87886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How </a:t>
            </a:r>
            <a:r>
              <a:rPr lang="en-US" dirty="0" smtClean="0"/>
              <a:t>to </a:t>
            </a:r>
            <a:r>
              <a:rPr lang="en-US" i="1" dirty="0" smtClean="0"/>
              <a:t>untangle</a:t>
            </a:r>
            <a:r>
              <a:rPr lang="en-US" dirty="0" smtClean="0"/>
              <a:t> the data </a:t>
            </a:r>
            <a:r>
              <a:rPr lang="en-US" i="1" dirty="0" smtClean="0"/>
              <a:t>mess</a:t>
            </a:r>
            <a:r>
              <a:rPr lang="en-US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How to </a:t>
            </a:r>
            <a:r>
              <a:rPr lang="en-US" i="1" dirty="0" smtClean="0"/>
              <a:t>extract </a:t>
            </a:r>
            <a:r>
              <a:rPr lang="en-US" dirty="0" smtClean="0"/>
              <a:t>useful information?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Using this information, how to it match to the Good Data?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/>
              <a:t>Recurring</a:t>
            </a:r>
            <a:r>
              <a:rPr lang="en-US" dirty="0" smtClean="0"/>
              <a:t>: How to do this </a:t>
            </a:r>
            <a:r>
              <a:rPr lang="en-US" i="1" dirty="0" smtClean="0"/>
              <a:t>at scale?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5715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Quick Introduction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9697" y="1180730"/>
            <a:ext cx="87886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 work as a </a:t>
            </a:r>
            <a:r>
              <a:rPr lang="en-US" dirty="0" smtClean="0">
                <a:solidFill>
                  <a:schemeClr val="accent2"/>
                </a:solidFill>
              </a:rPr>
              <a:t>Machine Learning Engineer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At </a:t>
            </a:r>
            <a:r>
              <a:rPr lang="en-US" dirty="0" smtClean="0">
                <a:solidFill>
                  <a:schemeClr val="accent2"/>
                </a:solidFill>
              </a:rPr>
              <a:t>Elsevier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 use </a:t>
            </a:r>
            <a:r>
              <a:rPr lang="en-US" dirty="0" smtClean="0">
                <a:solidFill>
                  <a:schemeClr val="accent2"/>
                </a:solidFill>
              </a:rPr>
              <a:t>data</a:t>
            </a:r>
            <a:r>
              <a:rPr lang="en-US" dirty="0" smtClean="0"/>
              <a:t> (mostly text)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 make lives easier for people in </a:t>
            </a:r>
            <a:r>
              <a:rPr lang="en-US" dirty="0" smtClean="0">
                <a:solidFill>
                  <a:schemeClr val="accent2"/>
                </a:solidFill>
              </a:rPr>
              <a:t>healthcare and education</a:t>
            </a:r>
            <a:r>
              <a:rPr lang="en-US" dirty="0"/>
              <a:t> </a:t>
            </a:r>
            <a:r>
              <a:rPr lang="en-US" dirty="0" smtClean="0"/>
              <a:t>(amongst others!)</a:t>
            </a:r>
          </a:p>
        </p:txBody>
      </p:sp>
    </p:spTree>
    <p:extLst>
      <p:ext uri="{BB962C8B-B14F-4D97-AF65-F5344CB8AC3E}">
        <p14:creationId xmlns:p14="http://schemas.microsoft.com/office/powerpoint/2010/main" val="10962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Thanks to..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352" y="2157864"/>
            <a:ext cx="2989778" cy="15556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42" y="2157864"/>
            <a:ext cx="4439410" cy="192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44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Thank you!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9697" y="1180730"/>
            <a:ext cx="87886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Feel free to reach out to me at:</a:t>
            </a:r>
          </a:p>
          <a:p>
            <a:pPr algn="ctr"/>
            <a:r>
              <a:rPr lang="en-US" dirty="0" err="1" smtClean="0"/>
              <a:t>d.kayal@elsevier.com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And we’re always recruiting people like you:</a:t>
            </a:r>
          </a:p>
          <a:p>
            <a:pPr algn="ctr"/>
            <a:r>
              <a:rPr lang="en-US" dirty="0">
                <a:solidFill>
                  <a:schemeClr val="accent2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chemeClr val="accent2"/>
                </a:solidFill>
                <a:hlinkClick r:id="rId3"/>
              </a:rPr>
              <a:t>4re.referrals.selectminds.com/elsevier</a:t>
            </a:r>
          </a:p>
          <a:p>
            <a:pPr algn="ctr"/>
            <a:endParaRPr lang="en-US" dirty="0" smtClean="0">
              <a:solidFill>
                <a:schemeClr val="accent2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If you don’t find what you’re looking for there, email me directly and we can set something up!</a:t>
            </a:r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96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Setting the tone..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012" y="1859622"/>
            <a:ext cx="3447813" cy="22996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75" y="1381142"/>
            <a:ext cx="2356817" cy="32676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0289" y="4925959"/>
            <a:ext cx="30719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Good Data: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We know how it looks like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We could improve it’s quality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54886" y="4925958"/>
            <a:ext cx="34829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</a:t>
            </a:r>
            <a:r>
              <a:rPr lang="en-US" i="1" dirty="0" smtClean="0"/>
              <a:t>dump</a:t>
            </a:r>
            <a:r>
              <a:rPr lang="en-US" dirty="0" smtClean="0"/>
              <a:t>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All over the place!</a:t>
            </a:r>
            <a:r>
              <a:rPr lang="en-US" i="1" dirty="0" smtClean="0"/>
              <a:t> 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Could add information to the Good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6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Specifically..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0289" y="4925959"/>
            <a:ext cx="30719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Good Data: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We know how it looks like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We could improve it’s quality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02" y="1055023"/>
            <a:ext cx="5705021" cy="36837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166" y="1182034"/>
            <a:ext cx="1483483" cy="133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58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Specifically..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54886" y="4925958"/>
            <a:ext cx="34829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</a:t>
            </a:r>
            <a:r>
              <a:rPr lang="en-US" i="1" dirty="0" smtClean="0"/>
              <a:t>dump</a:t>
            </a:r>
            <a:r>
              <a:rPr lang="en-US" dirty="0" smtClean="0"/>
              <a:t>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All over the place!</a:t>
            </a:r>
            <a:r>
              <a:rPr lang="en-US" i="1" dirty="0" smtClean="0"/>
              <a:t> 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Could add information to the Good Data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152275"/>
            <a:ext cx="28829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80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What is so </a:t>
            </a:r>
            <a:r>
              <a:rPr lang="en-GB" i="1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large-scale?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7768" y="3020602"/>
            <a:ext cx="7407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Good Data + Data </a:t>
            </a:r>
            <a:r>
              <a:rPr lang="en-US" sz="2400" i="1" dirty="0" smtClean="0"/>
              <a:t>Dump</a:t>
            </a:r>
            <a:r>
              <a:rPr lang="en-US" sz="2400" dirty="0" smtClean="0"/>
              <a:t> = Over 100 million files..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393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How do we </a:t>
            </a:r>
            <a:r>
              <a:rPr lang="en-GB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do this?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9697" y="1180730"/>
            <a:ext cx="87886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relevant questions 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How to </a:t>
            </a:r>
            <a:r>
              <a:rPr lang="en-US" i="1" dirty="0" smtClean="0"/>
              <a:t>untangle</a:t>
            </a:r>
            <a:r>
              <a:rPr lang="en-US" dirty="0" smtClean="0"/>
              <a:t> the data </a:t>
            </a:r>
            <a:r>
              <a:rPr lang="en-US" i="1" dirty="0" smtClean="0"/>
              <a:t>mess</a:t>
            </a:r>
            <a:r>
              <a:rPr lang="en-US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How to </a:t>
            </a:r>
            <a:r>
              <a:rPr lang="en-US" i="1" dirty="0" smtClean="0"/>
              <a:t>extract </a:t>
            </a:r>
            <a:r>
              <a:rPr lang="en-US" dirty="0" smtClean="0"/>
              <a:t>useful information?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Using this information, how to it match to the Good Data?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/>
              <a:t>Recurring</a:t>
            </a:r>
            <a:r>
              <a:rPr lang="en-US" dirty="0" smtClean="0"/>
              <a:t>: How to do this </a:t>
            </a:r>
            <a:r>
              <a:rPr lang="en-US" i="1" dirty="0" smtClean="0"/>
              <a:t>at scale?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832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5823" y="449172"/>
            <a:ext cx="8269613" cy="418645"/>
          </a:xfrm>
        </p:spPr>
        <p:txBody>
          <a:bodyPr/>
          <a:lstStyle/>
          <a:p>
            <a:r>
              <a:rPr lang="en-GB" dirty="0" smtClean="0">
                <a:latin typeface="Arial Bold" panose="020B0704020202020204" pitchFamily="34" charset="0"/>
                <a:ea typeface="Segoe UI" panose="020B0502040204020203" pitchFamily="34" charset="0"/>
                <a:cs typeface="Arial Bold" panose="020B0704020202020204" pitchFamily="34" charset="0"/>
              </a:rPr>
              <a:t>Tech stack?</a:t>
            </a:r>
            <a:endParaRPr lang="en-US" dirty="0">
              <a:latin typeface="Arial Bold" panose="020B0704020202020204" pitchFamily="34" charset="0"/>
              <a:ea typeface="Segoe UI" panose="020B0502040204020203" pitchFamily="34" charset="0"/>
              <a:cs typeface="Arial Bold" panose="020B07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352" y="2157864"/>
            <a:ext cx="2989778" cy="15556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42" y="2157864"/>
            <a:ext cx="4439410" cy="19256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6216" y="4664467"/>
            <a:ext cx="34829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Win!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2555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sevier Content Slides">
  <a:themeElements>
    <a:clrScheme name="Elsevier_default">
      <a:dk1>
        <a:srgbClr val="53565A"/>
      </a:dk1>
      <a:lt1>
        <a:sysClr val="window" lastClr="FFFFFF"/>
      </a:lt1>
      <a:dk2>
        <a:srgbClr val="FF8200"/>
      </a:dk2>
      <a:lt2>
        <a:srgbClr val="A7A8AA"/>
      </a:lt2>
      <a:accent1>
        <a:srgbClr val="007398"/>
      </a:accent1>
      <a:accent2>
        <a:srgbClr val="FF8200"/>
      </a:accent2>
      <a:accent3>
        <a:srgbClr val="53565A"/>
      </a:accent3>
      <a:accent4>
        <a:srgbClr val="00966C"/>
      </a:accent4>
      <a:accent5>
        <a:srgbClr val="41B6E6"/>
      </a:accent5>
      <a:accent6>
        <a:srgbClr val="CBC793"/>
      </a:accent6>
      <a:hlink>
        <a:srgbClr val="007398"/>
      </a:hlink>
      <a:folHlink>
        <a:srgbClr val="FF82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727</Words>
  <Application>Microsoft Macintosh PowerPoint</Application>
  <PresentationFormat>On-screen Show (4:3)</PresentationFormat>
  <Paragraphs>165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 Bold</vt:lpstr>
      <vt:lpstr>Calibri</vt:lpstr>
      <vt:lpstr>Courier New</vt:lpstr>
      <vt:lpstr>Segoe UI</vt:lpstr>
      <vt:lpstr>Verdana</vt:lpstr>
      <vt:lpstr>Arial</vt:lpstr>
      <vt:lpstr>Elsevier Content Slides</vt:lpstr>
      <vt:lpstr>Large-scale extraction, structuring and matching of data</vt:lpstr>
      <vt:lpstr>How we managed to make sense of more than 100 million things!</vt:lpstr>
      <vt:lpstr>Quick Introduction</vt:lpstr>
      <vt:lpstr>Setting the tone..</vt:lpstr>
      <vt:lpstr>Specifically..</vt:lpstr>
      <vt:lpstr>Specifically..</vt:lpstr>
      <vt:lpstr>What is so large-scale?</vt:lpstr>
      <vt:lpstr>How do we do this?</vt:lpstr>
      <vt:lpstr>Tech stack?</vt:lpstr>
      <vt:lpstr>How to start untangling?</vt:lpstr>
      <vt:lpstr>Our data dump</vt:lpstr>
      <vt:lpstr>A very simple example of unzipping at scale</vt:lpstr>
      <vt:lpstr>A very simple example of unzipping at scale..</vt:lpstr>
      <vt:lpstr>A very simple example of unzipping at scale..</vt:lpstr>
      <vt:lpstr>In the sequence file..</vt:lpstr>
      <vt:lpstr>On to the next problem: extracting useful information</vt:lpstr>
      <vt:lpstr>Let’s go through another example</vt:lpstr>
      <vt:lpstr>Let’s go through another example..</vt:lpstr>
      <vt:lpstr>Scale up</vt:lpstr>
      <vt:lpstr>Scale up..</vt:lpstr>
      <vt:lpstr>Quick recap</vt:lpstr>
      <vt:lpstr>Matching?</vt:lpstr>
      <vt:lpstr>Simple matching – Step 1: Normalize</vt:lpstr>
      <vt:lpstr>Simple matching – Step 1: Normalize..</vt:lpstr>
      <vt:lpstr>Simple matching – Step 2: Join and Union</vt:lpstr>
      <vt:lpstr>Finally..</vt:lpstr>
      <vt:lpstr>In summary, from here..</vt:lpstr>
      <vt:lpstr>In summary, to here..</vt:lpstr>
      <vt:lpstr>Subproblems</vt:lpstr>
      <vt:lpstr>Thanks to..</vt:lpstr>
      <vt:lpstr>Thank you!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 Learning and NLP in Operations</dc:title>
  <dc:creator>Tsatsaronis, Georgios (ELS-AMS)</dc:creator>
  <cp:lastModifiedBy>Kayal, Deep (ELS-AMS)</cp:lastModifiedBy>
  <cp:revision>119</cp:revision>
  <dcterms:modified xsi:type="dcterms:W3CDTF">2017-07-14T12:08:53Z</dcterms:modified>
</cp:coreProperties>
</file>